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 id="2147483815" r:id="rId2"/>
    <p:sldMasterId id="2147483892" r:id="rId3"/>
    <p:sldMasterId id="2147483907" r:id="rId4"/>
    <p:sldMasterId id="2147483937" r:id="rId5"/>
    <p:sldMasterId id="2147483992" r:id="rId6"/>
    <p:sldMasterId id="2147484022" r:id="rId7"/>
    <p:sldMasterId id="2147484031" r:id="rId8"/>
    <p:sldMasterId id="2147484083" r:id="rId9"/>
    <p:sldMasterId id="2147484105" r:id="rId10"/>
  </p:sldMasterIdLst>
  <p:notesMasterIdLst>
    <p:notesMasterId r:id="rId106"/>
  </p:notesMasterIdLst>
  <p:handoutMasterIdLst>
    <p:handoutMasterId r:id="rId107"/>
  </p:handoutMasterIdLst>
  <p:sldIdLst>
    <p:sldId id="1574" r:id="rId11"/>
    <p:sldId id="1575" r:id="rId12"/>
    <p:sldId id="1321" r:id="rId13"/>
    <p:sldId id="1369" r:id="rId14"/>
    <p:sldId id="1196" r:id="rId15"/>
    <p:sldId id="1536" r:id="rId16"/>
    <p:sldId id="1139" r:id="rId17"/>
    <p:sldId id="1197" r:id="rId18"/>
    <p:sldId id="1537" r:id="rId19"/>
    <p:sldId id="1528" r:id="rId20"/>
    <p:sldId id="1331" r:id="rId21"/>
    <p:sldId id="1332" r:id="rId22"/>
    <p:sldId id="1333" r:id="rId23"/>
    <p:sldId id="1422" r:id="rId24"/>
    <p:sldId id="1204" r:id="rId25"/>
    <p:sldId id="1491" r:id="rId26"/>
    <p:sldId id="1159" r:id="rId27"/>
    <p:sldId id="1160" r:id="rId28"/>
    <p:sldId id="1157" r:id="rId29"/>
    <p:sldId id="1163" r:id="rId30"/>
    <p:sldId id="1571" r:id="rId31"/>
    <p:sldId id="1572" r:id="rId32"/>
    <p:sldId id="1424" r:id="rId33"/>
    <p:sldId id="1040" r:id="rId34"/>
    <p:sldId id="1539" r:id="rId35"/>
    <p:sldId id="1268" r:id="rId36"/>
    <p:sldId id="1269" r:id="rId37"/>
    <p:sldId id="1425" r:id="rId38"/>
    <p:sldId id="1437" r:id="rId39"/>
    <p:sldId id="1371" r:id="rId40"/>
    <p:sldId id="1540" r:id="rId41"/>
    <p:sldId id="1541" r:id="rId42"/>
    <p:sldId id="1565" r:id="rId43"/>
    <p:sldId id="1566" r:id="rId44"/>
    <p:sldId id="1578" r:id="rId45"/>
    <p:sldId id="1558" r:id="rId46"/>
    <p:sldId id="1545" r:id="rId47"/>
    <p:sldId id="1546" r:id="rId48"/>
    <p:sldId id="1453" r:id="rId49"/>
    <p:sldId id="1454" r:id="rId50"/>
    <p:sldId id="1547" r:id="rId51"/>
    <p:sldId id="1444" r:id="rId52"/>
    <p:sldId id="1443" r:id="rId53"/>
    <p:sldId id="1497" r:id="rId54"/>
    <p:sldId id="1567" r:id="rId55"/>
    <p:sldId id="1550" r:id="rId56"/>
    <p:sldId id="1568" r:id="rId57"/>
    <p:sldId id="1569" r:id="rId58"/>
    <p:sldId id="1355" r:id="rId59"/>
    <p:sldId id="1311" r:id="rId60"/>
    <p:sldId id="1377" r:id="rId61"/>
    <p:sldId id="1445" r:id="rId62"/>
    <p:sldId id="1456" r:id="rId63"/>
    <p:sldId id="1492" r:id="rId64"/>
    <p:sldId id="1500" r:id="rId65"/>
    <p:sldId id="1503" r:id="rId66"/>
    <p:sldId id="1504" r:id="rId67"/>
    <p:sldId id="1515" r:id="rId68"/>
    <p:sldId id="1516" r:id="rId69"/>
    <p:sldId id="1577" r:id="rId70"/>
    <p:sldId id="1512" r:id="rId71"/>
    <p:sldId id="1570" r:id="rId72"/>
    <p:sldId id="1519" r:id="rId73"/>
    <p:sldId id="1472" r:id="rId74"/>
    <p:sldId id="1517" r:id="rId75"/>
    <p:sldId id="1459" r:id="rId76"/>
    <p:sldId id="1552" r:id="rId77"/>
    <p:sldId id="1461" r:id="rId78"/>
    <p:sldId id="1464" r:id="rId79"/>
    <p:sldId id="1522" r:id="rId80"/>
    <p:sldId id="1466" r:id="rId81"/>
    <p:sldId id="1467" r:id="rId82"/>
    <p:sldId id="1468" r:id="rId83"/>
    <p:sldId id="1469" r:id="rId84"/>
    <p:sldId id="1470" r:id="rId85"/>
    <p:sldId id="1471" r:id="rId86"/>
    <p:sldId id="1475" r:id="rId87"/>
    <p:sldId id="1486" r:id="rId88"/>
    <p:sldId id="1107" r:id="rId89"/>
    <p:sldId id="1115" r:id="rId90"/>
    <p:sldId id="1523" r:id="rId91"/>
    <p:sldId id="1062" r:id="rId92"/>
    <p:sldId id="1494" r:id="rId93"/>
    <p:sldId id="1553" r:id="rId94"/>
    <p:sldId id="1450" r:id="rId95"/>
    <p:sldId id="1320" r:id="rId96"/>
    <p:sldId id="1573" r:id="rId97"/>
    <p:sldId id="1432" r:id="rId98"/>
    <p:sldId id="1433" r:id="rId99"/>
    <p:sldId id="1434" r:id="rId100"/>
    <p:sldId id="1559" r:id="rId101"/>
    <p:sldId id="1489" r:id="rId102"/>
    <p:sldId id="1101" r:id="rId103"/>
    <p:sldId id="1488" r:id="rId104"/>
    <p:sldId id="1576" r:id="rId10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163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mie" initials="t" lastIdx="6" clrIdx="0"/>
  <p:cmAuthor id="1" name="Anna Marjavi" initials="AM" lastIdx="1" clrIdx="1"/>
  <p:cmAuthor id="2" name="Anisa Ali" initials="AA" lastIdx="6" clrIdx="2">
    <p:extLst>
      <p:ext uri="{19B8F6BF-5375-455C-9EA6-DF929625EA0E}">
        <p15:presenceInfo xmlns:p15="http://schemas.microsoft.com/office/powerpoint/2012/main" userId="Anisa Al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220"/>
    <a:srgbClr val="F58A00"/>
    <a:srgbClr val="E98A00"/>
    <a:srgbClr val="FF9900"/>
    <a:srgbClr val="FDFDFD"/>
    <a:srgbClr val="FF9933"/>
    <a:srgbClr val="F3F59D"/>
    <a:srgbClr val="595959"/>
    <a:srgbClr val="8DC63F"/>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38" autoAdjust="0"/>
    <p:restoredTop sz="79354" autoAdjust="0"/>
  </p:normalViewPr>
  <p:slideViewPr>
    <p:cSldViewPr snapToObjects="1" showGuides="1">
      <p:cViewPr varScale="1">
        <p:scale>
          <a:sx n="54" d="100"/>
          <a:sy n="54" d="100"/>
        </p:scale>
        <p:origin x="528" y="60"/>
      </p:cViewPr>
      <p:guideLst>
        <p:guide orient="horz" pos="2208"/>
        <p:guide pos="1632"/>
      </p:guideLst>
    </p:cSldViewPr>
  </p:slideViewPr>
  <p:outlineViewPr>
    <p:cViewPr>
      <p:scale>
        <a:sx n="33" d="100"/>
        <a:sy n="33" d="100"/>
      </p:scale>
      <p:origin x="0" y="-5736"/>
    </p:cViewPr>
  </p:outlineViewPr>
  <p:notesTextViewPr>
    <p:cViewPr>
      <p:scale>
        <a:sx n="100" d="100"/>
        <a:sy n="100" d="100"/>
      </p:scale>
      <p:origin x="0" y="0"/>
    </p:cViewPr>
  </p:notesTextViewPr>
  <p:sorterViewPr>
    <p:cViewPr varScale="1">
      <p:scale>
        <a:sx n="100" d="100"/>
        <a:sy n="100" d="100"/>
      </p:scale>
      <p:origin x="0" y="0"/>
    </p:cViewPr>
  </p:sorterViewPr>
  <p:notesViewPr>
    <p:cSldViewPr snapToObjects="1">
      <p:cViewPr>
        <p:scale>
          <a:sx n="100" d="100"/>
          <a:sy n="100" d="100"/>
        </p:scale>
        <p:origin x="1824" y="-235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handoutMaster" Target="handoutMasters/handout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presProps" Target="presProp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9095C7D4-CCBA-4C79-90CD-262D70706FF1}" type="datetimeFigureOut">
              <a:rPr lang="en-US" smtClean="0"/>
              <a:pPr/>
              <a:t>12/18/2019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788F5B3-C2BF-4750-AB05-0758DAC55E2D}" type="slidenum">
              <a:rPr lang="en-US" smtClean="0"/>
              <a:pPr/>
              <a:t>‹#›</a:t>
            </a:fld>
            <a:endParaRPr lang="en-US"/>
          </a:p>
        </p:txBody>
      </p:sp>
    </p:spTree>
    <p:extLst>
      <p:ext uri="{BB962C8B-B14F-4D97-AF65-F5344CB8AC3E}">
        <p14:creationId xmlns:p14="http://schemas.microsoft.com/office/powerpoint/2010/main" val="412205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16492" y="0"/>
            <a:ext cx="5577417" cy="4183063"/>
          </a:xfrm>
          <a:prstGeom prst="rect">
            <a:avLst/>
          </a:prstGeom>
          <a:noFill/>
          <a:ln w="12700">
            <a:no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986280" y="8983980"/>
            <a:ext cx="3037840" cy="312420"/>
          </a:xfrm>
          <a:prstGeom prst="rect">
            <a:avLst/>
          </a:prstGeom>
        </p:spPr>
        <p:txBody>
          <a:bodyPr vert="horz" lIns="93177" tIns="46589" rIns="93177" bIns="46589" rtlCol="0" anchor="b"/>
          <a:lstStyle>
            <a:lvl1pPr algn="ctr">
              <a:defRPr sz="1200" b="1">
                <a:solidFill>
                  <a:schemeClr val="bg1"/>
                </a:solidFill>
              </a:defRPr>
            </a:lvl1pPr>
          </a:lstStyle>
          <a:p>
            <a:fld id="{27A5BC6A-EEF4-E244-B83E-6968E23E9FB3}" type="slidenum">
              <a:rPr lang="en-US" smtClean="0"/>
              <a:pPr/>
              <a:t>‹#›</a:t>
            </a:fld>
            <a:endParaRPr lang="en-US"/>
          </a:p>
        </p:txBody>
      </p:sp>
    </p:spTree>
    <p:extLst>
      <p:ext uri="{BB962C8B-B14F-4D97-AF65-F5344CB8AC3E}">
        <p14:creationId xmlns:p14="http://schemas.microsoft.com/office/powerpoint/2010/main" val="2650070603"/>
      </p:ext>
    </p:extLst>
  </p:cSld>
  <p:clrMap bg1="lt1" tx1="dk1" bg2="lt2" tx2="dk2" accent1="accent1" accent2="accent2" accent3="accent3" accent4="accent4" accent5="accent5" accent6="accent6" hlink="hlink" folHlink="folHlink"/>
  <p:notesStyle>
    <a:lvl1pPr marL="0" algn="l" defTabSz="457200" rtl="0" eaLnBrk="1" latinLnBrk="0" hangingPunct="1">
      <a:lnSpc>
        <a:spcPct val="100000"/>
      </a:lnSpc>
      <a:spcAft>
        <a:spcPts val="600"/>
      </a:spcAft>
      <a:defRPr sz="1100" b="0" i="0" kern="1200" baseline="0">
        <a:ln>
          <a:noFill/>
        </a:ln>
        <a:solidFill>
          <a:schemeClr val="tx1">
            <a:lumMod val="65000"/>
            <a:lumOff val="3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lnSpc>
        <a:spcPct val="100000"/>
      </a:lnSpc>
      <a:spcAft>
        <a:spcPts val="600"/>
      </a:spcAft>
      <a:defRPr sz="11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algn="l" defTabSz="457200" rtl="0" eaLnBrk="1" latinLnBrk="0" hangingPunct="1">
      <a:lnSpc>
        <a:spcPct val="100000"/>
      </a:lnSpc>
      <a:spcAft>
        <a:spcPts val="600"/>
      </a:spcAft>
      <a:defRPr sz="11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algn="l" defTabSz="457200" rtl="0" eaLnBrk="1" latinLnBrk="0" hangingPunct="1">
      <a:lnSpc>
        <a:spcPct val="100000"/>
      </a:lnSpc>
      <a:spcAft>
        <a:spcPts val="600"/>
      </a:spcAft>
      <a:defRPr sz="11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algn="l" defTabSz="457200" rtl="0" eaLnBrk="1" latinLnBrk="0" hangingPunct="1">
      <a:lnSpc>
        <a:spcPct val="100000"/>
      </a:lnSpc>
      <a:spcAft>
        <a:spcPts val="600"/>
      </a:spcAft>
      <a:defRPr sz="1100" b="0" i="0" kern="1200" baseline="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futureswithoutviolence.org/health/lgbtq-ipv/"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1800runaway.org/wp-content/uploads/2015/05/National-Alliance-to-End-Homelessness-issue-brief.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olarisproject.org/human-trafficking/recognize-sign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nationalcenterdvtraumamh.org/wp-content/uploads/2012/01/Tipsheet_Asking-Responding-to-Abuse-and-MH_Sept2012_FINAL.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aap.org/en-us/advocacy-and-policy/aap-health-initiatives/Breastfeeding/Pages/Benefits-of-Breastfeeding.aspx"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pediatrics.aappublications.org/content/early/2016/08/18/peds.2016-1889" TargetMode="External"/><Relationship Id="rId4" Type="http://schemas.openxmlformats.org/officeDocument/2006/relationships/hyperlink" Target="http://pediatrics.aappublications.org/content/129/3/e827.full.pdf+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s://www.aafp.org/news/government-medicine/20101020wakefieldinterview.html" TargetMode="External"/><Relationship Id="rId4" Type="http://schemas.openxmlformats.org/officeDocument/2006/relationships/hyperlink" Target="https://www.futureswithoutviolence.org/health/health-policy-and-enrollment/"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youtube.com/watch?v=KRaZl66kLk4&amp;list=PLaS4Etq3IFrWgqgcKstcBwNiP_j8ZoBYK&amp;index=4"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ipvhealthpartners.org/"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acf.hhs.gov/otip/training/soar-to-health-and-wellness-training"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lnSpcReduction="10000"/>
          </a:bodyPr>
          <a:lstStyle/>
          <a:p>
            <a:pPr>
              <a:lnSpc>
                <a:spcPct val="100000"/>
              </a:lnSpc>
              <a:defRPr/>
            </a:pPr>
            <a:r>
              <a:rPr lang="en-US" sz="1100" b="1" kern="1200" dirty="0">
                <a:ln>
                  <a:noFill/>
                </a:ln>
                <a:solidFill>
                  <a:schemeClr val="tx1">
                    <a:lumMod val="65000"/>
                    <a:lumOff val="35000"/>
                  </a:schemeClr>
                </a:solidFill>
                <a:latin typeface="Arial  "/>
                <a:ea typeface="+mn-ea"/>
                <a:cs typeface="Arial" pitchFamily="34" charset="0"/>
              </a:rPr>
              <a:t>Notes to Trainer: </a:t>
            </a:r>
            <a:r>
              <a:rPr lang="en-US" sz="1100" b="0" kern="1200" dirty="0">
                <a:ln>
                  <a:noFill/>
                </a:ln>
                <a:solidFill>
                  <a:schemeClr val="tx1">
                    <a:lumMod val="65000"/>
                    <a:lumOff val="35000"/>
                  </a:schemeClr>
                </a:solidFill>
                <a:latin typeface="Arial  "/>
                <a:ea typeface="+mn-ea"/>
                <a:cs typeface="+mn-cs"/>
              </a:rPr>
              <a:t>Share</a:t>
            </a:r>
            <a:r>
              <a:rPr lang="en-US" sz="1100" b="0" kern="1200" baseline="0" dirty="0">
                <a:ln>
                  <a:noFill/>
                </a:ln>
                <a:solidFill>
                  <a:schemeClr val="tx1">
                    <a:lumMod val="65000"/>
                    <a:lumOff val="35000"/>
                  </a:schemeClr>
                </a:solidFill>
                <a:latin typeface="Arial  "/>
                <a:ea typeface="+mn-ea"/>
                <a:cs typeface="+mn-cs"/>
              </a:rPr>
              <a:t> that t</a:t>
            </a:r>
            <a:r>
              <a:rPr lang="en-US" sz="1100" b="0" kern="1200" dirty="0">
                <a:ln>
                  <a:noFill/>
                </a:ln>
                <a:solidFill>
                  <a:schemeClr val="tx1">
                    <a:lumMod val="65000"/>
                    <a:lumOff val="35000"/>
                  </a:schemeClr>
                </a:solidFill>
                <a:latin typeface="Arial  "/>
                <a:ea typeface="+mn-ea"/>
                <a:cs typeface="+mn-cs"/>
              </a:rPr>
              <a:t>he purpose of this training is to explore how integrating health services into domestic violence (DV) programs and addressing health as part of DV/HT advocacy services can make a difference in the lives of clients. This training makes the case for advocates – showing how discussions about</a:t>
            </a:r>
            <a:r>
              <a:rPr lang="en-US" sz="1100" b="0" kern="1200" baseline="0" dirty="0">
                <a:ln>
                  <a:noFill/>
                </a:ln>
                <a:solidFill>
                  <a:schemeClr val="tx1">
                    <a:lumMod val="65000"/>
                    <a:lumOff val="35000"/>
                  </a:schemeClr>
                </a:solidFill>
                <a:latin typeface="Arial  "/>
                <a:ea typeface="+mn-ea"/>
                <a:cs typeface="+mn-cs"/>
              </a:rPr>
              <a:t> </a:t>
            </a:r>
            <a:r>
              <a:rPr lang="en-US" sz="1100" b="0" kern="1200" dirty="0">
                <a:ln>
                  <a:noFill/>
                </a:ln>
                <a:solidFill>
                  <a:schemeClr val="tx1">
                    <a:lumMod val="65000"/>
                    <a:lumOff val="35000"/>
                  </a:schemeClr>
                </a:solidFill>
                <a:latin typeface="Arial  "/>
                <a:ea typeface="+mn-ea"/>
                <a:cs typeface="+mn-cs"/>
              </a:rPr>
              <a:t>health are critical components of safety planning</a:t>
            </a:r>
            <a:r>
              <a:rPr lang="en-US" sz="1100" b="0" kern="1200" dirty="0" smtClean="0">
                <a:ln>
                  <a:noFill/>
                </a:ln>
                <a:solidFill>
                  <a:schemeClr val="tx1">
                    <a:lumMod val="65000"/>
                    <a:lumOff val="35000"/>
                  </a:schemeClr>
                </a:solidFill>
                <a:latin typeface="Arial  "/>
                <a:ea typeface="+mn-ea"/>
                <a:cs typeface="+mn-cs"/>
              </a:rPr>
              <a:t>.  The slides were</a:t>
            </a:r>
            <a:r>
              <a:rPr lang="en-US" sz="1100" b="0" kern="1200" baseline="0" dirty="0" smtClean="0">
                <a:ln>
                  <a:noFill/>
                </a:ln>
                <a:solidFill>
                  <a:schemeClr val="tx1">
                    <a:lumMod val="65000"/>
                    <a:lumOff val="35000"/>
                  </a:schemeClr>
                </a:solidFill>
                <a:latin typeface="Arial  "/>
                <a:ea typeface="+mn-ea"/>
                <a:cs typeface="+mn-cs"/>
              </a:rPr>
              <a:t> developed for Project Catalyst by the National Health Resource Center on Domestic Violence, a project of Futures Without Violence.  </a:t>
            </a:r>
            <a:endParaRPr lang="en-US" sz="1100" b="0" kern="1200" dirty="0">
              <a:ln>
                <a:noFill/>
              </a:ln>
              <a:solidFill>
                <a:schemeClr val="tx1">
                  <a:lumMod val="65000"/>
                  <a:lumOff val="35000"/>
                </a:schemeClr>
              </a:solidFill>
              <a:latin typeface="Arial  "/>
              <a:ea typeface="+mn-ea"/>
              <a:cs typeface="+mn-cs"/>
            </a:endParaRPr>
          </a:p>
          <a:p>
            <a:pPr>
              <a:defRPr/>
            </a:pPr>
            <a:endParaRPr lang="en-US" sz="1100" b="0" kern="1200" dirty="0">
              <a:ln>
                <a:noFill/>
              </a:ln>
              <a:solidFill>
                <a:schemeClr val="tx1">
                  <a:lumMod val="65000"/>
                  <a:lumOff val="35000"/>
                </a:schemeClr>
              </a:solidFill>
              <a:latin typeface="Arial  "/>
              <a:ea typeface="+mn-ea"/>
              <a:cs typeface="+mn-cs"/>
            </a:endParaRPr>
          </a:p>
          <a:p>
            <a:pPr defTabSz="931774">
              <a:defRPr/>
            </a:pPr>
            <a:r>
              <a:rPr lang="en-US" sz="1100" b="0" dirty="0">
                <a:solidFill>
                  <a:schemeClr val="tx1">
                    <a:lumMod val="65000"/>
                    <a:lumOff val="35000"/>
                  </a:schemeClr>
                </a:solidFill>
                <a:latin typeface="Arial  "/>
                <a:cs typeface="Arial" panose="020B0604020202020204" pitchFamily="34" charset="0"/>
              </a:rPr>
              <a:t>The national data and research on IPV/HT largely focuses on adolescent and adult women who are disproportionately impacted by violence and more often sustain injuries and fatality, compared to men. </a:t>
            </a:r>
          </a:p>
          <a:p>
            <a:pPr defTabSz="931774">
              <a:defRPr/>
            </a:pPr>
            <a:endParaRPr lang="en-US" sz="1100" b="1" dirty="0">
              <a:solidFill>
                <a:schemeClr val="tx1">
                  <a:lumMod val="65000"/>
                  <a:lumOff val="35000"/>
                </a:schemeClr>
              </a:solidFill>
              <a:latin typeface="Arial  "/>
              <a:cs typeface="Arial" panose="020B0604020202020204" pitchFamily="34" charset="0"/>
            </a:endParaRPr>
          </a:p>
          <a:p>
            <a:pPr defTabSz="931774">
              <a:defRPr/>
            </a:pPr>
            <a:r>
              <a:rPr lang="en-US" sz="1100" b="1" dirty="0">
                <a:solidFill>
                  <a:schemeClr val="tx1">
                    <a:lumMod val="65000"/>
                    <a:lumOff val="35000"/>
                  </a:schemeClr>
                </a:solidFill>
                <a:latin typeface="Arial  "/>
                <a:cs typeface="Arial" panose="020B0604020202020204" pitchFamily="34" charset="0"/>
              </a:rPr>
              <a:t>Pointers:</a:t>
            </a:r>
          </a:p>
          <a:p>
            <a:pPr marL="174708" indent="-174708">
              <a:buFont typeface="Arial" panose="020B0604020202020204" pitchFamily="34" charset="0"/>
              <a:buChar char="•"/>
            </a:pPr>
            <a:r>
              <a:rPr lang="en-US" sz="1100" b="0" dirty="0">
                <a:solidFill>
                  <a:schemeClr val="tx1">
                    <a:lumMod val="65000"/>
                    <a:lumOff val="35000"/>
                  </a:schemeClr>
                </a:solidFill>
                <a:latin typeface="Arial  "/>
                <a:cs typeface="Arial" panose="020B0604020202020204" pitchFamily="34" charset="0"/>
              </a:rPr>
              <a:t>For a training at a specific </a:t>
            </a:r>
            <a:r>
              <a:rPr lang="en-US" sz="1100" b="0" dirty="0" smtClean="0">
                <a:solidFill>
                  <a:schemeClr val="tx1">
                    <a:lumMod val="65000"/>
                    <a:lumOff val="35000"/>
                  </a:schemeClr>
                </a:solidFill>
                <a:latin typeface="Arial  "/>
                <a:cs typeface="Arial" panose="020B0604020202020204" pitchFamily="34" charset="0"/>
              </a:rPr>
              <a:t>program</a:t>
            </a:r>
            <a:r>
              <a:rPr lang="en-US" sz="1100" b="0" dirty="0">
                <a:solidFill>
                  <a:schemeClr val="tx1">
                    <a:lumMod val="65000"/>
                    <a:lumOff val="35000"/>
                  </a:schemeClr>
                </a:solidFill>
                <a:latin typeface="Arial  "/>
                <a:cs typeface="Arial" panose="020B0604020202020204" pitchFamily="34" charset="0"/>
              </a:rPr>
              <a:t>, </a:t>
            </a:r>
            <a:r>
              <a:rPr lang="en-US" sz="1100" b="0" dirty="0" smtClean="0">
                <a:solidFill>
                  <a:schemeClr val="tx1">
                    <a:lumMod val="65000"/>
                    <a:lumOff val="35000"/>
                  </a:schemeClr>
                </a:solidFill>
                <a:latin typeface="Arial  "/>
                <a:cs typeface="Arial" panose="020B0604020202020204" pitchFamily="34" charset="0"/>
              </a:rPr>
              <a:t>update the title so it reads “Integrating Health Services into [specific name of DV advocacy program</a:t>
            </a:r>
            <a:r>
              <a:rPr lang="en-US" sz="1100" b="0" baseline="0" dirty="0" smtClean="0">
                <a:solidFill>
                  <a:schemeClr val="tx1">
                    <a:lumMod val="65000"/>
                    <a:lumOff val="35000"/>
                  </a:schemeClr>
                </a:solidFill>
                <a:latin typeface="Arial  "/>
                <a:cs typeface="Arial" panose="020B0604020202020204" pitchFamily="34" charset="0"/>
              </a:rPr>
              <a:t> here]</a:t>
            </a:r>
            <a:r>
              <a:rPr lang="en-US" sz="1100" b="0" dirty="0" smtClean="0">
                <a:solidFill>
                  <a:schemeClr val="tx1">
                    <a:lumMod val="65000"/>
                    <a:lumOff val="35000"/>
                  </a:schemeClr>
                </a:solidFill>
                <a:latin typeface="Arial  "/>
                <a:cs typeface="Arial" panose="020B0604020202020204" pitchFamily="34" charset="0"/>
              </a:rPr>
              <a:t>” (</a:t>
            </a:r>
            <a:r>
              <a:rPr lang="en-US" sz="1100" b="0" dirty="0">
                <a:solidFill>
                  <a:schemeClr val="tx1">
                    <a:lumMod val="65000"/>
                    <a:lumOff val="35000"/>
                  </a:schemeClr>
                </a:solidFill>
                <a:latin typeface="Arial  "/>
                <a:cs typeface="Arial" panose="020B0604020202020204" pitchFamily="34" charset="0"/>
              </a:rPr>
              <a:t>for </a:t>
            </a:r>
            <a:r>
              <a:rPr lang="en-US" sz="1100" b="0" dirty="0" smtClean="0">
                <a:solidFill>
                  <a:schemeClr val="tx1">
                    <a:lumMod val="65000"/>
                    <a:lumOff val="35000"/>
                  </a:schemeClr>
                </a:solidFill>
                <a:latin typeface="Arial  "/>
                <a:cs typeface="Arial" panose="020B0604020202020204" pitchFamily="34" charset="0"/>
              </a:rPr>
              <a:t>example: “Integrating Health Services into Amani </a:t>
            </a:r>
            <a:r>
              <a:rPr lang="en-US" sz="1100" b="0" dirty="0">
                <a:solidFill>
                  <a:schemeClr val="tx1">
                    <a:lumMod val="65000"/>
                    <a:lumOff val="35000"/>
                  </a:schemeClr>
                </a:solidFill>
                <a:latin typeface="Arial  "/>
                <a:cs typeface="Arial" panose="020B0604020202020204" pitchFamily="34" charset="0"/>
              </a:rPr>
              <a:t>Community Services” or </a:t>
            </a:r>
            <a:r>
              <a:rPr lang="en-US" sz="1100" b="0" dirty="0" smtClean="0">
                <a:solidFill>
                  <a:schemeClr val="tx1">
                    <a:lumMod val="65000"/>
                    <a:lumOff val="35000"/>
                  </a:schemeClr>
                </a:solidFill>
                <a:latin typeface="Arial  "/>
                <a:cs typeface="Arial" panose="020B0604020202020204" pitchFamily="34" charset="0"/>
              </a:rPr>
              <a:t>“Integrating Health Services into </a:t>
            </a:r>
            <a:r>
              <a:rPr lang="en-US" sz="1100" b="0" dirty="0" err="1" smtClean="0">
                <a:solidFill>
                  <a:schemeClr val="tx1">
                    <a:lumMod val="65000"/>
                    <a:lumOff val="35000"/>
                  </a:schemeClr>
                </a:solidFill>
                <a:latin typeface="Arial  "/>
                <a:cs typeface="Arial" panose="020B0604020202020204" pitchFamily="34" charset="0"/>
              </a:rPr>
              <a:t>HomeFree</a:t>
            </a:r>
            <a:r>
              <a:rPr lang="en-US" sz="1100" b="0" dirty="0" smtClean="0">
                <a:solidFill>
                  <a:schemeClr val="tx1">
                    <a:lumMod val="65000"/>
                    <a:lumOff val="35000"/>
                  </a:schemeClr>
                </a:solidFill>
                <a:latin typeface="Arial  "/>
                <a:cs typeface="Arial" panose="020B0604020202020204" pitchFamily="34" charset="0"/>
              </a:rPr>
              <a:t> </a:t>
            </a:r>
            <a:r>
              <a:rPr lang="en-US" sz="1100" b="0" dirty="0">
                <a:solidFill>
                  <a:schemeClr val="tx1">
                    <a:lumMod val="65000"/>
                    <a:lumOff val="35000"/>
                  </a:schemeClr>
                </a:solidFill>
                <a:latin typeface="Arial  "/>
                <a:cs typeface="Arial" panose="020B0604020202020204" pitchFamily="34" charset="0"/>
              </a:rPr>
              <a:t>from Domestic Violence</a:t>
            </a:r>
            <a:r>
              <a:rPr lang="en-US" sz="1100" b="0" dirty="0" smtClean="0">
                <a:solidFill>
                  <a:schemeClr val="tx1">
                    <a:lumMod val="65000"/>
                    <a:lumOff val="35000"/>
                  </a:schemeClr>
                </a:solidFill>
                <a:latin typeface="Arial  "/>
                <a:cs typeface="Arial" panose="020B0604020202020204" pitchFamily="34" charset="0"/>
              </a:rPr>
              <a:t>” Across</a:t>
            </a:r>
            <a:r>
              <a:rPr lang="en-US" sz="1100" b="0" baseline="0" dirty="0" smtClean="0">
                <a:solidFill>
                  <a:schemeClr val="tx1">
                    <a:lumMod val="65000"/>
                    <a:lumOff val="35000"/>
                  </a:schemeClr>
                </a:solidFill>
                <a:latin typeface="Arial  "/>
                <a:cs typeface="Arial" panose="020B0604020202020204" pitchFamily="34" charset="0"/>
              </a:rPr>
              <a:t> “Guam” or “</a:t>
            </a:r>
            <a:r>
              <a:rPr lang="en-US" sz="1100" b="0" baseline="0" dirty="0" err="1" smtClean="0">
                <a:solidFill>
                  <a:schemeClr val="tx1">
                    <a:lumMod val="65000"/>
                    <a:lumOff val="35000"/>
                  </a:schemeClr>
                </a:solidFill>
                <a:latin typeface="Arial  "/>
                <a:cs typeface="Arial" panose="020B0604020202020204" pitchFamily="34" charset="0"/>
              </a:rPr>
              <a:t>Pohnpei</a:t>
            </a:r>
            <a:r>
              <a:rPr lang="en-US" sz="1100" b="0" baseline="0" dirty="0" smtClean="0">
                <a:solidFill>
                  <a:schemeClr val="tx1">
                    <a:lumMod val="65000"/>
                    <a:lumOff val="35000"/>
                  </a:schemeClr>
                </a:solidFill>
                <a:latin typeface="Arial  "/>
                <a:cs typeface="Arial" panose="020B0604020202020204" pitchFamily="34" charset="0"/>
              </a:rPr>
              <a:t>” or “CNMI”</a:t>
            </a:r>
            <a:r>
              <a:rPr lang="en-US" sz="1100" b="0" dirty="0" smtClean="0">
                <a:solidFill>
                  <a:schemeClr val="tx1">
                    <a:lumMod val="65000"/>
                    <a:lumOff val="35000"/>
                  </a:schemeClr>
                </a:solidFill>
                <a:latin typeface="Arial  "/>
                <a:cs typeface="Arial" panose="020B0604020202020204" pitchFamily="34" charset="0"/>
              </a:rPr>
              <a:t>).</a:t>
            </a:r>
          </a:p>
          <a:p>
            <a:pPr marL="174708" indent="-174708">
              <a:buFont typeface="Arial" panose="020B0604020202020204" pitchFamily="34" charset="0"/>
              <a:buChar char="•"/>
            </a:pPr>
            <a:r>
              <a:rPr lang="en-US" sz="1100" b="0" dirty="0" smtClean="0">
                <a:solidFill>
                  <a:schemeClr val="tx1">
                    <a:lumMod val="65000"/>
                    <a:lumOff val="35000"/>
                  </a:schemeClr>
                </a:solidFill>
                <a:latin typeface="Arial  "/>
                <a:cs typeface="Arial" panose="020B0604020202020204" pitchFamily="34" charset="0"/>
              </a:rPr>
              <a:t>Add</a:t>
            </a:r>
            <a:r>
              <a:rPr lang="en-US" sz="1100" b="0" baseline="0" dirty="0" smtClean="0">
                <a:solidFill>
                  <a:schemeClr val="tx1">
                    <a:lumMod val="65000"/>
                    <a:lumOff val="35000"/>
                  </a:schemeClr>
                </a:solidFill>
                <a:latin typeface="Arial  "/>
                <a:cs typeface="Arial" panose="020B0604020202020204" pitchFamily="34" charset="0"/>
              </a:rPr>
              <a:t> the date and location to the bottom of the slide</a:t>
            </a:r>
            <a:endParaRPr lang="en-US" sz="1100" b="0" dirty="0">
              <a:solidFill>
                <a:schemeClr val="tx1">
                  <a:lumMod val="65000"/>
                  <a:lumOff val="35000"/>
                </a:schemeClr>
              </a:solidFill>
              <a:latin typeface="Arial  "/>
              <a:cs typeface="Arial" panose="020B0604020202020204" pitchFamily="34" charset="0"/>
            </a:endParaRPr>
          </a:p>
          <a:p>
            <a:pPr marL="174708" indent="-174708">
              <a:buFont typeface="Arial" panose="020B0604020202020204" pitchFamily="34" charset="0"/>
              <a:buChar char="•"/>
            </a:pPr>
            <a:r>
              <a:rPr lang="en-US" sz="1100" b="0" dirty="0" smtClean="0">
                <a:solidFill>
                  <a:schemeClr val="tx1">
                    <a:lumMod val="65000"/>
                    <a:lumOff val="35000"/>
                  </a:schemeClr>
                </a:solidFill>
                <a:latin typeface="Arial  "/>
                <a:cs typeface="Arial" panose="020B0604020202020204" pitchFamily="34" charset="0"/>
              </a:rPr>
              <a:t>This </a:t>
            </a:r>
            <a:r>
              <a:rPr lang="en-US" sz="1100" b="0" dirty="0">
                <a:solidFill>
                  <a:schemeClr val="tx1">
                    <a:lumMod val="65000"/>
                    <a:lumOff val="35000"/>
                  </a:schemeClr>
                </a:solidFill>
                <a:latin typeface="Arial  "/>
                <a:cs typeface="Arial" panose="020B0604020202020204" pitchFamily="34" charset="0"/>
              </a:rPr>
              <a:t>complete PP deck is intended to be used for a 3.5 hour training that includes one 10-15 minute break. </a:t>
            </a:r>
            <a:r>
              <a:rPr lang="en-US" sz="1100" b="0" dirty="0" smtClean="0">
                <a:solidFill>
                  <a:schemeClr val="tx1">
                    <a:lumMod val="65000"/>
                    <a:lumOff val="35000"/>
                  </a:schemeClr>
                </a:solidFill>
                <a:latin typeface="Arial  "/>
                <a:cs typeface="Arial" panose="020B0604020202020204" pitchFamily="34" charset="0"/>
              </a:rPr>
              <a:t>We suggest that you schedule at least one break during the training, with an opportunity to stretch, eat, and socialize. Remember that this is difficult content and participants will need a “breather.”  </a:t>
            </a:r>
          </a:p>
          <a:p>
            <a:pPr marL="174708" indent="-174708">
              <a:buFont typeface="Arial" panose="020B0604020202020204" pitchFamily="34" charset="0"/>
              <a:buChar char="•"/>
            </a:pPr>
            <a:endParaRPr lang="en-US" sz="1100" b="0" dirty="0">
              <a:solidFill>
                <a:schemeClr val="tx1">
                  <a:lumMod val="65000"/>
                  <a:lumOff val="35000"/>
                </a:schemeClr>
              </a:solidFill>
              <a:latin typeface="Arial  "/>
              <a:cs typeface="Arial" panose="020B0604020202020204" pitchFamily="34" charset="0"/>
            </a:endParaRPr>
          </a:p>
          <a:p>
            <a:endParaRPr lang="en-US" sz="1100" b="0" kern="1200" dirty="0">
              <a:ln>
                <a:noFill/>
              </a:ln>
              <a:solidFill>
                <a:schemeClr val="tx1">
                  <a:lumMod val="65000"/>
                  <a:lumOff val="35000"/>
                </a:schemeClr>
              </a:solidFill>
              <a:latin typeface="Arial  "/>
              <a:ea typeface="+mn-ea"/>
              <a:cs typeface="+mn-cs"/>
            </a:endParaRPr>
          </a:p>
          <a:p>
            <a:endParaRPr lang="en-US" sz="1100" b="0" kern="1200" dirty="0">
              <a:ln>
                <a:noFill/>
              </a:ln>
              <a:solidFill>
                <a:schemeClr val="tx1">
                  <a:lumMod val="65000"/>
                  <a:lumOff val="35000"/>
                </a:schemeClr>
              </a:solidFill>
              <a:latin typeface="Arial  "/>
              <a:ea typeface="+mn-ea"/>
              <a:cs typeface="+mn-cs"/>
            </a:endParaRPr>
          </a:p>
        </p:txBody>
      </p:sp>
      <p:sp>
        <p:nvSpPr>
          <p:cNvPr id="4" name="Slide Number Placeholder 3"/>
          <p:cNvSpPr>
            <a:spLocks noGrp="1"/>
          </p:cNvSpPr>
          <p:nvPr>
            <p:ph type="sldNum" sz="quarter" idx="10"/>
          </p:nvPr>
        </p:nvSpPr>
        <p:spPr/>
        <p:txBody>
          <a:bodyPr/>
          <a:lstStyle/>
          <a:p>
            <a:fld id="{2B725487-F368-4E00-A5AE-E6AD3A9D3E3F}" type="slidenum">
              <a:rPr lang="en-US" smtClean="0">
                <a:solidFill>
                  <a:prstClr val="white"/>
                </a:solidFill>
              </a:rPr>
              <a:pPr/>
              <a:t>1</a:t>
            </a:fld>
            <a:endParaRPr lang="en-US" dirty="0">
              <a:solidFill>
                <a:prstClr val="white"/>
              </a:solidFill>
            </a:endParaRPr>
          </a:p>
        </p:txBody>
      </p:sp>
      <p:sp>
        <p:nvSpPr>
          <p:cNvPr id="5" name="Slide Number Placeholder 3"/>
          <p:cNvSpPr txBox="1">
            <a:spLocks/>
          </p:cNvSpPr>
          <p:nvPr/>
        </p:nvSpPr>
        <p:spPr>
          <a:xfrm>
            <a:off x="2138680" y="8980170"/>
            <a:ext cx="3037840" cy="312420"/>
          </a:xfrm>
          <a:prstGeom prst="rect">
            <a:avLst/>
          </a:prstGeom>
        </p:spPr>
        <p:txBody>
          <a:bodyPr vert="horz" lIns="93177" tIns="46589" rIns="93177" bIns="46589" rtlCol="0" anchor="b"/>
          <a:lstStyle>
            <a:defPPr>
              <a:defRPr lang="en-US"/>
            </a:defPPr>
            <a:lvl1pPr marL="0" algn="ct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dirty="0" smtClean="0">
                <a:solidFill>
                  <a:prstClr val="black"/>
                </a:solidFill>
              </a:rPr>
              <a:t>1</a:t>
            </a:r>
            <a:endParaRPr lang="en-US" b="0" dirty="0">
              <a:solidFill>
                <a:prstClr val="black"/>
              </a:solidFill>
            </a:endParaRPr>
          </a:p>
        </p:txBody>
      </p:sp>
    </p:spTree>
    <p:extLst>
      <p:ext uri="{BB962C8B-B14F-4D97-AF65-F5344CB8AC3E}">
        <p14:creationId xmlns:p14="http://schemas.microsoft.com/office/powerpoint/2010/main" val="196090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0"/>
            <a:ext cx="5765800" cy="4324350"/>
          </a:xfrm>
        </p:spPr>
      </p:sp>
      <p:sp>
        <p:nvSpPr>
          <p:cNvPr id="3" name="Notes Placeholder 2"/>
          <p:cNvSpPr>
            <a:spLocks noGrp="1"/>
          </p:cNvSpPr>
          <p:nvPr>
            <p:ph type="body" idx="1"/>
          </p:nvPr>
        </p:nvSpPr>
        <p:spPr>
          <a:xfrm>
            <a:off x="701040" y="4415790"/>
            <a:ext cx="5608320" cy="7090410"/>
          </a:xfrm>
        </p:spPr>
        <p:txBody>
          <a:bodyPr>
            <a:normAutofit fontScale="92500" lnSpcReduction="10000"/>
          </a:bodyPr>
          <a:lstStyle/>
          <a:p>
            <a:r>
              <a:rPr lang="en-US" sz="1100"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sz="1100" dirty="0">
                <a:solidFill>
                  <a:schemeClr val="tx1">
                    <a:lumMod val="65000"/>
                    <a:lumOff val="35000"/>
                  </a:schemeClr>
                </a:solidFill>
                <a:latin typeface="Arial" panose="020B0604020202020204" pitchFamily="34" charset="0"/>
                <a:cs typeface="Arial" panose="020B0604020202020204" pitchFamily="34" charset="0"/>
              </a:rPr>
              <a:t> Read the slide aloud. Acknowledge to the room that our clients’ lives and stories affect us.  As a follow up to the previous slide—suggest that understanding how vicarious trauma affects us is part of creating a trauma informed workplace.  Next, share the story below as one example.</a:t>
            </a:r>
          </a:p>
          <a:p>
            <a:endParaRPr lang="en-US" sz="1100" dirty="0">
              <a:latin typeface="Arial" panose="020B0604020202020204" pitchFamily="34" charset="0"/>
              <a:cs typeface="Arial" panose="020B0604020202020204" pitchFamily="34" charset="0"/>
            </a:endParaRPr>
          </a:p>
          <a:p>
            <a:r>
              <a:rPr lang="en-US" sz="1100" dirty="0">
                <a:solidFill>
                  <a:schemeClr val="tx1">
                    <a:lumMod val="65000"/>
                    <a:lumOff val="35000"/>
                  </a:schemeClr>
                </a:solidFill>
                <a:latin typeface="Arial" panose="020B0604020202020204" pitchFamily="34" charset="0"/>
                <a:cs typeface="Arial" panose="020B0604020202020204" pitchFamily="34" charset="0"/>
              </a:rPr>
              <a:t>Read the following aloud: “This is a story from a perinatal case manager in Michigan who shared her story of vicarious trauma at a training similar to this one today.  She shared her experience working with a 14 year old client and the way it affected her. She was supporting this young woman with her pregnancy which was a result of a rape by a family member.  She worked with this woman both around her health, trauma and navigating the dysfunction in her family.  As she told the story to the audience her voice cracked and she shared that she herself has a 14 year old niece and said that she “can’t turn it off”...meaning she is constantly scanning every room when she is with her niece to see if there is anyone looking at her the wrong way, or a threat.  So her world view of safety changed as a result of her client’s story.” </a:t>
            </a:r>
          </a:p>
          <a:p>
            <a:endParaRPr lang="en-US" sz="1100" dirty="0">
              <a:latin typeface="Arial" panose="020B0604020202020204" pitchFamily="34" charset="0"/>
              <a:cs typeface="Arial" panose="020B0604020202020204" pitchFamily="34" charset="0"/>
            </a:endParaRPr>
          </a:p>
          <a:p>
            <a:r>
              <a:rPr lang="en-US" sz="1100" b="1" dirty="0">
                <a:solidFill>
                  <a:schemeClr val="tx1">
                    <a:lumMod val="65000"/>
                    <a:lumOff val="35000"/>
                  </a:schemeClr>
                </a:solidFill>
                <a:latin typeface="Arial" panose="020B0604020202020204" pitchFamily="34" charset="0"/>
                <a:cs typeface="Arial" panose="020B0604020202020204" pitchFamily="34" charset="0"/>
              </a:rPr>
              <a:t>Additional Info: </a:t>
            </a:r>
            <a:endParaRPr lang="en-US" sz="1100" dirty="0">
              <a:latin typeface="Arial" panose="020B0604020202020204" pitchFamily="34" charset="0"/>
              <a:cs typeface="Arial" panose="020B0604020202020204" pitchFamily="34" charset="0"/>
            </a:endParaRPr>
          </a:p>
          <a:p>
            <a:r>
              <a:rPr lang="en-US" sz="1100" dirty="0">
                <a:solidFill>
                  <a:schemeClr val="tx1">
                    <a:lumMod val="65000"/>
                    <a:lumOff val="35000"/>
                  </a:schemeClr>
                </a:solidFill>
                <a:latin typeface="Arial" panose="020B0604020202020204" pitchFamily="34" charset="0"/>
                <a:cs typeface="Arial" panose="020B0604020202020204" pitchFamily="34" charset="0"/>
              </a:rPr>
              <a:t>Vicarious trauma happens when we accumulate and carry the stories of trauma—including images, sounds, and resonant details—we have heard, which then come to inform our worldview.  Learn more: http://www.joyfulheartfoundation.org/learn/vicarious-trauma </a:t>
            </a:r>
            <a:endParaRPr lang="en-US" sz="1100" dirty="0">
              <a:latin typeface="Arial" panose="020B0604020202020204" pitchFamily="34" charset="0"/>
              <a:cs typeface="Arial" panose="020B0604020202020204" pitchFamily="34" charset="0"/>
            </a:endParaRPr>
          </a:p>
          <a:p>
            <a:endParaRPr lang="en-US" sz="1100" dirty="0">
              <a:solidFill>
                <a:schemeClr val="tx1">
                  <a:lumMod val="65000"/>
                  <a:lumOff val="35000"/>
                </a:schemeClr>
              </a:solidFill>
              <a:latin typeface="Arial" panose="020B0604020202020204" pitchFamily="34" charset="0"/>
              <a:cs typeface="Arial" panose="020B0604020202020204" pitchFamily="34" charset="0"/>
            </a:endParaRPr>
          </a:p>
          <a:p>
            <a:r>
              <a:rPr lang="en-US" sz="1100" dirty="0">
                <a:solidFill>
                  <a:schemeClr val="tx1">
                    <a:lumMod val="65000"/>
                    <a:lumOff val="35000"/>
                  </a:schemeClr>
                </a:solidFill>
                <a:latin typeface="Arial" panose="020B0604020202020204" pitchFamily="34" charset="0"/>
                <a:cs typeface="Arial" panose="020B0604020202020204" pitchFamily="34" charset="0"/>
              </a:rPr>
              <a:t>Remember: </a:t>
            </a:r>
          </a:p>
          <a:p>
            <a:pPr marL="174708" indent="-174708">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Lifetime exposure to violence is common. </a:t>
            </a:r>
          </a:p>
          <a:p>
            <a:pPr marL="174708" indent="-174708">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Working with clients who are experiencing or have experienced violence can trigger painful memories and trauma. </a:t>
            </a:r>
          </a:p>
          <a:p>
            <a:pPr marL="174708" indent="-174708">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Personal history of exposure to violence increases risk for experiencing secondary traumatic stress.</a:t>
            </a:r>
          </a:p>
          <a:p>
            <a:pPr marL="174708" indent="-174708">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There can also be strengths that come from working with clients who have experienced trauma: </a:t>
            </a:r>
          </a:p>
          <a:p>
            <a:pPr marL="640594" lvl="1" indent="-174708">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witnessing others overcome adversity</a:t>
            </a:r>
          </a:p>
          <a:p>
            <a:pPr marL="640594" lvl="1" indent="-174708">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recognizing people’s capacity to heal</a:t>
            </a:r>
          </a:p>
          <a:p>
            <a:pPr marL="640594" lvl="1" indent="-174708">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reaffirming the value of the work you do</a:t>
            </a:r>
          </a:p>
          <a:p>
            <a:pPr marL="465887" lvl="1"/>
            <a:endParaRPr lang="en-US" sz="1100" dirty="0">
              <a:solidFill>
                <a:schemeClr val="tx1">
                  <a:lumMod val="65000"/>
                  <a:lumOff val="35000"/>
                </a:schemeClr>
              </a:solidFill>
              <a:latin typeface="Arial" panose="020B0604020202020204" pitchFamily="34" charset="0"/>
              <a:cs typeface="Arial" panose="020B0604020202020204" pitchFamily="34" charset="0"/>
            </a:endParaRPr>
          </a:p>
          <a:p>
            <a:r>
              <a:rPr lang="en-US" sz="1100" b="1" i="1" dirty="0">
                <a:solidFill>
                  <a:schemeClr val="tx1">
                    <a:lumMod val="65000"/>
                    <a:lumOff val="35000"/>
                  </a:schemeClr>
                </a:solidFill>
                <a:latin typeface="Arial" panose="020B0604020202020204" pitchFamily="34" charset="0"/>
                <a:cs typeface="Arial" panose="020B0604020202020204" pitchFamily="34" charset="0"/>
              </a:rPr>
              <a:t>Vicarious resilience </a:t>
            </a:r>
            <a:r>
              <a:rPr lang="en-US" sz="1100" i="1" dirty="0">
                <a:solidFill>
                  <a:schemeClr val="tx1">
                    <a:lumMod val="65000"/>
                    <a:lumOff val="35000"/>
                  </a:schemeClr>
                </a:solidFill>
                <a:latin typeface="Arial" panose="020B0604020202020204" pitchFamily="34" charset="0"/>
                <a:cs typeface="Arial" panose="020B0604020202020204" pitchFamily="34" charset="0"/>
              </a:rPr>
              <a:t>can buffer the effects of stress associated with vicarious trauma, strengthen our motivation, and give us new, meaningful perspectives.</a:t>
            </a:r>
          </a:p>
          <a:p>
            <a:endParaRPr lang="en-US" sz="1100" dirty="0">
              <a:latin typeface="Arial" panose="020B0604020202020204" pitchFamily="34" charset="0"/>
              <a:cs typeface="Arial" panose="020B0604020202020204" pitchFamily="34" charset="0"/>
            </a:endParaRPr>
          </a:p>
          <a:p>
            <a:pPr lvl="0"/>
            <a:r>
              <a:rPr lang="en-US" sz="1100" dirty="0">
                <a:solidFill>
                  <a:schemeClr val="tx1">
                    <a:lumMod val="65000"/>
                    <a:lumOff val="35000"/>
                  </a:schemeClr>
                </a:solidFill>
                <a:latin typeface="Arial" panose="020B0604020202020204" pitchFamily="34" charset="0"/>
                <a:cs typeface="Arial" panose="020B0604020202020204" pitchFamily="34" charset="0"/>
              </a:rPr>
              <a:t>For more information see: </a:t>
            </a:r>
            <a:r>
              <a:rPr lang="en-US" sz="1100" dirty="0" err="1">
                <a:solidFill>
                  <a:schemeClr val="tx1">
                    <a:lumMod val="65000"/>
                    <a:lumOff val="35000"/>
                  </a:schemeClr>
                </a:solidFill>
                <a:latin typeface="Arial" panose="020B0604020202020204" pitchFamily="34" charset="0"/>
                <a:cs typeface="Arial" panose="020B0604020202020204" pitchFamily="34" charset="0"/>
              </a:rPr>
              <a:t>Berceli</a:t>
            </a:r>
            <a:r>
              <a:rPr lang="en-US" sz="1100" dirty="0">
                <a:solidFill>
                  <a:schemeClr val="tx1">
                    <a:lumMod val="65000"/>
                    <a:lumOff val="35000"/>
                  </a:schemeClr>
                </a:solidFill>
                <a:latin typeface="Arial" panose="020B0604020202020204" pitchFamily="34" charset="0"/>
                <a:cs typeface="Arial" panose="020B0604020202020204" pitchFamily="34" charset="0"/>
              </a:rPr>
              <a:t> D </a:t>
            </a:r>
            <a:r>
              <a:rPr lang="en-US" sz="1100" i="1" dirty="0">
                <a:solidFill>
                  <a:schemeClr val="tx1">
                    <a:lumMod val="65000"/>
                    <a:lumOff val="35000"/>
                  </a:schemeClr>
                </a:solidFill>
                <a:latin typeface="Arial" panose="020B0604020202020204" pitchFamily="34" charset="0"/>
                <a:cs typeface="Arial" panose="020B0604020202020204" pitchFamily="34" charset="0"/>
              </a:rPr>
              <a:t>A Proposal for a Mindfulness-Based Trauma-Prevention Program for Social Work Professionals </a:t>
            </a:r>
            <a:r>
              <a:rPr lang="en-US" sz="1100" dirty="0">
                <a:solidFill>
                  <a:schemeClr val="tx1">
                    <a:lumMod val="65000"/>
                    <a:lumOff val="35000"/>
                  </a:schemeClr>
                </a:solidFill>
                <a:latin typeface="Arial" panose="020B0604020202020204" pitchFamily="34" charset="0"/>
                <a:cs typeface="Arial" panose="020B0604020202020204" pitchFamily="34" charset="0"/>
              </a:rPr>
              <a:t>Complementary</a:t>
            </a:r>
            <a:r>
              <a:rPr lang="en-US" sz="1100" i="1" dirty="0">
                <a:solidFill>
                  <a:schemeClr val="tx1">
                    <a:lumMod val="65000"/>
                    <a:lumOff val="35000"/>
                  </a:schemeClr>
                </a:solidFill>
                <a:latin typeface="Arial" panose="020B0604020202020204" pitchFamily="34" charset="0"/>
                <a:cs typeface="Arial" panose="020B0604020202020204" pitchFamily="34" charset="0"/>
              </a:rPr>
              <a:t> </a:t>
            </a:r>
            <a:r>
              <a:rPr lang="en-US" sz="1100" dirty="0">
                <a:solidFill>
                  <a:schemeClr val="tx1">
                    <a:lumMod val="65000"/>
                    <a:lumOff val="35000"/>
                  </a:schemeClr>
                </a:solidFill>
                <a:latin typeface="Arial" panose="020B0604020202020204" pitchFamily="34" charset="0"/>
                <a:cs typeface="Arial" panose="020B0604020202020204" pitchFamily="34" charset="0"/>
              </a:rPr>
              <a:t>Health Practice Review, Vol. 11 No. 3, October 2007 1-13</a:t>
            </a:r>
          </a:p>
          <a:p>
            <a:pPr>
              <a:lnSpc>
                <a:spcPct val="114000"/>
              </a:lnSpc>
              <a:spcBef>
                <a:spcPts val="1038"/>
              </a:spcBef>
              <a:tabLst>
                <a:tab pos="778044" algn="l"/>
                <a:tab pos="1556087" algn="l"/>
                <a:tab pos="2334132" algn="l"/>
                <a:tab pos="3112176" algn="l"/>
                <a:tab pos="3890220" algn="l"/>
                <a:tab pos="4668263" algn="l"/>
                <a:tab pos="5446307" algn="l"/>
                <a:tab pos="6224352" algn="l"/>
                <a:tab pos="7015583" algn="l"/>
                <a:tab pos="7793626" algn="l"/>
                <a:tab pos="8571670" algn="l"/>
                <a:tab pos="9349714" algn="l"/>
                <a:tab pos="10127757" algn="l"/>
                <a:tab pos="10905802" algn="l"/>
                <a:tab pos="11683846" algn="l"/>
                <a:tab pos="12461890" algn="l"/>
              </a:tabLst>
              <a:defRPr sz="1800"/>
            </a:pPr>
            <a:endParaRPr lang="en-US" sz="1100" dirty="0">
              <a:latin typeface="Arial"/>
              <a:ea typeface="Arial"/>
              <a:cs typeface="Arial"/>
              <a:sym typeface="Arial"/>
            </a:endParaRPr>
          </a:p>
          <a:p>
            <a:pPr lvl="0">
              <a:lnSpc>
                <a:spcPct val="114000"/>
              </a:lnSpc>
              <a:defRPr sz="1800"/>
            </a:pPr>
            <a:endParaRPr lang="en-US" dirty="0">
              <a:ea typeface="Arial"/>
              <a:cs typeface="Arial"/>
              <a:sym typeface="Arial"/>
            </a:endParaRPr>
          </a:p>
          <a:p>
            <a:endParaRPr lang="en-US" dirty="0"/>
          </a:p>
        </p:txBody>
      </p:sp>
      <p:sp>
        <p:nvSpPr>
          <p:cNvPr id="4" name="Slide Number Placeholder 3"/>
          <p:cNvSpPr>
            <a:spLocks noGrp="1"/>
          </p:cNvSpPr>
          <p:nvPr>
            <p:ph type="sldNum" sz="quarter" idx="10"/>
          </p:nvPr>
        </p:nvSpPr>
        <p:spPr>
          <a:xfrm>
            <a:off x="1986280" y="8829967"/>
            <a:ext cx="3037840" cy="466433"/>
          </a:xfrm>
          <a:prstGeom prst="rect">
            <a:avLst/>
          </a:prstGeom>
        </p:spPr>
        <p:txBody>
          <a:bodyPr/>
          <a:lstStyle/>
          <a:p>
            <a:pPr defTabSz="914400"/>
            <a:fld id="{C91851E0-AF4A-48A9-A37B-41CE15F230B3}" type="slidenum">
              <a:rPr lang="en-US" b="0" smtClean="0">
                <a:solidFill>
                  <a:prstClr val="black"/>
                </a:solidFill>
              </a:rPr>
              <a:pPr defTabSz="914400"/>
              <a:t>10</a:t>
            </a:fld>
            <a:endParaRPr lang="en-US" b="0" dirty="0" smtClean="0">
              <a:solidFill>
                <a:prstClr val="black"/>
              </a:solidFill>
            </a:endParaRPr>
          </a:p>
        </p:txBody>
      </p:sp>
    </p:spTree>
    <p:extLst>
      <p:ext uri="{BB962C8B-B14F-4D97-AF65-F5344CB8AC3E}">
        <p14:creationId xmlns:p14="http://schemas.microsoft.com/office/powerpoint/2010/main" val="164542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a:spLocks noGrp="1" noRot="1" noChangeAspect="1"/>
          </p:cNvSpPr>
          <p:nvPr>
            <p:ph type="sldImg"/>
          </p:nvPr>
        </p:nvSpPr>
        <p:spPr>
          <a:xfrm>
            <a:off x="685800" y="0"/>
            <a:ext cx="5486400" cy="4114800"/>
          </a:xfrm>
          <a:prstGeom prst="rect">
            <a:avLst/>
          </a:prstGeom>
        </p:spPr>
        <p:txBody>
          <a:bodyPr/>
          <a:lstStyle/>
          <a:p>
            <a:pPr lvl="0"/>
            <a:endParaRPr/>
          </a:p>
        </p:txBody>
      </p:sp>
      <p:sp>
        <p:nvSpPr>
          <p:cNvPr id="608" name="Shape 608"/>
          <p:cNvSpPr>
            <a:spLocks noGrp="1"/>
          </p:cNvSpPr>
          <p:nvPr>
            <p:ph type="body" sz="quarter" idx="1"/>
          </p:nvPr>
        </p:nvSpPr>
        <p:spPr>
          <a:prstGeom prst="rect">
            <a:avLst/>
          </a:prstGeom>
        </p:spPr>
        <p:txBody>
          <a:bodyPr/>
          <a:lstStyle/>
          <a:p>
            <a:pPr>
              <a:spcBef>
                <a:spcPts val="1000"/>
              </a:spcBef>
              <a:defRPr sz="1800"/>
            </a:pPr>
            <a:r>
              <a:rPr lang="en-US" sz="1100" b="1" dirty="0">
                <a:solidFill>
                  <a:schemeClr val="tx1">
                    <a:lumMod val="65000"/>
                    <a:lumOff val="35000"/>
                  </a:schemeClr>
                </a:solidFill>
                <a:ea typeface="Arial"/>
                <a:cs typeface="Arial"/>
                <a:sym typeface="Arial"/>
              </a:rPr>
              <a:t>Notes</a:t>
            </a:r>
            <a:r>
              <a:rPr lang="en-US" sz="1100" b="1" baseline="0" dirty="0">
                <a:solidFill>
                  <a:schemeClr val="tx1">
                    <a:lumMod val="65000"/>
                    <a:lumOff val="35000"/>
                  </a:schemeClr>
                </a:solidFill>
                <a:ea typeface="Arial"/>
                <a:cs typeface="Arial"/>
                <a:sym typeface="Arial"/>
              </a:rPr>
              <a:t> to trainer: </a:t>
            </a:r>
            <a:r>
              <a:rPr lang="en-US" sz="1100" b="0" baseline="0" dirty="0">
                <a:solidFill>
                  <a:schemeClr val="tx1">
                    <a:lumMod val="65000"/>
                    <a:lumOff val="35000"/>
                  </a:schemeClr>
                </a:solidFill>
                <a:ea typeface="Arial"/>
                <a:cs typeface="Arial"/>
                <a:sym typeface="Arial"/>
              </a:rPr>
              <a:t>Read the slide aloud.  You are looking for examples of how this affects people at work, as well as at home.  (See next slide for answers).</a:t>
            </a:r>
            <a:endParaRPr sz="1100" b="0" dirty="0">
              <a:solidFill>
                <a:schemeClr val="tx1">
                  <a:lumMod val="65000"/>
                  <a:lumOff val="35000"/>
                </a:schemeClr>
              </a:solidFill>
              <a:ea typeface="Arial"/>
              <a:cs typeface="Arial"/>
              <a:sym typeface="Arial"/>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14</a:t>
            </a:r>
            <a:endParaRPr lang="en-US" b="0" dirty="0">
              <a:solidFill>
                <a:prstClr val="black"/>
              </a:solidFill>
            </a:endParaRPr>
          </a:p>
        </p:txBody>
      </p:sp>
    </p:spTree>
    <p:extLst>
      <p:ext uri="{BB962C8B-B14F-4D97-AF65-F5344CB8AC3E}">
        <p14:creationId xmlns:p14="http://schemas.microsoft.com/office/powerpoint/2010/main" val="1584367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4114800"/>
          </a:xfrm>
        </p:spPr>
      </p:sp>
      <p:sp>
        <p:nvSpPr>
          <p:cNvPr id="3" name="Notes Placeholder 2"/>
          <p:cNvSpPr>
            <a:spLocks noGrp="1"/>
          </p:cNvSpPr>
          <p:nvPr>
            <p:ph type="body" idx="1"/>
          </p:nvPr>
        </p:nvSpPr>
        <p:spPr/>
        <p:txBody>
          <a:bodyPr>
            <a:normAutofit/>
          </a:bodyPr>
          <a:lstStyle/>
          <a:p>
            <a:r>
              <a:rPr lang="en-US" sz="1100" b="1" dirty="0">
                <a:solidFill>
                  <a:schemeClr val="tx1">
                    <a:lumMod val="65000"/>
                    <a:lumOff val="35000"/>
                  </a:schemeClr>
                </a:solidFill>
                <a:latin typeface="Arial" panose="020B0604020202020204" pitchFamily="34" charset="0"/>
                <a:cs typeface="Arial" panose="020B0604020202020204" pitchFamily="34" charset="0"/>
              </a:rPr>
              <a:t>Notes</a:t>
            </a:r>
            <a:r>
              <a:rPr lang="en-US" sz="1100" b="1" baseline="0" dirty="0">
                <a:solidFill>
                  <a:schemeClr val="tx1">
                    <a:lumMod val="65000"/>
                    <a:lumOff val="35000"/>
                  </a:schemeClr>
                </a:solidFill>
                <a:latin typeface="Arial" panose="020B0604020202020204" pitchFamily="34" charset="0"/>
                <a:cs typeface="Arial" panose="020B0604020202020204" pitchFamily="34" charset="0"/>
              </a:rPr>
              <a:t> to trainer: </a:t>
            </a:r>
            <a:r>
              <a:rPr lang="en-US" sz="1100" b="0" baseline="0" dirty="0">
                <a:solidFill>
                  <a:schemeClr val="tx1">
                    <a:lumMod val="65000"/>
                    <a:lumOff val="35000"/>
                  </a:schemeClr>
                </a:solidFill>
                <a:latin typeface="Arial" panose="020B0604020202020204" pitchFamily="34" charset="0"/>
                <a:cs typeface="Arial" panose="020B0604020202020204" pitchFamily="34" charset="0"/>
              </a:rPr>
              <a:t>Audiences don’t often raise how </a:t>
            </a:r>
            <a:r>
              <a:rPr lang="en-US" sz="1100" b="0" baseline="0" dirty="0" smtClean="0">
                <a:solidFill>
                  <a:schemeClr val="tx1">
                    <a:lumMod val="65000"/>
                    <a:lumOff val="35000"/>
                  </a:schemeClr>
                </a:solidFill>
                <a:latin typeface="Arial" panose="020B0604020202020204" pitchFamily="34" charset="0"/>
                <a:cs typeface="Arial" panose="020B0604020202020204" pitchFamily="34" charset="0"/>
              </a:rPr>
              <a:t>client care </a:t>
            </a:r>
            <a:r>
              <a:rPr lang="en-US" sz="1100" b="0" baseline="0" dirty="0">
                <a:solidFill>
                  <a:schemeClr val="tx1">
                    <a:lumMod val="65000"/>
                    <a:lumOff val="35000"/>
                  </a:schemeClr>
                </a:solidFill>
                <a:latin typeface="Arial" panose="020B0604020202020204" pitchFamily="34" charset="0"/>
                <a:cs typeface="Arial" panose="020B0604020202020204" pitchFamily="34" charset="0"/>
              </a:rPr>
              <a:t>relates to work burnout so highlight this point so people recognize the connection.  </a:t>
            </a:r>
            <a:endParaRPr lang="en-US" sz="1100" b="0" baseline="0" dirty="0" smtClean="0">
              <a:solidFill>
                <a:schemeClr val="tx1">
                  <a:lumMod val="65000"/>
                  <a:lumOff val="35000"/>
                </a:schemeClr>
              </a:solidFill>
              <a:latin typeface="Arial" panose="020B0604020202020204" pitchFamily="34" charset="0"/>
              <a:cs typeface="Arial" panose="020B0604020202020204" pitchFamily="34" charset="0"/>
            </a:endParaRPr>
          </a:p>
          <a:p>
            <a:endParaRPr lang="en-US" sz="1100" b="0" baseline="0" dirty="0" smtClean="0">
              <a:solidFill>
                <a:schemeClr val="tx1">
                  <a:lumMod val="65000"/>
                  <a:lumOff val="35000"/>
                </a:schemeClr>
              </a:solidFill>
              <a:latin typeface="Arial" panose="020B0604020202020204" pitchFamily="34" charset="0"/>
              <a:cs typeface="Arial" panose="020B0604020202020204" pitchFamily="34" charset="0"/>
            </a:endParaRPr>
          </a:p>
          <a:p>
            <a:r>
              <a:rPr lang="en-US" sz="1100" b="1" baseline="0" dirty="0" smtClean="0">
                <a:solidFill>
                  <a:schemeClr val="tx1">
                    <a:lumMod val="65000"/>
                    <a:lumOff val="35000"/>
                  </a:schemeClr>
                </a:solidFill>
                <a:latin typeface="Arial" panose="020B0604020202020204" pitchFamily="34" charset="0"/>
                <a:cs typeface="Arial" panose="020B0604020202020204" pitchFamily="34" charset="0"/>
              </a:rPr>
              <a:t>Background Info:</a:t>
            </a:r>
            <a:endParaRPr lang="en-US" sz="1100" b="1" baseline="0" dirty="0">
              <a:solidFill>
                <a:schemeClr val="tx1">
                  <a:lumMod val="65000"/>
                  <a:lumOff val="35000"/>
                </a:schemeClr>
              </a:solidFill>
              <a:latin typeface="Arial" panose="020B0604020202020204" pitchFamily="34" charset="0"/>
              <a:cs typeface="Arial" panose="020B0604020202020204" pitchFamily="34" charset="0"/>
            </a:endParaRPr>
          </a:p>
          <a:p>
            <a:r>
              <a:rPr lang="en-US" sz="1100" b="0" baseline="0" dirty="0">
                <a:solidFill>
                  <a:schemeClr val="tx1">
                    <a:lumMod val="65000"/>
                    <a:lumOff val="35000"/>
                  </a:schemeClr>
                </a:solidFill>
                <a:latin typeface="Arial" panose="020B0604020202020204" pitchFamily="34" charset="0"/>
                <a:cs typeface="Arial" panose="020B0604020202020204" pitchFamily="34" charset="0"/>
              </a:rPr>
              <a:t>For more information on burnout and strategies for self-care see: </a:t>
            </a:r>
          </a:p>
          <a:p>
            <a:r>
              <a:rPr lang="en-US" sz="1100" b="0" baseline="0" dirty="0">
                <a:solidFill>
                  <a:schemeClr val="tx1">
                    <a:lumMod val="65000"/>
                    <a:lumOff val="35000"/>
                  </a:schemeClr>
                </a:solidFill>
                <a:latin typeface="Arial" panose="020B0604020202020204" pitchFamily="34" charset="0"/>
                <a:cs typeface="Arial" panose="020B0604020202020204" pitchFamily="34" charset="0"/>
              </a:rPr>
              <a:t>http://www.joyfulheartfoundation.org/learn/vicarious-trauma/identifying-vicarious-trauma/signs-vicarious-trauma  </a:t>
            </a:r>
            <a:endParaRPr lang="en-US" sz="1100" b="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15</a:t>
            </a:r>
            <a:endParaRPr lang="en-US" b="0" dirty="0">
              <a:solidFill>
                <a:prstClr val="black"/>
              </a:solidFill>
            </a:endParaRPr>
          </a:p>
        </p:txBody>
      </p:sp>
    </p:spTree>
    <p:extLst>
      <p:ext uri="{BB962C8B-B14F-4D97-AF65-F5344CB8AC3E}">
        <p14:creationId xmlns:p14="http://schemas.microsoft.com/office/powerpoint/2010/main" val="4175865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0"/>
            <a:ext cx="5486400" cy="4114800"/>
          </a:xfrm>
        </p:spPr>
      </p:sp>
      <p:sp>
        <p:nvSpPr>
          <p:cNvPr id="3" name="Notes Placeholder 2"/>
          <p:cNvSpPr>
            <a:spLocks noGrp="1"/>
          </p:cNvSpPr>
          <p:nvPr>
            <p:ph type="body" idx="1"/>
          </p:nvPr>
        </p:nvSpPr>
        <p:spPr/>
        <p:txBody>
          <a:bodyPr>
            <a:normAutofit/>
          </a:bodyPr>
          <a:lstStyle/>
          <a:p>
            <a:r>
              <a:rPr lang="en-US" sz="1100" b="1" dirty="0">
                <a:solidFill>
                  <a:schemeClr val="tx1">
                    <a:lumMod val="65000"/>
                    <a:lumOff val="35000"/>
                  </a:schemeClr>
                </a:solidFill>
                <a:latin typeface="Arial" panose="020B0604020202020204" pitchFamily="34" charset="0"/>
                <a:cs typeface="Arial" panose="020B0604020202020204" pitchFamily="34" charset="0"/>
              </a:rPr>
              <a:t>Notes to Trainer:</a:t>
            </a:r>
            <a:r>
              <a:rPr lang="en-US" sz="1100" b="1" baseline="0" dirty="0">
                <a:solidFill>
                  <a:schemeClr val="tx1">
                    <a:lumMod val="65000"/>
                    <a:lumOff val="35000"/>
                  </a:schemeClr>
                </a:solidFill>
                <a:latin typeface="Arial" panose="020B0604020202020204" pitchFamily="34" charset="0"/>
                <a:cs typeface="Arial" panose="020B0604020202020204" pitchFamily="34" charset="0"/>
              </a:rPr>
              <a:t>  </a:t>
            </a:r>
            <a:r>
              <a:rPr lang="en-US" sz="1100" b="0" baseline="0" dirty="0">
                <a:solidFill>
                  <a:schemeClr val="tx1">
                    <a:lumMod val="65000"/>
                    <a:lumOff val="35000"/>
                  </a:schemeClr>
                </a:solidFill>
                <a:latin typeface="Arial" panose="020B0604020202020204" pitchFamily="34" charset="0"/>
                <a:cs typeface="Arial" panose="020B0604020202020204" pitchFamily="34" charset="0"/>
              </a:rPr>
              <a:t>Read the third bullet point aloud.  Share with the audience that part of the reason we first focus on staff is because we know that there are always survivors among us. Given this, we really want to invest in organizational structures that support both staff and </a:t>
            </a:r>
            <a:r>
              <a:rPr lang="en-US" sz="1100" b="0" baseline="0" dirty="0" smtClean="0">
                <a:solidFill>
                  <a:schemeClr val="tx1">
                    <a:lumMod val="65000"/>
                    <a:lumOff val="35000"/>
                  </a:schemeClr>
                </a:solidFill>
                <a:latin typeface="Arial" panose="020B0604020202020204" pitchFamily="34" charset="0"/>
                <a:cs typeface="Arial" panose="020B0604020202020204" pitchFamily="34" charset="0"/>
              </a:rPr>
              <a:t>survivors</a:t>
            </a:r>
            <a:r>
              <a:rPr lang="en-US" sz="1100" b="0" baseline="0" dirty="0">
                <a:solidFill>
                  <a:schemeClr val="tx1">
                    <a:lumMod val="65000"/>
                    <a:lumOff val="35000"/>
                  </a:schemeClr>
                </a:solidFill>
                <a:latin typeface="Arial" panose="020B0604020202020204" pitchFamily="34" charset="0"/>
                <a:cs typeface="Arial" panose="020B0604020202020204" pitchFamily="34" charset="0"/>
              </a:rPr>
              <a:t>.  (We will look at a tool to help with this in just a few slides). </a:t>
            </a:r>
            <a:endParaRPr lang="en-US" sz="1100" b="0" baseline="0" dirty="0" smtClean="0">
              <a:solidFill>
                <a:schemeClr val="tx1">
                  <a:lumMod val="65000"/>
                  <a:lumOff val="35000"/>
                </a:schemeClr>
              </a:solidFill>
              <a:latin typeface="Arial" panose="020B0604020202020204" pitchFamily="34" charset="0"/>
              <a:cs typeface="Arial" panose="020B0604020202020204" pitchFamily="34" charset="0"/>
            </a:endParaRPr>
          </a:p>
          <a:p>
            <a:endParaRPr lang="en-US" dirty="0" smtClean="0">
              <a:solidFill>
                <a:schemeClr val="tx1">
                  <a:lumMod val="65000"/>
                  <a:lumOff val="35000"/>
                </a:schemeClr>
              </a:solidFill>
              <a:latin typeface="Arial" panose="020B0604020202020204" pitchFamily="34" charset="0"/>
              <a:cs typeface="Arial" panose="020B0604020202020204" pitchFamily="34" charset="0"/>
            </a:endParaRPr>
          </a:p>
          <a:p>
            <a:r>
              <a:rPr lang="en-US" sz="1100" b="1" dirty="0" smtClean="0">
                <a:solidFill>
                  <a:schemeClr val="tx1">
                    <a:lumMod val="65000"/>
                    <a:lumOff val="35000"/>
                  </a:schemeClr>
                </a:solidFill>
                <a:latin typeface="Arial" panose="020B0604020202020204" pitchFamily="34" charset="0"/>
                <a:cs typeface="Arial" panose="020B0604020202020204" pitchFamily="34" charset="0"/>
              </a:rPr>
              <a:t>Background</a:t>
            </a:r>
            <a:r>
              <a:rPr lang="en-US" sz="1100" b="1" baseline="0" dirty="0" smtClean="0">
                <a:solidFill>
                  <a:schemeClr val="tx1">
                    <a:lumMod val="65000"/>
                    <a:lumOff val="35000"/>
                  </a:schemeClr>
                </a:solidFill>
                <a:latin typeface="Arial" panose="020B0604020202020204" pitchFamily="34" charset="0"/>
                <a:cs typeface="Arial" panose="020B0604020202020204" pitchFamily="34" charset="0"/>
              </a:rPr>
              <a:t> Info:</a:t>
            </a:r>
          </a:p>
          <a:p>
            <a:r>
              <a:rPr lang="en-US" sz="1100" i="1" dirty="0" smtClean="0">
                <a:solidFill>
                  <a:schemeClr val="tx1">
                    <a:lumMod val="65000"/>
                    <a:lumOff val="35000"/>
                  </a:schemeClr>
                </a:solidFill>
                <a:latin typeface="Arial" panose="020B0604020202020204" pitchFamily="34" charset="0"/>
                <a:cs typeface="Arial" panose="020B0604020202020204" pitchFamily="34" charset="0"/>
              </a:rPr>
              <a:t>Intimate Partner Violence</a:t>
            </a:r>
            <a:r>
              <a:rPr lang="en-US" sz="1100" dirty="0" smtClean="0">
                <a:solidFill>
                  <a:schemeClr val="tx1">
                    <a:lumMod val="65000"/>
                    <a:lumOff val="35000"/>
                  </a:schemeClr>
                </a:solidFill>
                <a:latin typeface="Arial" panose="020B0604020202020204" pitchFamily="34" charset="0"/>
                <a:cs typeface="Arial" panose="020B0604020202020204" pitchFamily="34" charset="0"/>
              </a:rPr>
              <a:t>, edited by Connie Mitchell and Deidre Anglin, Oxford Press (2009).</a:t>
            </a:r>
          </a:p>
          <a:p>
            <a:endParaRPr lang="en-US" sz="1100" b="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16</a:t>
            </a:r>
            <a:endParaRPr lang="en-US" b="0" dirty="0">
              <a:solidFill>
                <a:prstClr val="black"/>
              </a:solidFill>
            </a:endParaRPr>
          </a:p>
        </p:txBody>
      </p:sp>
    </p:spTree>
    <p:extLst>
      <p:ext uri="{BB962C8B-B14F-4D97-AF65-F5344CB8AC3E}">
        <p14:creationId xmlns:p14="http://schemas.microsoft.com/office/powerpoint/2010/main" val="2707127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581" name="Shape 581"/>
          <p:cNvSpPr>
            <a:spLocks noGrp="1"/>
          </p:cNvSpPr>
          <p:nvPr>
            <p:ph type="body" sz="quarter" idx="1"/>
          </p:nvPr>
        </p:nvSpPr>
        <p:spPr>
          <a:prstGeom prst="rect">
            <a:avLst/>
          </a:prstGeom>
        </p:spPr>
        <p:txBody>
          <a:bodyPr/>
          <a:lstStyle/>
          <a:p>
            <a:pPr defTabSz="984784">
              <a:lnSpc>
                <a:spcPct val="100000"/>
              </a:lnSpc>
              <a:spcBef>
                <a:spcPts val="1019"/>
              </a:spcBef>
              <a:defRPr sz="1800"/>
            </a:pPr>
            <a:r>
              <a:rPr lang="en-US" sz="1100" b="1" dirty="0">
                <a:latin typeface="Arial" panose="020B0604020202020204" pitchFamily="34" charset="0"/>
                <a:ea typeface="Arial"/>
                <a:cs typeface="Arial" panose="020B0604020202020204" pitchFamily="34" charset="0"/>
                <a:sym typeface="Arial"/>
              </a:rPr>
              <a:t>Notes to Trainer: </a:t>
            </a:r>
            <a:r>
              <a:rPr lang="en-US" sz="1100" dirty="0">
                <a:latin typeface="Arial" panose="020B0604020202020204" pitchFamily="34" charset="0"/>
                <a:ea typeface="Arial"/>
                <a:cs typeface="Arial" panose="020B0604020202020204" pitchFamily="34" charset="0"/>
                <a:sym typeface="Arial"/>
              </a:rPr>
              <a:t>Read quote aloud and ask if folks have heard about this book, </a:t>
            </a:r>
            <a:r>
              <a:rPr lang="en-US" sz="1100" i="1" dirty="0">
                <a:latin typeface="Arial" panose="020B0604020202020204" pitchFamily="34" charset="0"/>
                <a:ea typeface="Arial"/>
                <a:cs typeface="Arial" panose="020B0604020202020204" pitchFamily="34" charset="0"/>
                <a:sym typeface="Arial"/>
              </a:rPr>
              <a:t>Trauma Stewardship</a:t>
            </a:r>
            <a:r>
              <a:rPr lang="en-US" sz="1100" dirty="0">
                <a:latin typeface="Arial" panose="020B0604020202020204" pitchFamily="34" charset="0"/>
                <a:ea typeface="Arial"/>
                <a:cs typeface="Arial" panose="020B0604020202020204" pitchFamily="34" charset="0"/>
                <a:sym typeface="Arial"/>
              </a:rPr>
              <a:t>?  If they haven’t, suggest they purchase a copy for their library and share with staff.  The book uses humor to make insightful points about compassion fatigue, vicarious trauma, risk for burnout and remedies to help reduce stress. </a:t>
            </a:r>
            <a:r>
              <a:rPr lang="en-US" sz="1100" dirty="0" smtClean="0">
                <a:latin typeface="Arial" panose="020B0604020202020204" pitchFamily="34" charset="0"/>
                <a:ea typeface="Arial"/>
                <a:cs typeface="Arial" panose="020B0604020202020204" pitchFamily="34" charset="0"/>
                <a:sym typeface="Arial"/>
              </a:rPr>
              <a:t>Also </a:t>
            </a:r>
            <a:r>
              <a:rPr lang="en-US" sz="1100" dirty="0">
                <a:latin typeface="Arial" panose="020B0604020202020204" pitchFamily="34" charset="0"/>
                <a:ea typeface="Arial"/>
                <a:cs typeface="Arial" panose="020B0604020202020204" pitchFamily="34" charset="0"/>
                <a:sym typeface="Arial"/>
              </a:rPr>
              <a:t>suggest they include this topic as part of their staff meetings by viewing a related 19 min </a:t>
            </a:r>
            <a:r>
              <a:rPr lang="en-US" sz="1100" dirty="0" err="1">
                <a:latin typeface="Arial" panose="020B0604020202020204" pitchFamily="34" charset="0"/>
                <a:ea typeface="Arial"/>
                <a:cs typeface="Arial" panose="020B0604020202020204" pitchFamily="34" charset="0"/>
                <a:sym typeface="Arial"/>
              </a:rPr>
              <a:t>TedTalk</a:t>
            </a:r>
            <a:r>
              <a:rPr lang="en-US" sz="1100" dirty="0">
                <a:latin typeface="Arial" panose="020B0604020202020204" pitchFamily="34" charset="0"/>
                <a:ea typeface="Arial"/>
                <a:cs typeface="Arial" panose="020B0604020202020204" pitchFamily="34" charset="0"/>
                <a:sym typeface="Arial"/>
              </a:rPr>
              <a:t>: Beyond the Cliff by  </a:t>
            </a:r>
            <a:r>
              <a:rPr lang="en-US" sz="1100" dirty="0">
                <a:latin typeface="Arial" panose="020B0604020202020204" pitchFamily="34" charset="0"/>
                <a:cs typeface="Arial" panose="020B0604020202020204" pitchFamily="34" charset="0"/>
              </a:rPr>
              <a:t>Laura Van </a:t>
            </a:r>
            <a:r>
              <a:rPr lang="en-US" sz="1100" dirty="0" err="1">
                <a:latin typeface="Arial" panose="020B0604020202020204" pitchFamily="34" charset="0"/>
                <a:cs typeface="Arial" panose="020B0604020202020204" pitchFamily="34" charset="0"/>
              </a:rPr>
              <a:t>Dernoot</a:t>
            </a:r>
            <a:r>
              <a:rPr lang="en-US" sz="1100" dirty="0">
                <a:latin typeface="Arial" panose="020B0604020202020204" pitchFamily="34" charset="0"/>
                <a:cs typeface="Arial" panose="020B0604020202020204" pitchFamily="34" charset="0"/>
              </a:rPr>
              <a:t> </a:t>
            </a:r>
            <a:r>
              <a:rPr lang="en-US" sz="1100" dirty="0" err="1" smtClean="0">
                <a:latin typeface="Arial" panose="020B0604020202020204" pitchFamily="34" charset="0"/>
                <a:cs typeface="Arial" panose="020B0604020202020204" pitchFamily="34" charset="0"/>
              </a:rPr>
              <a:t>Lipsky</a:t>
            </a:r>
            <a:r>
              <a:rPr lang="en-US" sz="1100" dirty="0" smtClean="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see: </a:t>
            </a:r>
            <a:r>
              <a:rPr lang="en-US" sz="1100" dirty="0">
                <a:latin typeface="Arial" panose="020B0604020202020204" pitchFamily="34" charset="0"/>
                <a:ea typeface="Arial"/>
                <a:cs typeface="Arial" panose="020B0604020202020204" pitchFamily="34" charset="0"/>
                <a:sym typeface="Arial"/>
              </a:rPr>
              <a:t>http://traumastewardship.com/media/#ted </a:t>
            </a:r>
          </a:p>
          <a:p>
            <a:pPr defTabSz="984784">
              <a:lnSpc>
                <a:spcPct val="100000"/>
              </a:lnSpc>
              <a:spcBef>
                <a:spcPts val="1019"/>
              </a:spcBef>
              <a:defRPr sz="1800"/>
            </a:pPr>
            <a:endParaRPr lang="en-US" sz="1100" dirty="0">
              <a:latin typeface="Arial" panose="020B0604020202020204" pitchFamily="34" charset="0"/>
              <a:ea typeface="Arial"/>
              <a:cs typeface="Arial" panose="020B0604020202020204" pitchFamily="34" charset="0"/>
              <a:sym typeface="Arial"/>
            </a:endParaRPr>
          </a:p>
          <a:p>
            <a:pPr marL="171450" indent="-171450">
              <a:lnSpc>
                <a:spcPct val="100000"/>
              </a:lnSpc>
              <a:buFont typeface="Arial" panose="020B0604020202020204" pitchFamily="34" charset="0"/>
              <a:buChar char="•"/>
            </a:pPr>
            <a:r>
              <a:rPr lang="en-US" sz="1100" dirty="0">
                <a:latin typeface="Arial" panose="020B0604020202020204" pitchFamily="34" charset="0"/>
                <a:cs typeface="Arial" panose="020B0604020202020204" pitchFamily="34" charset="0"/>
              </a:rPr>
              <a:t>Trauma Stewardship: An Everyday Guide to Caring for Self While Caring for Others, Connie Burk and Laura Van </a:t>
            </a:r>
            <a:r>
              <a:rPr lang="en-US" sz="1100" dirty="0" err="1">
                <a:latin typeface="Arial" panose="020B0604020202020204" pitchFamily="34" charset="0"/>
                <a:cs typeface="Arial" panose="020B0604020202020204" pitchFamily="34" charset="0"/>
              </a:rPr>
              <a:t>Dernoot</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Lipsky</a:t>
            </a:r>
            <a:r>
              <a:rPr lang="en-US" sz="1100" dirty="0">
                <a:latin typeface="Arial" panose="020B0604020202020204" pitchFamily="34" charset="0"/>
                <a:cs typeface="Arial" panose="020B0604020202020204" pitchFamily="34" charset="0"/>
              </a:rPr>
              <a:t> (2007)</a:t>
            </a:r>
          </a:p>
          <a:p>
            <a:pPr defTabSz="984784">
              <a:lnSpc>
                <a:spcPct val="114000"/>
              </a:lnSpc>
              <a:spcBef>
                <a:spcPts val="1019"/>
              </a:spcBef>
              <a:defRPr sz="1800"/>
            </a:pPr>
            <a:endParaRPr lang="en-US" sz="1100" dirty="0">
              <a:latin typeface="Arial" panose="020B0604020202020204" pitchFamily="34" charset="0"/>
              <a:ea typeface="Arial"/>
              <a:cs typeface="Arial" panose="020B0604020202020204" pitchFamily="34" charset="0"/>
              <a:sym typeface="Arial"/>
            </a:endParaRPr>
          </a:p>
          <a:p>
            <a:pPr defTabSz="984784">
              <a:lnSpc>
                <a:spcPct val="114000"/>
              </a:lnSpc>
              <a:spcBef>
                <a:spcPts val="1019"/>
              </a:spcBef>
              <a:defRPr sz="1800"/>
            </a:pPr>
            <a:endParaRPr dirty="0">
              <a:latin typeface="Arial" panose="020B0604020202020204" pitchFamily="34" charset="0"/>
              <a:ea typeface="Arial"/>
              <a:cs typeface="Arial" panose="020B0604020202020204" pitchFamily="34" charset="0"/>
              <a:sym typeface="Arial"/>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17</a:t>
            </a:r>
            <a:endParaRPr lang="en-US" b="0" dirty="0">
              <a:solidFill>
                <a:prstClr val="black"/>
              </a:solidFill>
            </a:endParaRPr>
          </a:p>
        </p:txBody>
      </p:sp>
    </p:spTree>
    <p:extLst>
      <p:ext uri="{BB962C8B-B14F-4D97-AF65-F5344CB8AC3E}">
        <p14:creationId xmlns:p14="http://schemas.microsoft.com/office/powerpoint/2010/main" val="1753077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4763"/>
            <a:ext cx="5522913" cy="4143376"/>
          </a:xfrm>
        </p:spPr>
      </p:sp>
      <p:sp>
        <p:nvSpPr>
          <p:cNvPr id="3" name="Notes Placeholder 2"/>
          <p:cNvSpPr>
            <a:spLocks noGrp="1"/>
          </p:cNvSpPr>
          <p:nvPr>
            <p:ph type="body" idx="1"/>
          </p:nvPr>
        </p:nvSpPr>
        <p:spPr>
          <a:xfrm>
            <a:off x="665691" y="4344025"/>
            <a:ext cx="5512750" cy="4114488"/>
          </a:xfrm>
        </p:spPr>
        <p:txBody>
          <a:bodyPr>
            <a:normAutofit/>
          </a:bodyPr>
          <a:lstStyle/>
          <a:p>
            <a:pPr defTabSz="457175">
              <a:lnSpc>
                <a:spcPct val="100000"/>
              </a:lnSpc>
              <a:defRPr/>
            </a:pPr>
            <a:r>
              <a:rPr lang="en-US" sz="1100" b="1" dirty="0">
                <a:solidFill>
                  <a:schemeClr val="tx1">
                    <a:lumMod val="65000"/>
                    <a:lumOff val="35000"/>
                  </a:schemeClr>
                </a:solidFill>
                <a:latin typeface="Arial  "/>
              </a:rPr>
              <a:t>Notes to trainer: </a:t>
            </a:r>
            <a:r>
              <a:rPr lang="en-US" sz="1100" b="0" dirty="0">
                <a:solidFill>
                  <a:schemeClr val="tx1">
                    <a:lumMod val="65000"/>
                    <a:lumOff val="35000"/>
                  </a:schemeClr>
                </a:solidFill>
                <a:latin typeface="Arial  "/>
              </a:rPr>
              <a:t>Share</a:t>
            </a:r>
            <a:r>
              <a:rPr lang="en-US" sz="1100" b="0" baseline="0" dirty="0">
                <a:solidFill>
                  <a:schemeClr val="tx1">
                    <a:lumMod val="65000"/>
                    <a:lumOff val="35000"/>
                  </a:schemeClr>
                </a:solidFill>
                <a:latin typeface="Arial  "/>
              </a:rPr>
              <a:t> that t</a:t>
            </a:r>
            <a:r>
              <a:rPr lang="en-US" sz="1100" b="0" dirty="0">
                <a:solidFill>
                  <a:schemeClr val="tx1">
                    <a:lumMod val="65000"/>
                    <a:lumOff val="35000"/>
                  </a:schemeClr>
                </a:solidFill>
                <a:latin typeface="Arial  "/>
              </a:rPr>
              <a:t>his Trauma Informed Organizational Toolkit was </a:t>
            </a:r>
            <a:r>
              <a:rPr lang="en-US" sz="1100" b="0" baseline="0" dirty="0">
                <a:solidFill>
                  <a:schemeClr val="tx1">
                    <a:lumMod val="65000"/>
                    <a:lumOff val="35000"/>
                  </a:schemeClr>
                </a:solidFill>
                <a:latin typeface="Arial  "/>
              </a:rPr>
              <a:t>developed for homeless outreach workers in response to their high staff turnover and burnout rates.  It offers relatable tools for advocacy settings that are working to transform trauma informed organizational practices.  </a:t>
            </a:r>
            <a:r>
              <a:rPr lang="en-US" sz="1100" b="0" dirty="0">
                <a:solidFill>
                  <a:schemeClr val="tx1">
                    <a:lumMod val="65000"/>
                    <a:lumOff val="35000"/>
                  </a:schemeClr>
                </a:solidFill>
                <a:latin typeface="Arial  "/>
                <a:ea typeface="Arial"/>
                <a:cs typeface="Arial"/>
                <a:sym typeface="Arial"/>
              </a:rPr>
              <a:t>This instrument is designed to help agencies create trauma-informed, supportive work environments.  It also includes a self–assessment handout for employees</a:t>
            </a:r>
            <a:r>
              <a:rPr lang="en-US" sz="1100" b="0" dirty="0" smtClean="0">
                <a:solidFill>
                  <a:schemeClr val="tx1">
                    <a:lumMod val="65000"/>
                    <a:lumOff val="35000"/>
                  </a:schemeClr>
                </a:solidFill>
                <a:latin typeface="Arial  "/>
                <a:ea typeface="Arial"/>
                <a:cs typeface="Arial"/>
                <a:sym typeface="Arial"/>
              </a:rPr>
              <a:t>.  Share the handout but do not go over it now; invite them to review the tool later,</a:t>
            </a:r>
            <a:r>
              <a:rPr lang="en-US" sz="1100" b="0" baseline="0" dirty="0" smtClean="0">
                <a:solidFill>
                  <a:schemeClr val="tx1">
                    <a:lumMod val="65000"/>
                    <a:lumOff val="35000"/>
                  </a:schemeClr>
                </a:solidFill>
                <a:latin typeface="Arial  "/>
                <a:ea typeface="Arial"/>
                <a:cs typeface="Arial"/>
                <a:sym typeface="Arial"/>
              </a:rPr>
              <a:t> and maybe as a group at an upcoming staff meeting.  </a:t>
            </a:r>
            <a:endParaRPr lang="en-US" sz="1100" b="0" dirty="0">
              <a:solidFill>
                <a:schemeClr val="tx1">
                  <a:lumMod val="65000"/>
                  <a:lumOff val="35000"/>
                </a:schemeClr>
              </a:solidFill>
              <a:latin typeface="Arial  "/>
              <a:ea typeface="Arial"/>
              <a:cs typeface="Arial"/>
              <a:sym typeface="Arial"/>
            </a:endParaRPr>
          </a:p>
          <a:p>
            <a:pPr lvl="0">
              <a:lnSpc>
                <a:spcPct val="100000"/>
              </a:lnSpc>
              <a:defRPr sz="1800"/>
            </a:pPr>
            <a:endParaRPr lang="en-US" sz="1100" b="0" dirty="0">
              <a:solidFill>
                <a:schemeClr val="tx1">
                  <a:lumMod val="65000"/>
                  <a:lumOff val="35000"/>
                </a:schemeClr>
              </a:solidFill>
              <a:latin typeface="Arial  "/>
              <a:ea typeface="Arial"/>
              <a:cs typeface="Arial"/>
              <a:sym typeface="Arial"/>
            </a:endParaRPr>
          </a:p>
          <a:p>
            <a:pPr lvl="0">
              <a:lnSpc>
                <a:spcPct val="100000"/>
              </a:lnSpc>
              <a:defRPr sz="1800"/>
            </a:pPr>
            <a:r>
              <a:rPr lang="en-US" sz="1100" b="1" dirty="0">
                <a:solidFill>
                  <a:schemeClr val="tx1">
                    <a:lumMod val="65000"/>
                    <a:lumOff val="35000"/>
                  </a:schemeClr>
                </a:solidFill>
                <a:latin typeface="Arial  "/>
                <a:ea typeface="Arial"/>
                <a:cs typeface="Arial"/>
                <a:sym typeface="Arial"/>
              </a:rPr>
              <a:t>Background Info:</a:t>
            </a:r>
            <a:endParaRPr lang="en-US" sz="1100" b="1" dirty="0">
              <a:solidFill>
                <a:schemeClr val="tx1">
                  <a:lumMod val="65000"/>
                  <a:lumOff val="35000"/>
                </a:schemeClr>
              </a:solidFill>
              <a:latin typeface="Arial  "/>
            </a:endParaRPr>
          </a:p>
          <a:p>
            <a:pPr defTabSz="457175">
              <a:lnSpc>
                <a:spcPct val="100000"/>
              </a:lnSpc>
              <a:defRPr/>
            </a:pPr>
            <a:r>
              <a:rPr lang="en-US" sz="1100" b="0" dirty="0" smtClean="0">
                <a:solidFill>
                  <a:schemeClr val="tx1">
                    <a:lumMod val="65000"/>
                    <a:lumOff val="35000"/>
                  </a:schemeClr>
                </a:solidFill>
                <a:latin typeface="Arial  "/>
              </a:rPr>
              <a:t>Print </a:t>
            </a:r>
            <a:r>
              <a:rPr lang="en-US" sz="1100" b="0" baseline="0" dirty="0" smtClean="0">
                <a:solidFill>
                  <a:schemeClr val="tx1">
                    <a:lumMod val="65000"/>
                    <a:lumOff val="35000"/>
                  </a:schemeClr>
                </a:solidFill>
                <a:latin typeface="Arial  "/>
              </a:rPr>
              <a:t>this </a:t>
            </a:r>
            <a:r>
              <a:rPr lang="en-US" sz="1100" b="0" baseline="0" dirty="0">
                <a:solidFill>
                  <a:schemeClr val="tx1">
                    <a:lumMod val="65000"/>
                    <a:lumOff val="35000"/>
                  </a:schemeClr>
                </a:solidFill>
                <a:latin typeface="Arial  "/>
              </a:rPr>
              <a:t>two-page tool out in advance and </a:t>
            </a:r>
            <a:r>
              <a:rPr lang="en-US" sz="1100" b="0" baseline="0" dirty="0" smtClean="0">
                <a:solidFill>
                  <a:schemeClr val="tx1">
                    <a:lumMod val="65000"/>
                    <a:lumOff val="35000"/>
                  </a:schemeClr>
                </a:solidFill>
                <a:latin typeface="Arial  "/>
              </a:rPr>
              <a:t>pass </a:t>
            </a:r>
            <a:r>
              <a:rPr lang="en-US" sz="1100" b="0" baseline="0" dirty="0">
                <a:solidFill>
                  <a:schemeClr val="tx1">
                    <a:lumMod val="65000"/>
                    <a:lumOff val="35000"/>
                  </a:schemeClr>
                </a:solidFill>
                <a:latin typeface="Arial  "/>
              </a:rPr>
              <a:t>out in the room when you get to this slide.  While you don’t have time for people to complete this during the training, invite them to review the tool with other staff at their advocacy program in the days following.  </a:t>
            </a:r>
            <a:endParaRPr lang="en-US" sz="1100" b="0" dirty="0">
              <a:solidFill>
                <a:schemeClr val="tx1">
                  <a:lumMod val="65000"/>
                  <a:lumOff val="35000"/>
                </a:schemeClr>
              </a:solidFill>
              <a:latin typeface="Arial  "/>
            </a:endParaRPr>
          </a:p>
          <a:p>
            <a:pPr lvl="0">
              <a:lnSpc>
                <a:spcPct val="100000"/>
              </a:lnSpc>
              <a:defRPr sz="1800"/>
            </a:pPr>
            <a:endParaRPr lang="en-US" sz="1100" b="0" dirty="0">
              <a:solidFill>
                <a:schemeClr val="tx1">
                  <a:lumMod val="65000"/>
                  <a:lumOff val="35000"/>
                </a:schemeClr>
              </a:solidFill>
              <a:latin typeface="Arial  "/>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1100" b="0" dirty="0">
                <a:solidFill>
                  <a:schemeClr val="tx1">
                    <a:lumMod val="65000"/>
                    <a:lumOff val="35000"/>
                  </a:schemeClr>
                </a:solidFill>
                <a:latin typeface="Arial  "/>
                <a:ea typeface="Arial"/>
                <a:cs typeface="Arial"/>
                <a:sym typeface="Arial"/>
              </a:rPr>
              <a:t>Katherine T. Volk, Kathleen </a:t>
            </a:r>
            <a:r>
              <a:rPr lang="en-US" sz="1100" b="0" dirty="0" err="1">
                <a:solidFill>
                  <a:schemeClr val="tx1">
                    <a:lumMod val="65000"/>
                    <a:lumOff val="35000"/>
                  </a:schemeClr>
                </a:solidFill>
                <a:latin typeface="Arial  "/>
                <a:ea typeface="Arial"/>
                <a:cs typeface="Arial"/>
                <a:sym typeface="Arial"/>
              </a:rPr>
              <a:t>Guarino</a:t>
            </a:r>
            <a:r>
              <a:rPr lang="en-US" sz="1100" b="0" dirty="0">
                <a:solidFill>
                  <a:schemeClr val="tx1">
                    <a:lumMod val="65000"/>
                    <a:lumOff val="35000"/>
                  </a:schemeClr>
                </a:solidFill>
                <a:latin typeface="Arial  "/>
                <a:ea typeface="Arial"/>
                <a:cs typeface="Arial"/>
                <a:sym typeface="Arial"/>
              </a:rPr>
              <a:t>, Megan Edson </a:t>
            </a:r>
            <a:r>
              <a:rPr lang="en-US" sz="1100" b="0" dirty="0" err="1">
                <a:solidFill>
                  <a:schemeClr val="tx1">
                    <a:lumMod val="65000"/>
                    <a:lumOff val="35000"/>
                  </a:schemeClr>
                </a:solidFill>
                <a:latin typeface="Arial  "/>
                <a:ea typeface="Arial"/>
                <a:cs typeface="Arial"/>
                <a:sym typeface="Arial"/>
              </a:rPr>
              <a:t>Grandin</a:t>
            </a:r>
            <a:r>
              <a:rPr lang="en-US" sz="1100" b="0" dirty="0">
                <a:solidFill>
                  <a:schemeClr val="tx1">
                    <a:lumMod val="65000"/>
                    <a:lumOff val="35000"/>
                  </a:schemeClr>
                </a:solidFill>
                <a:latin typeface="Arial  "/>
                <a:ea typeface="Arial"/>
                <a:cs typeface="Arial"/>
                <a:sym typeface="Arial"/>
              </a:rPr>
              <a:t>, and Rose </a:t>
            </a:r>
            <a:r>
              <a:rPr lang="en-US" sz="1100" b="0" dirty="0" err="1">
                <a:solidFill>
                  <a:schemeClr val="tx1">
                    <a:lumMod val="65000"/>
                    <a:lumOff val="35000"/>
                  </a:schemeClr>
                </a:solidFill>
                <a:latin typeface="Arial  "/>
                <a:ea typeface="Arial"/>
                <a:cs typeface="Arial"/>
                <a:sym typeface="Arial"/>
              </a:rPr>
              <a:t>Clervil</a:t>
            </a:r>
            <a:r>
              <a:rPr lang="en-US" sz="1100" b="0" dirty="0">
                <a:solidFill>
                  <a:schemeClr val="tx1">
                    <a:lumMod val="65000"/>
                    <a:lumOff val="35000"/>
                  </a:schemeClr>
                </a:solidFill>
                <a:latin typeface="Arial  "/>
                <a:ea typeface="Arial"/>
                <a:cs typeface="Arial"/>
                <a:sym typeface="Arial"/>
              </a:rPr>
              <a:t>, </a:t>
            </a:r>
            <a:r>
              <a:rPr lang="en-US" sz="1100" b="0" i="1" dirty="0">
                <a:solidFill>
                  <a:schemeClr val="tx1">
                    <a:lumMod val="65000"/>
                    <a:lumOff val="35000"/>
                  </a:schemeClr>
                </a:solidFill>
                <a:latin typeface="Arial  "/>
                <a:ea typeface="Arial"/>
                <a:cs typeface="Arial"/>
                <a:sym typeface="Arial"/>
              </a:rPr>
              <a:t>What About You?: A Workbook for Those Who Work with Others</a:t>
            </a:r>
            <a:r>
              <a:rPr lang="en-US" sz="1100" b="0" dirty="0">
                <a:solidFill>
                  <a:schemeClr val="tx1">
                    <a:lumMod val="65000"/>
                    <a:lumOff val="35000"/>
                  </a:schemeClr>
                </a:solidFill>
                <a:latin typeface="Arial  "/>
                <a:ea typeface="Arial"/>
                <a:cs typeface="Arial"/>
                <a:sym typeface="Arial"/>
              </a:rPr>
              <a:t>, (2008) The National Center on Family Homelessness (p.36-37)</a:t>
            </a:r>
            <a:r>
              <a:rPr lang="en-US" sz="1100" b="0" baseline="0" dirty="0">
                <a:solidFill>
                  <a:schemeClr val="tx1">
                    <a:lumMod val="65000"/>
                    <a:lumOff val="35000"/>
                  </a:schemeClr>
                </a:solidFill>
                <a:latin typeface="Arial  "/>
                <a:ea typeface="Arial"/>
                <a:cs typeface="Arial"/>
                <a:sym typeface="Arial"/>
              </a:rPr>
              <a:t> </a:t>
            </a:r>
            <a:r>
              <a:rPr lang="en-US" sz="1100" b="0" dirty="0">
                <a:solidFill>
                  <a:schemeClr val="tx1">
                    <a:lumMod val="65000"/>
                    <a:lumOff val="35000"/>
                  </a:schemeClr>
                </a:solidFill>
                <a:latin typeface="Arial  "/>
                <a:ea typeface="Arial"/>
                <a:cs typeface="Arial"/>
                <a:sym typeface="Arial"/>
              </a:rPr>
              <a:t>http://508.center4si.com/SelfCareforCareGivers.pdf</a:t>
            </a:r>
            <a:endParaRPr lang="en-US" sz="1100" b="0" dirty="0">
              <a:solidFill>
                <a:schemeClr val="tx1">
                  <a:lumMod val="65000"/>
                  <a:lumOff val="35000"/>
                </a:schemeClr>
              </a:solidFill>
              <a:latin typeface="Arial  "/>
            </a:endParaRPr>
          </a:p>
          <a:p>
            <a:endParaRPr lang="en-US" sz="1100" dirty="0">
              <a:solidFill>
                <a:schemeClr val="tx1">
                  <a:lumMod val="65000"/>
                  <a:lumOff val="35000"/>
                </a:schemeClr>
              </a:solidFill>
              <a:latin typeface="Arial  "/>
            </a:endParaRPr>
          </a:p>
          <a:p>
            <a:endParaRPr lang="en-US" sz="1100" baseline="0" dirty="0">
              <a:solidFill>
                <a:schemeClr val="tx1">
                  <a:lumMod val="65000"/>
                  <a:lumOff val="35000"/>
                </a:schemeClr>
              </a:solidFill>
              <a:latin typeface="Arial  "/>
            </a:endParaRPr>
          </a:p>
        </p:txBody>
      </p:sp>
      <p:sp>
        <p:nvSpPr>
          <p:cNvPr id="5" name="Slide Number Placeholder 4"/>
          <p:cNvSpPr>
            <a:spLocks noGrp="1"/>
          </p:cNvSpPr>
          <p:nvPr>
            <p:ph type="sldNum" sz="quarter" idx="10"/>
          </p:nvPr>
        </p:nvSpPr>
        <p:spPr>
          <a:xfrm>
            <a:off x="1951520" y="8838887"/>
            <a:ext cx="2972421" cy="457513"/>
          </a:xfrm>
          <a:prstGeom prst="rect">
            <a:avLst/>
          </a:prstGeom>
        </p:spPr>
        <p:txBody>
          <a:bodyPr/>
          <a:lstStyle/>
          <a:p>
            <a:fld id="{822B3229-72C2-449E-B645-E369825E4047}" type="slidenum">
              <a:rPr lang="en-US" b="0">
                <a:solidFill>
                  <a:prstClr val="black"/>
                </a:solidFill>
              </a:rPr>
              <a:pPr/>
              <a:t>15</a:t>
            </a:fld>
            <a:endParaRPr lang="en-US" b="0" dirty="0">
              <a:solidFill>
                <a:prstClr val="black"/>
              </a:solidFill>
            </a:endParaRPr>
          </a:p>
        </p:txBody>
      </p:sp>
    </p:spTree>
    <p:extLst>
      <p:ext uri="{BB962C8B-B14F-4D97-AF65-F5344CB8AC3E}">
        <p14:creationId xmlns:p14="http://schemas.microsoft.com/office/powerpoint/2010/main" val="2350748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smtClean="0"/>
              <a:t>Notes to Trainer: </a:t>
            </a:r>
            <a:r>
              <a:rPr lang="en-US" b="0" dirty="0" smtClean="0"/>
              <a:t>This slide serves as a transition to briefly mention the three key concepts you’ll next highlight.  Do not define them here, just use this as a segue.  </a:t>
            </a:r>
            <a:endParaRPr lang="en-US" b="1"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16</a:t>
            </a:fld>
            <a:endParaRPr lang="en-US"/>
          </a:p>
        </p:txBody>
      </p:sp>
      <p:sp>
        <p:nvSpPr>
          <p:cNvPr id="5" name="Slide Number Placeholder 3"/>
          <p:cNvSpPr txBox="1">
            <a:spLocks/>
          </p:cNvSpPr>
          <p:nvPr/>
        </p:nvSpPr>
        <p:spPr>
          <a:xfrm>
            <a:off x="1986280" y="8980170"/>
            <a:ext cx="3037840" cy="312420"/>
          </a:xfrm>
          <a:prstGeom prst="rect">
            <a:avLst/>
          </a:prstGeom>
        </p:spPr>
        <p:txBody>
          <a:bodyPr vert="horz" lIns="93177" tIns="46589" rIns="93177" bIns="46589" rtlCol="0" anchor="b"/>
          <a:lstStyle>
            <a:defPPr>
              <a:defRPr lang="en-US"/>
            </a:defPPr>
            <a:lvl1pPr marL="0" algn="ct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dirty="0" smtClean="0">
                <a:solidFill>
                  <a:prstClr val="black"/>
                </a:solidFill>
              </a:rPr>
              <a:t>22</a:t>
            </a:r>
            <a:endParaRPr lang="en-US" b="0" dirty="0">
              <a:solidFill>
                <a:prstClr val="black"/>
              </a:solidFill>
            </a:endParaRPr>
          </a:p>
        </p:txBody>
      </p:sp>
    </p:spTree>
    <p:extLst>
      <p:ext uri="{BB962C8B-B14F-4D97-AF65-F5344CB8AC3E}">
        <p14:creationId xmlns:p14="http://schemas.microsoft.com/office/powerpoint/2010/main" val="2945894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671" name="Shape 671"/>
          <p:cNvSpPr>
            <a:spLocks noGrp="1"/>
          </p:cNvSpPr>
          <p:nvPr>
            <p:ph type="body" sz="quarter" idx="1"/>
          </p:nvPr>
        </p:nvSpPr>
        <p:spPr>
          <a:prstGeom prst="rect">
            <a:avLst/>
          </a:prstGeom>
        </p:spPr>
        <p:txBody>
          <a:bodyPr/>
          <a:lstStyle>
            <a:lvl1pPr>
              <a:lnSpc>
                <a:spcPct val="114000"/>
              </a:lnSpc>
              <a:spcBef>
                <a:spcPts val="1000"/>
              </a:spcBef>
              <a:defRPr sz="1500" b="1">
                <a:latin typeface="Arial"/>
                <a:ea typeface="Arial"/>
                <a:cs typeface="Arial"/>
                <a:sym typeface="Arial"/>
              </a:defRPr>
            </a:lvl1pPr>
          </a:lstStyle>
          <a:p>
            <a:r>
              <a:rPr lang="en-US" sz="1100" b="1" i="0" kern="1200" baseline="0" dirty="0" smtClean="0">
                <a:ln>
                  <a:noFill/>
                </a:ln>
                <a:solidFill>
                  <a:schemeClr val="tx1">
                    <a:lumMod val="65000"/>
                    <a:lumOff val="35000"/>
                  </a:schemeClr>
                </a:solidFill>
                <a:effectLst/>
                <a:latin typeface="Arial"/>
                <a:ea typeface="Arial"/>
                <a:cs typeface="Arial"/>
                <a:sym typeface="Arial"/>
              </a:rPr>
              <a:t>Notes to Trainer:  </a:t>
            </a:r>
            <a:r>
              <a:rPr lang="en-US" sz="1100" b="0" i="0" kern="1200" baseline="0" dirty="0" smtClean="0">
                <a:ln>
                  <a:noFill/>
                </a:ln>
                <a:solidFill>
                  <a:schemeClr val="tx1">
                    <a:lumMod val="65000"/>
                    <a:lumOff val="35000"/>
                  </a:schemeClr>
                </a:solidFill>
                <a:effectLst/>
                <a:latin typeface="Arial"/>
                <a:ea typeface="Arial"/>
                <a:cs typeface="Arial"/>
                <a:sym typeface="Arial"/>
              </a:rPr>
              <a:t>Share that we will next watch a short video that shows a home visitor debriefing with her supervisor.  Watch the video and then use the next slide to debrief. </a:t>
            </a:r>
          </a:p>
          <a:p>
            <a:endParaRPr lang="en-US" sz="1100" b="1" i="0" kern="1200" baseline="0" dirty="0" smtClean="0">
              <a:ln>
                <a:noFill/>
              </a:ln>
              <a:solidFill>
                <a:schemeClr val="tx1">
                  <a:lumMod val="65000"/>
                  <a:lumOff val="35000"/>
                </a:schemeClr>
              </a:solidFill>
              <a:effectLst/>
              <a:latin typeface="Arial"/>
              <a:ea typeface="Arial"/>
              <a:cs typeface="Arial"/>
              <a:sym typeface="Arial"/>
            </a:endParaRPr>
          </a:p>
          <a:p>
            <a:r>
              <a:rPr lang="en-US" sz="1100" b="1" i="0" kern="1200" baseline="0" dirty="0" smtClean="0">
                <a:ln>
                  <a:noFill/>
                </a:ln>
                <a:solidFill>
                  <a:schemeClr val="tx1">
                    <a:lumMod val="65000"/>
                    <a:lumOff val="35000"/>
                  </a:schemeClr>
                </a:solidFill>
                <a:effectLst/>
                <a:latin typeface="Arial"/>
                <a:ea typeface="Arial"/>
                <a:cs typeface="Arial"/>
                <a:sym typeface="Arial"/>
              </a:rPr>
              <a:t>Background Info:</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a:ea typeface="Arial"/>
                <a:cs typeface="Arial"/>
                <a:sym typeface="Arial"/>
              </a:rPr>
              <a:t>This video and others are available online: https://www.youtube.com/user/FutureswoutViolence, click on “playlists” and select “Educational videos for health professionals”</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a:ea typeface="Arial"/>
                <a:cs typeface="Arial"/>
                <a:sym typeface="Arial"/>
              </a:rPr>
              <a:t>Video length (3 minutes 10 seconds) “Home Visitation: Supervision” https://www.youtube.com/watch?v=ZRuolTR1qr8&amp;list=PLaS4Etq3IFrWgqgcKstcBwNiP_j8ZoBYK&amp;index=23 </a:t>
            </a:r>
          </a:p>
          <a:p>
            <a:pPr marL="171450" lvl="0" indent="-171450">
              <a:lnSpc>
                <a:spcPct val="100000"/>
              </a:lnSpc>
              <a:buFont typeface="Arial" panose="020B0604020202020204" pitchFamily="34" charset="0"/>
              <a:buChar char="•"/>
              <a:defRPr sz="1800" b="0"/>
            </a:pPr>
            <a:endParaRPr sz="1100" b="0" dirty="0">
              <a:solidFill>
                <a:schemeClr val="tx1">
                  <a:lumMod val="65000"/>
                  <a:lumOff val="35000"/>
                </a:schemeClr>
              </a:solidFill>
              <a:latin typeface="Arial  "/>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20</a:t>
            </a:r>
            <a:endParaRPr lang="en-US" b="0" dirty="0">
              <a:solidFill>
                <a:prstClr val="black"/>
              </a:solidFill>
            </a:endParaRPr>
          </a:p>
        </p:txBody>
      </p:sp>
    </p:spTree>
    <p:extLst>
      <p:ext uri="{BB962C8B-B14F-4D97-AF65-F5344CB8AC3E}">
        <p14:creationId xmlns:p14="http://schemas.microsoft.com/office/powerpoint/2010/main" val="321540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Shape 676"/>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677" name="Shape 677"/>
          <p:cNvSpPr>
            <a:spLocks noGrp="1"/>
          </p:cNvSpPr>
          <p:nvPr>
            <p:ph type="body" sz="quarter" idx="1"/>
          </p:nvPr>
        </p:nvSpPr>
        <p:spPr>
          <a:prstGeom prst="rect">
            <a:avLst/>
          </a:prstGeom>
        </p:spPr>
        <p:txBody>
          <a:bodyPr/>
          <a:lstStyle/>
          <a:p>
            <a:pPr lvl="0">
              <a:lnSpc>
                <a:spcPct val="100000"/>
              </a:lnSpc>
              <a:spcAft>
                <a:spcPts val="600"/>
              </a:spcAft>
              <a:defRPr sz="1800"/>
            </a:pPr>
            <a:r>
              <a:rPr sz="1100" b="1" dirty="0">
                <a:solidFill>
                  <a:schemeClr val="tx1">
                    <a:lumMod val="65000"/>
                    <a:lumOff val="35000"/>
                  </a:schemeClr>
                </a:solidFill>
                <a:ea typeface="Arial"/>
                <a:cs typeface="Arial"/>
                <a:sym typeface="Arial"/>
              </a:rPr>
              <a:t>Notes to Trainer: </a:t>
            </a:r>
            <a:r>
              <a:rPr lang="en-US" sz="1100" b="0" dirty="0">
                <a:solidFill>
                  <a:schemeClr val="tx1">
                    <a:lumMod val="65000"/>
                    <a:lumOff val="35000"/>
                  </a:schemeClr>
                </a:solidFill>
                <a:ea typeface="Arial"/>
                <a:cs typeface="Arial"/>
                <a:sym typeface="Arial"/>
              </a:rPr>
              <a:t>Read the slide aloud.  Ask</a:t>
            </a:r>
            <a:r>
              <a:rPr lang="en-US" sz="1100" b="0" baseline="0" dirty="0">
                <a:solidFill>
                  <a:schemeClr val="tx1">
                    <a:lumMod val="65000"/>
                    <a:lumOff val="35000"/>
                  </a:schemeClr>
                </a:solidFill>
                <a:ea typeface="Arial"/>
                <a:cs typeface="Arial"/>
                <a:sym typeface="Arial"/>
              </a:rPr>
              <a:t> the audience: “</a:t>
            </a:r>
            <a:r>
              <a:rPr lang="en-US" sz="1100" b="0" dirty="0">
                <a:solidFill>
                  <a:schemeClr val="tx1">
                    <a:lumMod val="65000"/>
                    <a:lumOff val="35000"/>
                  </a:schemeClr>
                </a:solidFill>
                <a:ea typeface="Arial"/>
                <a:cs typeface="Arial"/>
                <a:sym typeface="Arial"/>
              </a:rPr>
              <a:t>Did the supervisor seem empathetic,</a:t>
            </a:r>
            <a:r>
              <a:rPr lang="en-US" sz="1100" b="0" baseline="0" dirty="0">
                <a:solidFill>
                  <a:schemeClr val="tx1">
                    <a:lumMod val="65000"/>
                    <a:lumOff val="35000"/>
                  </a:schemeClr>
                </a:solidFill>
                <a:ea typeface="Arial"/>
                <a:cs typeface="Arial"/>
                <a:sym typeface="Arial"/>
              </a:rPr>
              <a:t> or concerned about her staff person? Did she do a good job addressing her feelings about this case?”  Share that this scenario may seem positive to some viewers, but upon closer examination the supervisor didn’t give her colleague a real choice about whether or not to debrief.  It was clear that the right answer was to listen to the supervisor’s story.  We’re sharing this with you now because it’s a pitfall that can impact supervisors and staff, as well as staff and clients.  By being trauma informed, we need to pay closer attention to how we can help take care of each other and not shut down conversations that may be hard for us.  </a:t>
            </a:r>
          </a:p>
          <a:p>
            <a:pPr lvl="0">
              <a:lnSpc>
                <a:spcPct val="100000"/>
              </a:lnSpc>
              <a:spcBef>
                <a:spcPts val="1000"/>
              </a:spcBef>
              <a:defRPr sz="1800"/>
            </a:pPr>
            <a:endParaRPr lang="en-US" sz="1100" b="0" dirty="0">
              <a:solidFill>
                <a:schemeClr val="tx1">
                  <a:lumMod val="65000"/>
                  <a:lumOff val="35000"/>
                </a:schemeClr>
              </a:solidFill>
              <a:ea typeface="Arial"/>
              <a:cs typeface="Arial"/>
              <a:sym typeface="Arial"/>
            </a:endParaRPr>
          </a:p>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Background Info:</a:t>
            </a:r>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Reflective supervision: http://www.zerotothree.org/about-us/areas-of-expertise/reflective-practice-program-development/</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Excerpted from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Parlakian</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R. (2001). Look, listen, and learn:  Reflective supervision and relationship-based work.  Washington, D.C: Zero to Three</a:t>
            </a:r>
          </a:p>
          <a:p>
            <a:pPr marL="171450" lvl="0" indent="-171450">
              <a:lnSpc>
                <a:spcPct val="100000"/>
              </a:lnSpc>
              <a:spcAft>
                <a:spcPts val="600"/>
              </a:spcAft>
              <a:buFont typeface="Arial" panose="020B0604020202020204" pitchFamily="34" charset="0"/>
              <a:buChar char="•"/>
              <a:defRPr sz="1800"/>
            </a:pPr>
            <a:endParaRPr sz="1100" b="0" dirty="0">
              <a:solidFill>
                <a:schemeClr val="tx1">
                  <a:lumMod val="65000"/>
                  <a:lumOff val="35000"/>
                </a:schemeClr>
              </a:solidFill>
              <a:ea typeface="Arial"/>
              <a:cs typeface="Arial"/>
              <a:sym typeface="Arial"/>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21</a:t>
            </a:r>
            <a:endParaRPr lang="en-US" b="0" dirty="0">
              <a:solidFill>
                <a:prstClr val="black"/>
              </a:solidFill>
            </a:endParaRPr>
          </a:p>
        </p:txBody>
      </p:sp>
    </p:spTree>
    <p:extLst>
      <p:ext uri="{BB962C8B-B14F-4D97-AF65-F5344CB8AC3E}">
        <p14:creationId xmlns:p14="http://schemas.microsoft.com/office/powerpoint/2010/main" val="584390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hape 656"/>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657" name="Shape 657"/>
          <p:cNvSpPr>
            <a:spLocks noGrp="1"/>
          </p:cNvSpPr>
          <p:nvPr>
            <p:ph type="body" sz="quarter" idx="1"/>
          </p:nvPr>
        </p:nvSpPr>
        <p:spPr>
          <a:prstGeom prst="rect">
            <a:avLst/>
          </a:prstGeom>
        </p:spPr>
        <p:txBody>
          <a:bodyPr>
            <a:normAutofit fontScale="92500" lnSpcReduction="10000"/>
          </a:bodyPr>
          <a:lstStyle/>
          <a:p>
            <a:pPr marL="2952" lvl="0" indent="-2952" defTabSz="850391">
              <a:lnSpc>
                <a:spcPct val="100000"/>
              </a:lnSpc>
              <a:spcBef>
                <a:spcPts val="2000"/>
              </a:spcBef>
              <a:buSzTx/>
              <a:buNone/>
              <a:defRPr sz="1800">
                <a:solidFill>
                  <a:srgbClr val="000000"/>
                </a:solidFill>
              </a:defRPr>
            </a:pPr>
            <a:r>
              <a:rPr sz="1100" b="1" dirty="0">
                <a:solidFill>
                  <a:schemeClr val="tx1">
                    <a:lumMod val="65000"/>
                    <a:lumOff val="35000"/>
                  </a:schemeClr>
                </a:solidFill>
                <a:ea typeface="Arial"/>
                <a:cs typeface="Arial"/>
                <a:sym typeface="Arial"/>
              </a:rPr>
              <a:t>Notes to Trainer: </a:t>
            </a:r>
            <a:r>
              <a:rPr sz="1100" b="0" dirty="0">
                <a:solidFill>
                  <a:schemeClr val="tx1">
                    <a:lumMod val="65000"/>
                    <a:lumOff val="35000"/>
                  </a:schemeClr>
                </a:solidFill>
                <a:ea typeface="Arial"/>
                <a:cs typeface="Arial"/>
                <a:sym typeface="Arial"/>
              </a:rPr>
              <a:t>One way to support reflective practice in the workplace is to </a:t>
            </a:r>
            <a:r>
              <a:rPr lang="en-US" sz="1100" b="0" dirty="0">
                <a:solidFill>
                  <a:schemeClr val="tx1">
                    <a:lumMod val="65000"/>
                    <a:lumOff val="35000"/>
                  </a:schemeClr>
                </a:solidFill>
                <a:ea typeface="Arial"/>
                <a:cs typeface="Arial"/>
                <a:sym typeface="Arial"/>
              </a:rPr>
              <a:t>train supervisors in “reflective supervision.” </a:t>
            </a:r>
            <a:r>
              <a:rPr lang="en-US" sz="1100" dirty="0" smtClean="0">
                <a:solidFill>
                  <a:srgbClr val="E98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regular collaborative reflection between a service provider and supervisor that builds on the supervisee's use of their thoughts, feelings, and values within a service encounter.</a:t>
            </a:r>
          </a:p>
          <a:p>
            <a:pPr marL="457200" lvl="0" indent="-457200" defTabSz="850391">
              <a:lnSpc>
                <a:spcPct val="100000"/>
              </a:lnSpc>
              <a:spcBef>
                <a:spcPts val="2000"/>
              </a:spcBef>
              <a:buSzTx/>
              <a:buFont typeface="Wingdings" panose="05000000000000000000" pitchFamily="2" charset="2"/>
              <a:buChar char="ü"/>
              <a:defRPr sz="1800">
                <a:solidFill>
                  <a:srgbClr val="000000"/>
                </a:solidFill>
              </a:defRPr>
            </a:pPr>
            <a:r>
              <a:rPr lang="en-US" sz="1100" dirty="0" smtClean="0">
                <a:solidFill>
                  <a:schemeClr val="tx1">
                    <a:lumMod val="65000"/>
                    <a:lumOff val="35000"/>
                  </a:schemeClr>
                </a:solidFill>
              </a:rPr>
              <a:t>Through this approach, we can examine our thoughts and feelings about the experience and identify the interventions that best meet the survivor’s goals for self-sufficiency, growth and development.</a:t>
            </a:r>
          </a:p>
          <a:p>
            <a:pPr lvl="0">
              <a:lnSpc>
                <a:spcPct val="114000"/>
              </a:lnSpc>
              <a:spcBef>
                <a:spcPts val="1000"/>
              </a:spcBef>
              <a:defRPr sz="1800"/>
            </a:pPr>
            <a:endParaRPr lang="en-US" sz="1100" dirty="0" smtClean="0">
              <a:solidFill>
                <a:schemeClr val="tx1">
                  <a:lumMod val="65000"/>
                  <a:lumOff val="35000"/>
                </a:schemeClr>
              </a:solidFill>
              <a:ea typeface="Arial"/>
              <a:cs typeface="Arial"/>
              <a:sym typeface="Arial"/>
            </a:endParaRPr>
          </a:p>
          <a:p>
            <a:pPr lvl="0">
              <a:lnSpc>
                <a:spcPct val="100000"/>
              </a:lnSpc>
              <a:spcBef>
                <a:spcPts val="1000"/>
              </a:spcBef>
              <a:defRPr sz="1800"/>
            </a:pPr>
            <a:r>
              <a:rPr lang="en-US" sz="1100" b="1" dirty="0" smtClean="0">
                <a:solidFill>
                  <a:schemeClr val="tx1">
                    <a:lumMod val="65000"/>
                    <a:lumOff val="35000"/>
                  </a:schemeClr>
                </a:solidFill>
                <a:ea typeface="Arial"/>
                <a:cs typeface="Arial"/>
                <a:sym typeface="Arial"/>
              </a:rPr>
              <a:t>Notes to Trainer: </a:t>
            </a:r>
            <a:r>
              <a:rPr lang="en-US" sz="1100" b="0" dirty="0" smtClean="0">
                <a:solidFill>
                  <a:schemeClr val="tx1">
                    <a:lumMod val="65000"/>
                    <a:lumOff val="35000"/>
                  </a:schemeClr>
                </a:solidFill>
                <a:ea typeface="Arial"/>
                <a:cs typeface="Arial"/>
                <a:sym typeface="Arial"/>
              </a:rPr>
              <a:t>Read the slide aloud.  Then</a:t>
            </a:r>
            <a:r>
              <a:rPr lang="en-US" sz="1100" b="0" baseline="0" dirty="0" smtClean="0">
                <a:solidFill>
                  <a:schemeClr val="tx1">
                    <a:lumMod val="65000"/>
                    <a:lumOff val="35000"/>
                  </a:schemeClr>
                </a:solidFill>
                <a:ea typeface="Arial"/>
                <a:cs typeface="Arial"/>
                <a:sym typeface="Arial"/>
              </a:rPr>
              <a:t> transition to the next slide to watch a video.  Reflective supervision is the willingness for supervisors to hold space for the experience of their staff member; not push them before they’re ready, interject, or jump ahead to solutions.  Rather, the supervisee has an opportunity to identify solutions and seek support as they need it.  </a:t>
            </a:r>
          </a:p>
          <a:p>
            <a:pPr lvl="0">
              <a:lnSpc>
                <a:spcPct val="100000"/>
              </a:lnSpc>
              <a:spcBef>
                <a:spcPts val="1000"/>
              </a:spcBef>
              <a:defRPr sz="1800"/>
            </a:pPr>
            <a:endParaRPr lang="en-US" sz="1100" b="0" dirty="0" smtClean="0">
              <a:solidFill>
                <a:schemeClr val="tx1">
                  <a:lumMod val="65000"/>
                  <a:lumOff val="35000"/>
                </a:schemeClr>
              </a:solidFill>
              <a:ea typeface="Arial"/>
              <a:cs typeface="Arial"/>
              <a:sym typeface="Arial"/>
            </a:endParaRPr>
          </a:p>
          <a:p>
            <a:pPr lvl="0">
              <a:lnSpc>
                <a:spcPct val="100000"/>
              </a:lnSpc>
              <a:spcBef>
                <a:spcPts val="1000"/>
              </a:spcBef>
              <a:defRPr sz="1800"/>
            </a:pPr>
            <a:r>
              <a:rPr lang="en-US" sz="1100" b="1" dirty="0" smtClean="0">
                <a:solidFill>
                  <a:schemeClr val="tx1">
                    <a:lumMod val="65000"/>
                    <a:lumOff val="35000"/>
                  </a:schemeClr>
                </a:solidFill>
                <a:ea typeface="Arial"/>
                <a:cs typeface="Arial"/>
                <a:sym typeface="Arial"/>
              </a:rPr>
              <a:t>Background Info:</a:t>
            </a:r>
          </a:p>
          <a:p>
            <a:pPr marL="171450" lvl="0" indent="-171450">
              <a:lnSpc>
                <a:spcPct val="100000"/>
              </a:lnSpc>
              <a:spcBef>
                <a:spcPts val="1000"/>
              </a:spcBef>
              <a:buFont typeface="Arial" panose="020B0604020202020204" pitchFamily="34" charset="0"/>
              <a:buChar char="•"/>
              <a:defRPr sz="1800"/>
            </a:pPr>
            <a:r>
              <a:rPr lang="en-US" sz="1100" b="0" dirty="0" smtClean="0">
                <a:solidFill>
                  <a:schemeClr val="tx1">
                    <a:lumMod val="65000"/>
                    <a:lumOff val="35000"/>
                  </a:schemeClr>
                </a:solidFill>
                <a:ea typeface="Arial"/>
                <a:cs typeface="Arial"/>
                <a:sym typeface="Arial"/>
              </a:rPr>
              <a:t>Reflective supervision: http://www.zerotothree.org/about-us/areas-of-expertise/reflective-practice-program-development/</a:t>
            </a:r>
          </a:p>
          <a:p>
            <a:pPr marL="171450" lvl="0" indent="-171450">
              <a:lnSpc>
                <a:spcPct val="100000"/>
              </a:lnSpc>
              <a:buFont typeface="Arial" panose="020B0604020202020204" pitchFamily="34" charset="0"/>
              <a:buChar char="•"/>
              <a:defRPr sz="1800"/>
            </a:pPr>
            <a:r>
              <a:rPr lang="en-US" sz="1100" b="0" i="0" dirty="0" smtClean="0">
                <a:solidFill>
                  <a:schemeClr val="tx1">
                    <a:lumMod val="65000"/>
                    <a:lumOff val="35000"/>
                  </a:schemeClr>
                </a:solidFill>
                <a:cs typeface="Arial" pitchFamily="34" charset="0"/>
                <a:sym typeface="Helvetica Neue"/>
              </a:rPr>
              <a:t>Excerpted from </a:t>
            </a:r>
            <a:r>
              <a:rPr lang="en-US" sz="1100" b="0" i="0" dirty="0" err="1" smtClean="0">
                <a:solidFill>
                  <a:schemeClr val="tx1">
                    <a:lumMod val="65000"/>
                    <a:lumOff val="35000"/>
                  </a:schemeClr>
                </a:solidFill>
                <a:cs typeface="Arial" pitchFamily="34" charset="0"/>
                <a:sym typeface="Helvetica Neue"/>
              </a:rPr>
              <a:t>Parlakian</a:t>
            </a:r>
            <a:r>
              <a:rPr lang="en-US" sz="1100" b="0" i="0" dirty="0" smtClean="0">
                <a:solidFill>
                  <a:schemeClr val="tx1">
                    <a:lumMod val="65000"/>
                    <a:lumOff val="35000"/>
                  </a:schemeClr>
                </a:solidFill>
                <a:cs typeface="Arial" pitchFamily="34" charset="0"/>
                <a:sym typeface="Helvetica Neue"/>
              </a:rPr>
              <a:t>, R. (2001). Look, listen, and learn:  Reflective supervision and relationship-based work.  Washington, D.C: Zero</a:t>
            </a:r>
            <a:r>
              <a:rPr lang="en-US" sz="1100" b="0" i="0" baseline="0" dirty="0" smtClean="0">
                <a:solidFill>
                  <a:schemeClr val="tx1">
                    <a:lumMod val="65000"/>
                    <a:lumOff val="35000"/>
                  </a:schemeClr>
                </a:solidFill>
                <a:cs typeface="Arial" pitchFamily="34" charset="0"/>
                <a:sym typeface="Helvetica Neue"/>
              </a:rPr>
              <a:t> to Three</a:t>
            </a:r>
            <a:endParaRPr sz="1100" dirty="0">
              <a:solidFill>
                <a:schemeClr val="tx1">
                  <a:lumMod val="65000"/>
                  <a:lumOff val="35000"/>
                </a:schemeClr>
              </a:solidFill>
              <a:ea typeface="Arial"/>
              <a:cs typeface="Arial"/>
              <a:sym typeface="Arial"/>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19</a:t>
            </a:r>
            <a:endParaRPr lang="en-US" b="0" dirty="0">
              <a:solidFill>
                <a:prstClr val="black"/>
              </a:solidFill>
            </a:endParaRPr>
          </a:p>
        </p:txBody>
      </p:sp>
    </p:spTree>
    <p:extLst>
      <p:ext uri="{BB962C8B-B14F-4D97-AF65-F5344CB8AC3E}">
        <p14:creationId xmlns:p14="http://schemas.microsoft.com/office/powerpoint/2010/main" val="68259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defTabSz="931774">
              <a:defRPr/>
            </a:pPr>
            <a:r>
              <a:rPr lang="en-US"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dirty="0">
                <a:solidFill>
                  <a:schemeClr val="tx1">
                    <a:lumMod val="65000"/>
                    <a:lumOff val="35000"/>
                  </a:schemeClr>
                </a:solidFill>
                <a:latin typeface="Arial" panose="020B0604020202020204" pitchFamily="34" charset="0"/>
                <a:cs typeface="Arial" panose="020B0604020202020204" pitchFamily="34" charset="0"/>
                <a:sym typeface="Arial"/>
              </a:rPr>
              <a:t>Trainers briefly introduce themselves and summarize the agenda, giving participants a quick sense of the flow and what to expect. Thank health center key staff or local DV advocacy key staff for hosting and arranging the room/food/etc. and helping to coordinate training details or logistics.  Recognize any key leaders who were instrumental in making the training happen.  Announce where attendees can find the restrooms, and any information about lunch, water/beverages, or other meals being provided.  </a:t>
            </a:r>
          </a:p>
          <a:p>
            <a:pPr defTabSz="931774">
              <a:defRPr/>
            </a:pPr>
            <a:endParaRPr lang="en-US" dirty="0">
              <a:solidFill>
                <a:schemeClr val="tx1">
                  <a:lumMod val="65000"/>
                  <a:lumOff val="35000"/>
                </a:schemeClr>
              </a:solidFill>
              <a:latin typeface="Arial" panose="020B0604020202020204" pitchFamily="34" charset="0"/>
              <a:cs typeface="Arial" panose="020B0604020202020204" pitchFamily="34" charset="0"/>
              <a:sym typeface="Arial"/>
            </a:endParaRPr>
          </a:p>
          <a:p>
            <a:pPr marL="174708" indent="-174708" defTabSz="931774">
              <a:buFont typeface="Arial" panose="020B0604020202020204" pitchFamily="34" charset="0"/>
              <a:buChar char="•"/>
              <a:defRPr/>
            </a:pPr>
            <a:r>
              <a:rPr lang="en-US" dirty="0">
                <a:solidFill>
                  <a:schemeClr val="tx1">
                    <a:lumMod val="65000"/>
                    <a:lumOff val="35000"/>
                  </a:schemeClr>
                </a:solidFill>
                <a:latin typeface="Arial" panose="020B0604020202020204" pitchFamily="34" charset="0"/>
                <a:cs typeface="Arial" panose="020B0604020202020204" pitchFamily="34" charset="0"/>
                <a:sym typeface="Arial"/>
              </a:rPr>
              <a:t>Add in the </a:t>
            </a:r>
            <a:r>
              <a:rPr lang="en-US" dirty="0" smtClean="0">
                <a:solidFill>
                  <a:schemeClr val="tx1">
                    <a:lumMod val="65000"/>
                    <a:lumOff val="35000"/>
                  </a:schemeClr>
                </a:solidFill>
                <a:latin typeface="Arial" panose="020B0604020202020204" pitchFamily="34" charset="0"/>
                <a:cs typeface="Arial" panose="020B0604020202020204" pitchFamily="34" charset="0"/>
                <a:sym typeface="Arial"/>
              </a:rPr>
              <a:t>names/titles/org </a:t>
            </a:r>
            <a:r>
              <a:rPr lang="en-US" dirty="0">
                <a:solidFill>
                  <a:schemeClr val="tx1">
                    <a:lumMod val="65000"/>
                    <a:lumOff val="35000"/>
                  </a:schemeClr>
                </a:solidFill>
                <a:latin typeface="Arial" panose="020B0604020202020204" pitchFamily="34" charset="0"/>
                <a:cs typeface="Arial" panose="020B0604020202020204" pitchFamily="34" charset="0"/>
                <a:sym typeface="Arial"/>
              </a:rPr>
              <a:t>for primary trainers. </a:t>
            </a:r>
          </a:p>
          <a:p>
            <a:pPr marL="174708" indent="-174708" defTabSz="931774">
              <a:buFont typeface="Arial" panose="020B0604020202020204" pitchFamily="34" charset="0"/>
              <a:buChar char="•"/>
              <a:defRPr/>
            </a:pPr>
            <a:r>
              <a:rPr lang="en-US" dirty="0">
                <a:solidFill>
                  <a:schemeClr val="tx1">
                    <a:lumMod val="65000"/>
                    <a:lumOff val="35000"/>
                  </a:schemeClr>
                </a:solidFill>
                <a:latin typeface="Arial" panose="020B0604020202020204" pitchFamily="34" charset="0"/>
                <a:cs typeface="Arial" panose="020B0604020202020204" pitchFamily="34" charset="0"/>
                <a:sym typeface="Arial"/>
              </a:rPr>
              <a:t>Consider adding in organizational logos (of trainers) to the bottom of this slide</a:t>
            </a:r>
          </a:p>
          <a:p>
            <a:endParaRPr 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white"/>
                </a:solidFill>
              </a:rPr>
              <a:pPr/>
              <a:t>2</a:t>
            </a:fld>
            <a:endParaRPr lang="en-US">
              <a:solidFill>
                <a:prstClr val="white"/>
              </a:solidFill>
            </a:endParaRPr>
          </a:p>
        </p:txBody>
      </p:sp>
    </p:spTree>
    <p:extLst>
      <p:ext uri="{BB962C8B-B14F-4D97-AF65-F5344CB8AC3E}">
        <p14:creationId xmlns:p14="http://schemas.microsoft.com/office/powerpoint/2010/main" val="303683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hape 698"/>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699" name="Shape 699"/>
          <p:cNvSpPr>
            <a:spLocks noGrp="1"/>
          </p:cNvSpPr>
          <p:nvPr>
            <p:ph type="body" sz="quarter" idx="1"/>
          </p:nvPr>
        </p:nvSpPr>
        <p:spPr>
          <a:xfrm>
            <a:off x="701040" y="4415790"/>
            <a:ext cx="5608320" cy="5185410"/>
          </a:xfrm>
          <a:prstGeom prst="rect">
            <a:avLst/>
          </a:prstGeom>
        </p:spPr>
        <p:txBody>
          <a:bodyPr>
            <a:normAutofit/>
          </a:bodyPr>
          <a:lstStyle/>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Notes to Trainer</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The concept of low impact debriefing is that we are not dumping a massive amount of difficult information about our day, or a client, on our coworker.  We want to respect their boundaries and first ask permission.  Highlight some of these points:</a:t>
            </a:r>
          </a:p>
          <a:p>
            <a:pPr marL="685800" lvl="1" indent="-228600">
              <a:buFont typeface="+mj-lt"/>
              <a:buAutoNum type="arabicPeriod"/>
            </a:pPr>
            <a:r>
              <a:rPr lang="en-US" sz="1100" b="1" i="0" kern="1200" baseline="0" dirty="0" smtClean="0">
                <a:solidFill>
                  <a:schemeClr val="tx1">
                    <a:lumMod val="65000"/>
                    <a:lumOff val="35000"/>
                  </a:schemeClr>
                </a:solidFill>
                <a:effectLst/>
                <a:latin typeface="Arial" panose="020B0604020202020204" pitchFamily="34" charset="0"/>
                <a:ea typeface="+mn-ea"/>
                <a:cs typeface="Arial" panose="020B0604020202020204" pitchFamily="34" charset="0"/>
              </a:rPr>
              <a:t>Increased self awareness:</a:t>
            </a:r>
            <a:r>
              <a:rPr lang="en-US" sz="1100" b="0" i="0" kern="1200" baseline="0" dirty="0" smtClean="0">
                <a:solidFill>
                  <a:schemeClr val="tx1">
                    <a:lumMod val="65000"/>
                    <a:lumOff val="35000"/>
                  </a:schemeClr>
                </a:solidFill>
                <a:effectLst/>
                <a:latin typeface="Arial" panose="020B0604020202020204" pitchFamily="34" charset="0"/>
                <a:ea typeface="+mn-ea"/>
                <a:cs typeface="Arial" panose="020B0604020202020204" pitchFamily="34" charset="0"/>
              </a:rPr>
              <a:t> Become aware of the stories you tell and the level of detail. What details do I need to share?</a:t>
            </a:r>
          </a:p>
          <a:p>
            <a:pPr marL="685800" lvl="1" indent="-228600">
              <a:buFont typeface="+mj-lt"/>
              <a:buAutoNum type="arabicPeriod"/>
            </a:pPr>
            <a:r>
              <a:rPr lang="en-US" sz="1100" b="1" i="0" kern="1200" baseline="0" dirty="0" smtClean="0">
                <a:solidFill>
                  <a:schemeClr val="tx1">
                    <a:lumMod val="65000"/>
                    <a:lumOff val="35000"/>
                  </a:schemeClr>
                </a:solidFill>
                <a:effectLst/>
                <a:latin typeface="Arial" panose="020B0604020202020204" pitchFamily="34" charset="0"/>
                <a:ea typeface="+mn-ea"/>
                <a:cs typeface="Arial" panose="020B0604020202020204" pitchFamily="34" charset="0"/>
              </a:rPr>
              <a:t>Give Fair Warning: </a:t>
            </a:r>
            <a:r>
              <a:rPr lang="en-US" sz="1100" b="0" i="0" kern="1200" baseline="0" dirty="0" smtClean="0">
                <a:solidFill>
                  <a:schemeClr val="tx1">
                    <a:lumMod val="65000"/>
                    <a:lumOff val="35000"/>
                  </a:schemeClr>
                </a:solidFill>
                <a:effectLst/>
                <a:latin typeface="Arial" panose="020B0604020202020204" pitchFamily="34" charset="0"/>
                <a:ea typeface="+mn-ea"/>
                <a:cs typeface="Arial" panose="020B0604020202020204" pitchFamily="34" charset="0"/>
              </a:rPr>
              <a:t>Think about what you would say first to someone if you were sharing bad news?  “You better sit down. I need to tell you something…”</a:t>
            </a:r>
          </a:p>
          <a:p>
            <a:pPr marL="685800" lvl="1" indent="-228600">
              <a:buFont typeface="+mj-lt"/>
              <a:buAutoNum type="arabicPeriod"/>
            </a:pPr>
            <a:r>
              <a:rPr lang="en-US" sz="1100" b="1" i="0" kern="1200" baseline="0" dirty="0" smtClean="0">
                <a:solidFill>
                  <a:schemeClr val="tx1">
                    <a:lumMod val="65000"/>
                    <a:lumOff val="35000"/>
                  </a:schemeClr>
                </a:solidFill>
                <a:effectLst/>
                <a:latin typeface="Arial" panose="020B0604020202020204" pitchFamily="34" charset="0"/>
                <a:ea typeface="+mn-ea"/>
                <a:cs typeface="Arial" panose="020B0604020202020204" pitchFamily="34" charset="0"/>
              </a:rPr>
              <a:t>Ask Consent: </a:t>
            </a:r>
            <a:r>
              <a:rPr lang="en-US" sz="1100" b="0" i="0" kern="1200" baseline="0" dirty="0" smtClean="0">
                <a:solidFill>
                  <a:schemeClr val="tx1">
                    <a:lumMod val="65000"/>
                    <a:lumOff val="35000"/>
                  </a:schemeClr>
                </a:solidFill>
                <a:effectLst/>
                <a:latin typeface="Arial" panose="020B0604020202020204" pitchFamily="34" charset="0"/>
                <a:ea typeface="+mn-ea"/>
                <a:cs typeface="Arial" panose="020B0604020202020204" pitchFamily="34" charset="0"/>
              </a:rPr>
              <a:t>I need to debrief with you. Is now a good time?</a:t>
            </a:r>
          </a:p>
          <a:p>
            <a:pPr marL="685800" lvl="1" indent="-228600">
              <a:buFont typeface="+mj-lt"/>
              <a:buAutoNum type="arabicPeriod"/>
            </a:pPr>
            <a:r>
              <a:rPr lang="en-US" sz="1100" b="1" i="0" kern="1200" baseline="0" dirty="0" smtClean="0">
                <a:solidFill>
                  <a:schemeClr val="tx1">
                    <a:lumMod val="65000"/>
                    <a:lumOff val="35000"/>
                  </a:schemeClr>
                </a:solidFill>
                <a:effectLst/>
                <a:latin typeface="Arial" panose="020B0604020202020204" pitchFamily="34" charset="0"/>
                <a:ea typeface="+mn-ea"/>
                <a:cs typeface="Arial" panose="020B0604020202020204" pitchFamily="34" charset="0"/>
              </a:rPr>
              <a:t>Limited disclosure: </a:t>
            </a:r>
            <a:r>
              <a:rPr lang="en-US" sz="1100" b="0" i="0" kern="1200" baseline="0" dirty="0" smtClean="0">
                <a:solidFill>
                  <a:schemeClr val="tx1">
                    <a:lumMod val="65000"/>
                    <a:lumOff val="35000"/>
                  </a:schemeClr>
                </a:solidFill>
                <a:effectLst/>
                <a:latin typeface="Arial" panose="020B0604020202020204" pitchFamily="34" charset="0"/>
                <a:ea typeface="+mn-ea"/>
                <a:cs typeface="Arial" panose="020B0604020202020204" pitchFamily="34" charset="0"/>
              </a:rPr>
              <a:t>Start with the outer circle of your story and as you move in, decide how much of the graphic details you need to include. Check in with yourself-is this too much trauma information to share?</a:t>
            </a:r>
          </a:p>
          <a:p>
            <a:endPar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Additional Info:</a:t>
            </a:r>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There’s a contagion factor to sharing gory details</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May see talking about trauma as normal part of work—become “desensitized” to it but research shows otherwise</a:t>
            </a:r>
          </a:p>
          <a:p>
            <a:pPr marL="628650" lvl="1" indent="-171450">
              <a:buFont typeface="Arial" panose="020B0604020202020204" pitchFamily="34" charset="0"/>
              <a:buChar char="•"/>
            </a:pPr>
            <a:r>
              <a:rPr lang="en-US" sz="1100" b="0" i="0" kern="1200" baseline="0" dirty="0" smtClean="0">
                <a:solidFill>
                  <a:schemeClr val="tx1">
                    <a:lumMod val="65000"/>
                    <a:lumOff val="35000"/>
                  </a:schemeClr>
                </a:solidFill>
                <a:effectLst/>
                <a:latin typeface="Arial" panose="020B0604020202020204" pitchFamily="34" charset="0"/>
                <a:ea typeface="+mn-ea"/>
                <a:cs typeface="Arial" panose="020B0604020202020204" pitchFamily="34" charset="0"/>
              </a:rPr>
              <a:t> Negative impact of cumulative exposure whether we are aware of it or not</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Two types of debriefing: informal (ad hoc, talk to colleague etc.); formal (structured, scheduled) debriefing</a:t>
            </a:r>
            <a:endParaRPr lang="en-US" dirty="0" smtClean="0">
              <a:effectLst/>
            </a:endParaRPr>
          </a:p>
          <a:p>
            <a:r>
              <a:rPr lang="fr-FR"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Françoise Mathieu, </a:t>
            </a:r>
            <a:r>
              <a:rPr lang="fr-FR"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M.Ed</a:t>
            </a:r>
            <a:r>
              <a:rPr lang="fr-FR"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CCC., The Compassion Fatigue </a:t>
            </a:r>
            <a:r>
              <a:rPr lang="fr-FR"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Workbook</a:t>
            </a:r>
            <a:r>
              <a:rPr lang="fr-FR"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Creative Tools for Transforming Compassion Fatigue and Vicarious Traumatization, </a:t>
            </a:r>
            <a:r>
              <a:rPr lang="fr-FR"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TEND </a:t>
            </a:r>
            <a:r>
              <a:rPr lang="fr-FR"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Academy</a:t>
            </a:r>
            <a:r>
              <a:rPr lang="fr-FR"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Inc.</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May 4 2012 (1</a:t>
            </a:r>
            <a:r>
              <a:rPr lang="en-US" sz="1100" b="0" i="0" kern="1200" baseline="3000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st</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Edition) https://www.tendacademy.ca/low-impact-debriefing-how-to-stop-sliming-each-other/</a:t>
            </a:r>
            <a:endParaRPr lang="en-US" dirty="0">
              <a:effectLst/>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24</a:t>
            </a:r>
            <a:endParaRPr lang="en-US" b="0" dirty="0">
              <a:solidFill>
                <a:prstClr val="black"/>
              </a:solidFill>
            </a:endParaRPr>
          </a:p>
        </p:txBody>
      </p:sp>
    </p:spTree>
    <p:extLst>
      <p:ext uri="{BB962C8B-B14F-4D97-AF65-F5344CB8AC3E}">
        <p14:creationId xmlns:p14="http://schemas.microsoft.com/office/powerpoint/2010/main" val="456079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lumMod val="65000"/>
                    <a:lumOff val="35000"/>
                  </a:schemeClr>
                </a:solidFill>
                <a:latin typeface="Arial  "/>
                <a:cs typeface="Arial" panose="020B0604020202020204" pitchFamily="34" charset="0"/>
              </a:rPr>
              <a:t>Notes to Trainer:  </a:t>
            </a:r>
            <a:r>
              <a:rPr lang="en-US" sz="1100" baseline="0" dirty="0">
                <a:solidFill>
                  <a:schemeClr val="tx1">
                    <a:lumMod val="65000"/>
                    <a:lumOff val="35000"/>
                  </a:schemeClr>
                </a:solidFill>
                <a:latin typeface="Arial  "/>
                <a:cs typeface="Arial" panose="020B0604020202020204" pitchFamily="34" charset="0"/>
              </a:rPr>
              <a:t>Share that to help sustain and prevent staff burnout, we will explore this  study of surgical nurses </a:t>
            </a:r>
            <a:r>
              <a:rPr lang="en-US" sz="1100" dirty="0">
                <a:solidFill>
                  <a:schemeClr val="tx1">
                    <a:lumMod val="65000"/>
                    <a:lumOff val="35000"/>
                  </a:schemeClr>
                </a:solidFill>
                <a:latin typeface="Arial  "/>
                <a:cs typeface="Arial" panose="020B0604020202020204" pitchFamily="34" charset="0"/>
              </a:rPr>
              <a:t>that may be relatable</a:t>
            </a:r>
            <a:r>
              <a:rPr lang="en-US" sz="1100" baseline="0" dirty="0">
                <a:solidFill>
                  <a:schemeClr val="tx1">
                    <a:lumMod val="65000"/>
                    <a:lumOff val="35000"/>
                  </a:schemeClr>
                </a:solidFill>
                <a:latin typeface="Arial  "/>
                <a:cs typeface="Arial" panose="020B0604020202020204" pitchFamily="34" charset="0"/>
              </a:rPr>
              <a:t> for other </a:t>
            </a:r>
            <a:r>
              <a:rPr lang="en-US" sz="1100" dirty="0">
                <a:solidFill>
                  <a:schemeClr val="tx1">
                    <a:lumMod val="65000"/>
                    <a:lumOff val="35000"/>
                  </a:schemeClr>
                </a:solidFill>
                <a:latin typeface="Arial  "/>
                <a:cs typeface="Arial" panose="020B0604020202020204" pitchFamily="34" charset="0"/>
              </a:rPr>
              <a:t>health care systems looking to make similar gains with their staff.</a:t>
            </a:r>
            <a:r>
              <a:rPr lang="en-US" sz="1100" baseline="0" dirty="0">
                <a:solidFill>
                  <a:schemeClr val="tx1">
                    <a:lumMod val="65000"/>
                    <a:lumOff val="35000"/>
                  </a:schemeClr>
                </a:solidFill>
                <a:latin typeface="Arial  "/>
                <a:cs typeface="Arial" panose="020B0604020202020204" pitchFamily="34" charset="0"/>
              </a:rPr>
              <a:t>  </a:t>
            </a:r>
            <a:r>
              <a:rPr lang="en-US" sz="1100" dirty="0">
                <a:solidFill>
                  <a:schemeClr val="tx1">
                    <a:lumMod val="65000"/>
                    <a:lumOff val="35000"/>
                  </a:schemeClr>
                </a:solidFill>
                <a:latin typeface="Arial  "/>
                <a:cs typeface="Arial" panose="020B0604020202020204" pitchFamily="34" charset="0"/>
              </a:rPr>
              <a:t>In this study, researchers at Ohio State University wanted to better understand the experiences of nurses working in high stress jobs.  Here is what they found among surgical nurses (read the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lumMod val="65000"/>
                  <a:lumOff val="35000"/>
                </a:schemeClr>
              </a:solidFill>
              <a:latin typeface="Arial  "/>
              <a:cs typeface="Arial" panose="020B0604020202020204" pitchFamily="34" charset="0"/>
            </a:endParaRPr>
          </a:p>
          <a:p>
            <a:r>
              <a:rPr lang="en-US" sz="1100" dirty="0">
                <a:solidFill>
                  <a:schemeClr val="tx1">
                    <a:lumMod val="65000"/>
                    <a:lumOff val="35000"/>
                  </a:schemeClr>
                </a:solidFill>
                <a:latin typeface="Arial  "/>
                <a:cs typeface="Arial" panose="020B0604020202020204" pitchFamily="34" charset="0"/>
              </a:rPr>
              <a:t>Steinberg BA, </a:t>
            </a:r>
            <a:r>
              <a:rPr lang="en-US" sz="1100" dirty="0" err="1">
                <a:solidFill>
                  <a:schemeClr val="tx1">
                    <a:lumMod val="65000"/>
                    <a:lumOff val="35000"/>
                  </a:schemeClr>
                </a:solidFill>
                <a:latin typeface="Arial  "/>
                <a:cs typeface="Arial" panose="020B0604020202020204" pitchFamily="34" charset="0"/>
              </a:rPr>
              <a:t>Klatt</a:t>
            </a:r>
            <a:r>
              <a:rPr lang="en-US" sz="1100" dirty="0">
                <a:solidFill>
                  <a:schemeClr val="tx1">
                    <a:lumMod val="65000"/>
                    <a:lumOff val="35000"/>
                  </a:schemeClr>
                </a:solidFill>
                <a:latin typeface="Arial  "/>
                <a:cs typeface="Arial" panose="020B0604020202020204" pitchFamily="34" charset="0"/>
              </a:rPr>
              <a:t> M, </a:t>
            </a:r>
            <a:r>
              <a:rPr lang="en-US" sz="1100" dirty="0" err="1">
                <a:solidFill>
                  <a:schemeClr val="tx1">
                    <a:lumMod val="65000"/>
                    <a:lumOff val="35000"/>
                  </a:schemeClr>
                </a:solidFill>
                <a:latin typeface="Arial  "/>
                <a:cs typeface="Arial" panose="020B0604020202020204" pitchFamily="34" charset="0"/>
              </a:rPr>
              <a:t>Duchemin</a:t>
            </a:r>
            <a:r>
              <a:rPr lang="en-US" sz="1100" dirty="0">
                <a:solidFill>
                  <a:schemeClr val="tx1">
                    <a:lumMod val="65000"/>
                    <a:lumOff val="35000"/>
                  </a:schemeClr>
                </a:solidFill>
                <a:latin typeface="Arial  "/>
                <a:cs typeface="Arial" panose="020B0604020202020204" pitchFamily="34" charset="0"/>
              </a:rPr>
              <a:t> AM, Feasibility of a Mindfulness-Based Intervention for Surgical Intensive Care Unit Personnel,  Am J </a:t>
            </a:r>
            <a:r>
              <a:rPr lang="en-US" sz="1100" dirty="0" err="1">
                <a:solidFill>
                  <a:schemeClr val="tx1">
                    <a:lumMod val="65000"/>
                    <a:lumOff val="35000"/>
                  </a:schemeClr>
                </a:solidFill>
                <a:latin typeface="Arial  "/>
                <a:cs typeface="Arial" panose="020B0604020202020204" pitchFamily="34" charset="0"/>
              </a:rPr>
              <a:t>Crit</a:t>
            </a:r>
            <a:r>
              <a:rPr lang="en-US" sz="1100" dirty="0">
                <a:solidFill>
                  <a:schemeClr val="tx1">
                    <a:lumMod val="65000"/>
                    <a:lumOff val="35000"/>
                  </a:schemeClr>
                </a:solidFill>
                <a:latin typeface="Arial  "/>
                <a:cs typeface="Arial" panose="020B0604020202020204" pitchFamily="34" charset="0"/>
              </a:rPr>
              <a:t> Care. 2016 Dec;26(1):10-18. https://www.ncbi.nlm.nih.gov/pubmed/27965223</a:t>
            </a:r>
          </a:p>
          <a:p>
            <a:endParaRPr lang="en-US" sz="1100" dirty="0">
              <a:solidFill>
                <a:schemeClr val="tx1">
                  <a:lumMod val="65000"/>
                  <a:lumOff val="35000"/>
                </a:schemeClr>
              </a:solidFill>
              <a:latin typeface="Arial  "/>
              <a:cs typeface="Arial" panose="020B0604020202020204" pitchFamily="34" charset="0"/>
            </a:endParaRPr>
          </a:p>
          <a:p>
            <a:endParaRPr lang="en-US" sz="1100" dirty="0">
              <a:solidFill>
                <a:schemeClr val="tx1">
                  <a:lumMod val="65000"/>
                  <a:lumOff val="35000"/>
                </a:schemeClr>
              </a:solidFill>
              <a:latin typeface="Arial  "/>
              <a:cs typeface="Arial" panose="020B0604020202020204" pitchFamily="34" charset="0"/>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158992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fontScale="62500" lnSpcReduction="20000"/>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Note to Trainer:  </a:t>
            </a:r>
            <a:r>
              <a:rPr lang="en-US" dirty="0">
                <a:solidFill>
                  <a:schemeClr val="tx1">
                    <a:lumMod val="65000"/>
                    <a:lumOff val="35000"/>
                  </a:schemeClr>
                </a:solidFill>
                <a:latin typeface="Arial" panose="020B0604020202020204" pitchFamily="34" charset="0"/>
                <a:cs typeface="Arial" panose="020B0604020202020204" pitchFamily="34" charset="0"/>
              </a:rPr>
              <a:t>Share with the audience: “The results were significant for all nurses that had one hour of mindfulness per week for two months (paid time).  Those staff had the following changes (read list) compared to nurses who did the same job but did not have the additional mindfulness exercises. This study has both cost implications—reduction in absenteeism, burnout, staff turn over—as well as improved health outcomes for staff.  What is exciting about the increase in these nurses resiliency scores is they pertained not only to work satisfaction, but also feeling more resilient in their home life.</a:t>
            </a:r>
            <a:r>
              <a:rPr lang="en-US" baseline="0" dirty="0">
                <a:solidFill>
                  <a:schemeClr val="tx1">
                    <a:lumMod val="65000"/>
                    <a:lumOff val="35000"/>
                  </a:schemeClr>
                </a:solidFill>
                <a:latin typeface="Arial" panose="020B0604020202020204" pitchFamily="34" charset="0"/>
                <a:cs typeface="Arial" panose="020B0604020202020204" pitchFamily="34" charset="0"/>
              </a:rPr>
              <a:t>  Consider implementing a similar mindfulness activity for your own staff to decrease burnout and stress and help retain staff.”</a:t>
            </a:r>
            <a:r>
              <a:rPr lang="en-US" dirty="0">
                <a:solidFill>
                  <a:schemeClr val="tx1">
                    <a:lumMod val="65000"/>
                    <a:lumOff val="35000"/>
                  </a:schemeClr>
                </a:solidFill>
                <a:latin typeface="Arial" panose="020B0604020202020204" pitchFamily="34" charset="0"/>
                <a:cs typeface="Arial" panose="020B0604020202020204" pitchFamily="34" charset="0"/>
              </a:rPr>
              <a:t> </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Steinberg BA, </a:t>
            </a:r>
            <a:r>
              <a:rPr lang="en-US" dirty="0" err="1">
                <a:solidFill>
                  <a:schemeClr val="tx1">
                    <a:lumMod val="65000"/>
                    <a:lumOff val="35000"/>
                  </a:schemeClr>
                </a:solidFill>
                <a:latin typeface="Arial" panose="020B0604020202020204" pitchFamily="34" charset="0"/>
                <a:cs typeface="Arial" panose="020B0604020202020204" pitchFamily="34" charset="0"/>
              </a:rPr>
              <a:t>Klatt</a:t>
            </a:r>
            <a:r>
              <a:rPr lang="en-US" dirty="0">
                <a:solidFill>
                  <a:schemeClr val="tx1">
                    <a:lumMod val="65000"/>
                    <a:lumOff val="35000"/>
                  </a:schemeClr>
                </a:solidFill>
                <a:latin typeface="Arial" panose="020B0604020202020204" pitchFamily="34" charset="0"/>
                <a:cs typeface="Arial" panose="020B0604020202020204" pitchFamily="34" charset="0"/>
              </a:rPr>
              <a:t> M, </a:t>
            </a:r>
            <a:r>
              <a:rPr lang="en-US" dirty="0" err="1">
                <a:solidFill>
                  <a:schemeClr val="tx1">
                    <a:lumMod val="65000"/>
                    <a:lumOff val="35000"/>
                  </a:schemeClr>
                </a:solidFill>
                <a:latin typeface="Arial" panose="020B0604020202020204" pitchFamily="34" charset="0"/>
                <a:cs typeface="Arial" panose="020B0604020202020204" pitchFamily="34" charset="0"/>
              </a:rPr>
              <a:t>Duchemin</a:t>
            </a:r>
            <a:r>
              <a:rPr lang="en-US" dirty="0">
                <a:solidFill>
                  <a:schemeClr val="tx1">
                    <a:lumMod val="65000"/>
                    <a:lumOff val="35000"/>
                  </a:schemeClr>
                </a:solidFill>
                <a:latin typeface="Arial" panose="020B0604020202020204" pitchFamily="34" charset="0"/>
                <a:cs typeface="Arial" panose="020B0604020202020204" pitchFamily="34" charset="0"/>
              </a:rPr>
              <a:t> AM, Feasibility of a Mindfulness-Based Intervention for Surgical Intensive Care Unit Personnel,  Am J </a:t>
            </a:r>
            <a:r>
              <a:rPr lang="en-US" dirty="0" err="1">
                <a:solidFill>
                  <a:schemeClr val="tx1">
                    <a:lumMod val="65000"/>
                    <a:lumOff val="35000"/>
                  </a:schemeClr>
                </a:solidFill>
                <a:latin typeface="Arial" panose="020B0604020202020204" pitchFamily="34" charset="0"/>
                <a:cs typeface="Arial" panose="020B0604020202020204" pitchFamily="34" charset="0"/>
              </a:rPr>
              <a:t>Crit</a:t>
            </a:r>
            <a:r>
              <a:rPr lang="en-US" dirty="0">
                <a:solidFill>
                  <a:schemeClr val="tx1">
                    <a:lumMod val="65000"/>
                    <a:lumOff val="35000"/>
                  </a:schemeClr>
                </a:solidFill>
                <a:latin typeface="Arial" panose="020B0604020202020204" pitchFamily="34" charset="0"/>
                <a:cs typeface="Arial" panose="020B0604020202020204" pitchFamily="34" charset="0"/>
              </a:rPr>
              <a:t> Care. 2016 Dec;26(1):10-18. https://www.ncbi.nlm.nih.gov/pubmed/27965223 </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r>
              <a:rPr lang="en-US" dirty="0">
                <a:solidFill>
                  <a:schemeClr val="tx1">
                    <a:lumMod val="65000"/>
                    <a:lumOff val="35000"/>
                  </a:schemeClr>
                </a:solidFill>
                <a:latin typeface="Arial" panose="020B0604020202020204" pitchFamily="34" charset="0"/>
                <a:cs typeface="Arial" panose="020B0604020202020204" pitchFamily="34" charset="0"/>
              </a:rPr>
              <a:t>For further background information see the abstract: </a:t>
            </a:r>
          </a:p>
          <a:p>
            <a:r>
              <a:rPr lang="en-US" b="1" cap="all" dirty="0">
                <a:solidFill>
                  <a:schemeClr val="tx1">
                    <a:lumMod val="65000"/>
                    <a:lumOff val="35000"/>
                  </a:schemeClr>
                </a:solidFill>
                <a:latin typeface="Arial" panose="020B0604020202020204" pitchFamily="34" charset="0"/>
                <a:cs typeface="Arial" panose="020B0604020202020204" pitchFamily="34" charset="0"/>
              </a:rPr>
              <a:t>BACKGROUND: </a:t>
            </a:r>
            <a:r>
              <a:rPr lang="en-US" dirty="0">
                <a:solidFill>
                  <a:schemeClr val="tx1">
                    <a:lumMod val="65000"/>
                    <a:lumOff val="35000"/>
                  </a:schemeClr>
                </a:solidFill>
                <a:latin typeface="Arial" panose="020B0604020202020204" pitchFamily="34" charset="0"/>
                <a:cs typeface="Arial" panose="020B0604020202020204" pitchFamily="34" charset="0"/>
              </a:rPr>
              <a:t>Surgical intensive care unit personnel are exposed to catastrophic situations as they care for seriously injured or ill patients. Few interventions have been developed to reduce the negative effects of work stress in this environment.</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r>
              <a:rPr lang="en-US" b="1" cap="all" dirty="0">
                <a:solidFill>
                  <a:schemeClr val="tx1">
                    <a:lumMod val="65000"/>
                    <a:lumOff val="35000"/>
                  </a:schemeClr>
                </a:solidFill>
                <a:latin typeface="Arial" panose="020B0604020202020204" pitchFamily="34" charset="0"/>
                <a:cs typeface="Arial" panose="020B0604020202020204" pitchFamily="34" charset="0"/>
              </a:rPr>
              <a:t>OBJECTIVE: </a:t>
            </a:r>
            <a:r>
              <a:rPr lang="en-US" dirty="0">
                <a:solidFill>
                  <a:schemeClr val="tx1">
                    <a:lumMod val="65000"/>
                    <a:lumOff val="35000"/>
                  </a:schemeClr>
                </a:solidFill>
                <a:latin typeface="Arial" panose="020B0604020202020204" pitchFamily="34" charset="0"/>
                <a:cs typeface="Arial" panose="020B0604020202020204" pitchFamily="34" charset="0"/>
              </a:rPr>
              <a:t>This pilot study evaluated the feasibility of a workplace intervention for increasing resilience to stress. The intervention was implemented within the unique constraints characteristic of surgical intensive care units.</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r>
              <a:rPr lang="en-US" b="1" cap="all" dirty="0">
                <a:solidFill>
                  <a:schemeClr val="tx1">
                    <a:lumMod val="65000"/>
                    <a:lumOff val="35000"/>
                  </a:schemeClr>
                </a:solidFill>
                <a:latin typeface="Arial" panose="020B0604020202020204" pitchFamily="34" charset="0"/>
                <a:cs typeface="Arial" panose="020B0604020202020204" pitchFamily="34" charset="0"/>
              </a:rPr>
              <a:t>METHODS: </a:t>
            </a:r>
            <a:r>
              <a:rPr lang="en-US" dirty="0">
                <a:solidFill>
                  <a:schemeClr val="tx1">
                    <a:lumMod val="65000"/>
                    <a:lumOff val="35000"/>
                  </a:schemeClr>
                </a:solidFill>
                <a:latin typeface="Arial" panose="020B0604020202020204" pitchFamily="34" charset="0"/>
                <a:cs typeface="Arial" panose="020B0604020202020204" pitchFamily="34" charset="0"/>
              </a:rPr>
              <a:t>Participants were randomly assigned to an intervention or control group. The mindfulness-based intervention included meditation, mild yoga movement, and music and was conducted in a group format 1 hour a week for 8 weeks in a surgical intensive care unit during work hours. Assessments were performed 1 week before and 1 week after the intervention.</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r>
              <a:rPr lang="en-US" b="1" cap="all" dirty="0">
                <a:solidFill>
                  <a:schemeClr val="tx1">
                    <a:lumMod val="65000"/>
                    <a:lumOff val="35000"/>
                  </a:schemeClr>
                </a:solidFill>
                <a:latin typeface="Arial" panose="020B0604020202020204" pitchFamily="34" charset="0"/>
                <a:cs typeface="Arial" panose="020B0604020202020204" pitchFamily="34" charset="0"/>
              </a:rPr>
              <a:t>RESULTS: </a:t>
            </a:r>
            <a:r>
              <a:rPr lang="en-US" dirty="0">
                <a:solidFill>
                  <a:schemeClr val="tx1">
                    <a:lumMod val="65000"/>
                    <a:lumOff val="35000"/>
                  </a:schemeClr>
                </a:solidFill>
                <a:latin typeface="Arial" panose="020B0604020202020204" pitchFamily="34" charset="0"/>
                <a:cs typeface="Arial" panose="020B0604020202020204" pitchFamily="34" charset="0"/>
              </a:rPr>
              <a:t>The intervention was well received, with a 97% overall retention rate and 100% retention in the intervention group. Work satisfaction, measured with the Utrecht Work Engagement Scale, increased significantly in the intervention group with no change in the control group. Negative correlations were found between the vigor subscale scores of the Utrecht Work Engagement Scale and scores for emotional exhaustion on the </a:t>
            </a:r>
            <a:r>
              <a:rPr lang="en-US" dirty="0" err="1">
                <a:solidFill>
                  <a:schemeClr val="tx1">
                    <a:lumMod val="65000"/>
                    <a:lumOff val="35000"/>
                  </a:schemeClr>
                </a:solidFill>
                <a:latin typeface="Arial" panose="020B0604020202020204" pitchFamily="34" charset="0"/>
                <a:cs typeface="Arial" panose="020B0604020202020204" pitchFamily="34" charset="0"/>
              </a:rPr>
              <a:t>Maslach</a:t>
            </a:r>
            <a:r>
              <a:rPr lang="en-US" dirty="0">
                <a:solidFill>
                  <a:schemeClr val="tx1">
                    <a:lumMod val="65000"/>
                    <a:lumOff val="35000"/>
                  </a:schemeClr>
                </a:solidFill>
                <a:latin typeface="Arial" panose="020B0604020202020204" pitchFamily="34" charset="0"/>
                <a:cs typeface="Arial" panose="020B0604020202020204" pitchFamily="34" charset="0"/>
              </a:rPr>
              <a:t> Burnout Inventory and scores for burnout on the Professional Quality of Life scale. Participants rated recognizing their stress response as a main benefit of the intervention.</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r>
              <a:rPr lang="en-US" b="1" cap="all" dirty="0">
                <a:solidFill>
                  <a:schemeClr val="tx1">
                    <a:lumMod val="65000"/>
                    <a:lumOff val="35000"/>
                  </a:schemeClr>
                </a:solidFill>
                <a:latin typeface="Arial" panose="020B0604020202020204" pitchFamily="34" charset="0"/>
                <a:cs typeface="Arial" panose="020B0604020202020204" pitchFamily="34" charset="0"/>
              </a:rPr>
              <a:t>CONCLUSION: </a:t>
            </a:r>
            <a:r>
              <a:rPr lang="en-US" dirty="0">
                <a:solidFill>
                  <a:schemeClr val="tx1">
                    <a:lumMod val="65000"/>
                    <a:lumOff val="35000"/>
                  </a:schemeClr>
                </a:solidFill>
                <a:latin typeface="Arial" panose="020B0604020202020204" pitchFamily="34" charset="0"/>
                <a:cs typeface="Arial" panose="020B0604020202020204" pitchFamily="34" charset="0"/>
              </a:rPr>
              <a:t>Workplace group interventions aimed at decreasing the negative effects of stress can be applied within hospital intensive care units. Despite many constraints, attendance at weekly sessions was high. Institutional support was critical for implementation of this program.</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endParaRPr lang="en-US" dirty="0">
              <a:solidFill>
                <a:schemeClr val="tx1">
                  <a:lumMod val="65000"/>
                  <a:lumOff val="35000"/>
                </a:schemeClr>
              </a:solidFill>
              <a:latin typeface="Arial" panose="020B0604020202020204" pitchFamily="34" charset="0"/>
              <a:cs typeface="Arial" panose="020B0604020202020204" pitchFamily="34" charset="0"/>
            </a:endParaRPr>
          </a:p>
          <a:p>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131351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0"/>
            <a:ext cx="5670550" cy="4252913"/>
          </a:xfrm>
        </p:spPr>
      </p:sp>
      <p:sp>
        <p:nvSpPr>
          <p:cNvPr id="3" name="Notes Placeholder 2"/>
          <p:cNvSpPr>
            <a:spLocks noGrp="1"/>
          </p:cNvSpPr>
          <p:nvPr>
            <p:ph type="body" idx="1"/>
          </p:nvPr>
        </p:nvSpPr>
        <p:spPr>
          <a:xfrm>
            <a:off x="701040" y="4415790"/>
            <a:ext cx="5608320" cy="9147810"/>
          </a:xfrm>
        </p:spPr>
        <p:txBody>
          <a:bodyPr>
            <a:normAutofit fontScale="70000" lnSpcReduction="20000"/>
          </a:bodyPr>
          <a:lstStyle/>
          <a:p>
            <a:r>
              <a:rPr lang="en-US" sz="1600" b="1" i="0" kern="1200" baseline="0" dirty="0" smtClean="0">
                <a:ln>
                  <a:noFill/>
                </a:ln>
                <a:solidFill>
                  <a:schemeClr val="tx1">
                    <a:lumMod val="65000"/>
                    <a:lumOff val="35000"/>
                  </a:schemeClr>
                </a:solidFill>
                <a:effectLst/>
              </a:rPr>
              <a:t>Note to Trainer: </a:t>
            </a:r>
            <a:r>
              <a:rPr lang="en-US" sz="1600" b="0" i="0" kern="1200" baseline="0" dirty="0" smtClean="0">
                <a:ln>
                  <a:noFill/>
                </a:ln>
                <a:solidFill>
                  <a:schemeClr val="tx1">
                    <a:lumMod val="65000"/>
                    <a:lumOff val="35000"/>
                  </a:schemeClr>
                </a:solidFill>
                <a:effectLst/>
              </a:rPr>
              <a:t>Reflect “So what kinds of things were the surgical nurses taught during their mindful sessions? It was a range of things including meditation, mild yoga movement, and music (conducted in a group format 1 hour a week for 8 weeks in a surgical intensive care unit during work hours).  What we would like to do now is go over a few mindful self-regulation strategies with you.  </a:t>
            </a:r>
            <a:endParaRPr lang="en-US" sz="1600" dirty="0" smtClean="0">
              <a:effectLst/>
            </a:endParaRPr>
          </a:p>
          <a:p>
            <a:r>
              <a:rPr lang="en-US" sz="1600" b="0" i="0" kern="1200" baseline="0" dirty="0" smtClean="0">
                <a:ln>
                  <a:noFill/>
                </a:ln>
                <a:solidFill>
                  <a:schemeClr val="tx1">
                    <a:lumMod val="65000"/>
                    <a:lumOff val="35000"/>
                  </a:schemeClr>
                </a:solidFill>
                <a:effectLst/>
              </a:rPr>
              <a:t> </a:t>
            </a:r>
            <a:endParaRPr lang="en-US" sz="1600" dirty="0" smtClean="0">
              <a:effectLst/>
            </a:endParaRPr>
          </a:p>
          <a:p>
            <a:r>
              <a:rPr lang="en-US" sz="1600" b="0" i="0" kern="1200" baseline="0" dirty="0" smtClean="0">
                <a:ln>
                  <a:noFill/>
                </a:ln>
                <a:solidFill>
                  <a:schemeClr val="tx1">
                    <a:lumMod val="65000"/>
                    <a:lumOff val="35000"/>
                  </a:schemeClr>
                </a:solidFill>
                <a:effectLst/>
              </a:rPr>
              <a:t>Ask the audience a series of questions starting with:  What Breathing strategies do you use? Ask if anyone has a favorite they would like to share and ask them to take the group through it if they are comfortable. </a:t>
            </a:r>
            <a:r>
              <a:rPr lang="en-US" sz="1600" b="0" i="0" kern="1200" baseline="0" dirty="0" smtClean="0">
                <a:ln>
                  <a:noFill/>
                </a:ln>
                <a:solidFill>
                  <a:schemeClr val="tx1">
                    <a:lumMod val="65000"/>
                    <a:lumOff val="35000"/>
                  </a:schemeClr>
                </a:solidFill>
                <a:effectLst/>
                <a:sym typeface="Wingdings" panose="05000000000000000000" pitchFamily="2" charset="2"/>
              </a:rPr>
              <a:t></a:t>
            </a:r>
            <a:r>
              <a:rPr lang="en-US" sz="1600" b="0" i="0" kern="1200" baseline="0" dirty="0" smtClean="0">
                <a:ln>
                  <a:noFill/>
                </a:ln>
                <a:solidFill>
                  <a:schemeClr val="tx1">
                    <a:lumMod val="65000"/>
                    <a:lumOff val="35000"/>
                  </a:schemeClr>
                </a:solidFill>
                <a:effectLst/>
              </a:rPr>
              <a:t> You only need to hear one or at most two examples for each of the four categories.  Move quickly so the audience gets a sense of how these strategies differ and to have a sense of how people in the room may already be using them in their own advocacy practice, or personal lives.  </a:t>
            </a:r>
            <a:endParaRPr lang="en-US" sz="1600" dirty="0" smtClean="0">
              <a:effectLst/>
            </a:endParaRPr>
          </a:p>
          <a:p>
            <a:r>
              <a:rPr lang="en-US" sz="1600" b="0" i="0" kern="1200" baseline="0" dirty="0" smtClean="0">
                <a:ln>
                  <a:noFill/>
                </a:ln>
                <a:solidFill>
                  <a:schemeClr val="tx1">
                    <a:lumMod val="65000"/>
                    <a:lumOff val="35000"/>
                  </a:schemeClr>
                </a:solidFill>
                <a:effectLst/>
              </a:rPr>
              <a:t> </a:t>
            </a:r>
            <a:endParaRPr lang="en-US" sz="1600" dirty="0" smtClean="0">
              <a:effectLst/>
            </a:endParaRPr>
          </a:p>
          <a:p>
            <a:r>
              <a:rPr lang="en-US" sz="1600" b="0" i="0" kern="1200" baseline="0" dirty="0" smtClean="0">
                <a:ln>
                  <a:noFill/>
                </a:ln>
                <a:solidFill>
                  <a:schemeClr val="tx1">
                    <a:lumMod val="65000"/>
                    <a:lumOff val="35000"/>
                  </a:schemeClr>
                </a:solidFill>
                <a:effectLst/>
              </a:rPr>
              <a:t>If no takers here is an exercise to do with the group:</a:t>
            </a:r>
            <a:endParaRPr lang="en-US" sz="1600" dirty="0" smtClean="0">
              <a:effectLst/>
            </a:endParaRP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Breathing: Invite the group to try these with you. Tell them there is no pressure but invite them to practice with you. </a:t>
            </a: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Three Conscious Breaths: Practice: three conscious breaths—say in on in breath; out on the out breath three times.</a:t>
            </a: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Deep Breathing: feel the cold air in your nostrils on the in breath; breathe slowly out.</a:t>
            </a: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Breathing to CALM SELF:  Out breath needs to be longer than your in breath.</a:t>
            </a: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Breathing to activate self; In breath needs to be longer than out breath.</a:t>
            </a: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Next ask the audience:  Are there Grounding strategies that you use?</a:t>
            </a: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Grounding: Grounding is helping your body feel safe and secure; I’d like to invite you to try this; unfold your arms; uncross your legs; and put your feet flat on the floor—</a:t>
            </a:r>
            <a:r>
              <a:rPr lang="en-US" sz="1600" b="0" i="0" kern="1200" baseline="0" dirty="0" err="1" smtClean="0">
                <a:ln>
                  <a:noFill/>
                </a:ln>
                <a:solidFill>
                  <a:schemeClr val="tx1">
                    <a:lumMod val="65000"/>
                    <a:lumOff val="35000"/>
                  </a:schemeClr>
                </a:solidFill>
                <a:effectLst/>
              </a:rPr>
              <a:t>sitstay</a:t>
            </a:r>
            <a:r>
              <a:rPr lang="en-US" sz="1600" b="0" i="0" kern="1200" baseline="0" dirty="0" smtClean="0">
                <a:ln>
                  <a:noFill/>
                </a:ln>
                <a:solidFill>
                  <a:schemeClr val="tx1">
                    <a:lumMod val="65000"/>
                    <a:lumOff val="35000"/>
                  </a:schemeClr>
                </a:solidFill>
                <a:effectLst/>
              </a:rPr>
              <a:t> there a moment and feel your whole foot on the ground; you are supported by the whole earth beneath you. Think of your legs like the roots of a tree, supporting your body which is the trunk, your arms the branches.  </a:t>
            </a: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Then offer that self talk is another way we calm ourselves.  Ask if anyone uses this technique and whether anyone wants to share their own self talk words, or  mantra? If no one offers one, either share your own (if you have one), or offer this example or another: “You got this, you got this, you got this, you got this.” Another mantra: “I can see the light at the end of the concern.”  You can say this, or another calming/reassuring mantra in your head if you feel triggered or upset by something that a survivor shares with you. </a:t>
            </a: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Imagery is the another strategy: Sometimes it works to picture something calming when you’re upset—Ask if anyone uses imagery to calm down or get centered? If no one offers an example, share this example that a person shared in a similar training: when she feels distressed or her thinking becomes more rigid and judgmental she uses the image of becoming a wheat field—flexible, open, moving. Another person used the image of putting herself in low gear—and pictures literally shifting a gear into Low to help her slow down. Are there images that you've used like this?</a:t>
            </a: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As a close, offer that if people do not yet feel comfortable leading such exercises with clients or staff, or if they want to learn more for their own practice, </a:t>
            </a:r>
            <a:r>
              <a:rPr lang="en-US" sz="1600" b="0" i="0" kern="1200" baseline="0" dirty="0" err="1" smtClean="0">
                <a:ln>
                  <a:noFill/>
                </a:ln>
                <a:solidFill>
                  <a:schemeClr val="tx1">
                    <a:lumMod val="65000"/>
                    <a:lumOff val="35000"/>
                  </a:schemeClr>
                </a:solidFill>
                <a:effectLst/>
              </a:rPr>
              <a:t>Capacitar</a:t>
            </a:r>
            <a:r>
              <a:rPr lang="en-US" sz="1600" b="0" i="0" kern="1200" baseline="0" dirty="0" smtClean="0">
                <a:ln>
                  <a:noFill/>
                </a:ln>
                <a:solidFill>
                  <a:schemeClr val="tx1">
                    <a:lumMod val="65000"/>
                    <a:lumOff val="35000"/>
                  </a:schemeClr>
                </a:solidFill>
                <a:effectLst/>
              </a:rPr>
              <a:t> International (capacitar.org) offers brief instructional videos for mindful movements and meditation.  </a:t>
            </a:r>
          </a:p>
          <a:p>
            <a:r>
              <a:rPr lang="en-US" sz="1600" b="1" i="0" kern="1200" baseline="0" dirty="0" smtClean="0">
                <a:ln>
                  <a:noFill/>
                </a:ln>
                <a:solidFill>
                  <a:schemeClr val="tx1">
                    <a:lumMod val="65000"/>
                    <a:lumOff val="35000"/>
                  </a:schemeClr>
                </a:solidFill>
                <a:effectLst/>
              </a:rPr>
              <a:t>Background Info:</a:t>
            </a:r>
            <a:endParaRPr lang="en-US" sz="1600" dirty="0" smtClean="0">
              <a:effectLst/>
            </a:endParaRPr>
          </a:p>
          <a:p>
            <a:r>
              <a:rPr lang="en-US" sz="1600" b="0" i="0" kern="1200" baseline="0" dirty="0" smtClean="0">
                <a:ln>
                  <a:noFill/>
                </a:ln>
                <a:solidFill>
                  <a:schemeClr val="tx1">
                    <a:lumMod val="65000"/>
                    <a:lumOff val="35000"/>
                  </a:schemeClr>
                </a:solidFill>
                <a:effectLst/>
              </a:rPr>
              <a:t>For additional examples of mindful practices and short video vignettes you can use to lead exercises (if you are less comfortable doing so), see:</a:t>
            </a:r>
            <a:endParaRPr lang="en-US" sz="1600" dirty="0" smtClean="0">
              <a:effectLst/>
            </a:endParaRP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See </a:t>
            </a:r>
            <a:r>
              <a:rPr lang="en-US" sz="1600" b="0" i="0" kern="1200" baseline="0" dirty="0" err="1" smtClean="0">
                <a:ln>
                  <a:noFill/>
                </a:ln>
                <a:solidFill>
                  <a:schemeClr val="tx1">
                    <a:lumMod val="65000"/>
                    <a:lumOff val="35000"/>
                  </a:schemeClr>
                </a:solidFill>
                <a:effectLst/>
              </a:rPr>
              <a:t>Capacitar</a:t>
            </a:r>
            <a:r>
              <a:rPr lang="en-US" sz="1600" b="0" i="0" kern="1200" baseline="0" dirty="0" smtClean="0">
                <a:ln>
                  <a:noFill/>
                </a:ln>
                <a:solidFill>
                  <a:schemeClr val="tx1">
                    <a:lumMod val="65000"/>
                    <a:lumOff val="35000"/>
                  </a:schemeClr>
                </a:solidFill>
                <a:effectLst/>
              </a:rPr>
              <a:t> International https://capacitar.org/ and google the phrase: “capacitor </a:t>
            </a:r>
            <a:r>
              <a:rPr lang="en-US" sz="1600" b="0" i="0" kern="1200" baseline="0" dirty="0" err="1" smtClean="0">
                <a:ln>
                  <a:noFill/>
                </a:ln>
                <a:solidFill>
                  <a:schemeClr val="tx1">
                    <a:lumMod val="65000"/>
                    <a:lumOff val="35000"/>
                  </a:schemeClr>
                </a:solidFill>
                <a:effectLst/>
              </a:rPr>
              <a:t>youtube</a:t>
            </a:r>
            <a:r>
              <a:rPr lang="en-US" sz="1600" b="0" i="0" kern="1200" baseline="0" dirty="0" smtClean="0">
                <a:ln>
                  <a:noFill/>
                </a:ln>
                <a:solidFill>
                  <a:schemeClr val="tx1">
                    <a:lumMod val="65000"/>
                    <a:lumOff val="35000"/>
                  </a:schemeClr>
                </a:solidFill>
                <a:effectLst/>
              </a:rPr>
              <a:t>” to pull up some of their brief instructional videos you may consider playing for the mindful movements in this training.  </a:t>
            </a:r>
          </a:p>
          <a:p>
            <a:pPr marL="171450" lvl="0" indent="-171450">
              <a:buFont typeface="Arial" panose="020B0604020202020204" pitchFamily="34" charset="0"/>
              <a:buChar char="•"/>
            </a:pPr>
            <a:r>
              <a:rPr lang="en-US" sz="1600" b="0" i="0" kern="1200" baseline="0" dirty="0" smtClean="0">
                <a:ln>
                  <a:noFill/>
                </a:ln>
                <a:solidFill>
                  <a:schemeClr val="tx1">
                    <a:lumMod val="65000"/>
                    <a:lumOff val="35000"/>
                  </a:schemeClr>
                </a:solidFill>
                <a:effectLst/>
              </a:rPr>
              <a:t>And for background reading and additional exercises/pointers—In an Unspoken Voice: How the Body Releases Trauma and Restores Goodness by Peter Levine and Gabor Mate, 2010 "Waking the Tiger: Healing Trauma - The Innate Capacity to Transform Overwhelming Experiences" by Peter A. Levine 1997</a:t>
            </a:r>
          </a:p>
          <a:p>
            <a:pPr lvl="0"/>
            <a:endPar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pPr/>
              <a:t>23</a:t>
            </a:fld>
            <a:endParaRPr lang="en-US" dirty="0"/>
          </a:p>
        </p:txBody>
      </p:sp>
      <p:sp>
        <p:nvSpPr>
          <p:cNvPr id="5" name="Slide Number Placeholder 3"/>
          <p:cNvSpPr txBox="1">
            <a:spLocks/>
          </p:cNvSpPr>
          <p:nvPr/>
        </p:nvSpPr>
        <p:spPr>
          <a:xfrm>
            <a:off x="2138680" y="8983980"/>
            <a:ext cx="3037840" cy="312420"/>
          </a:xfrm>
          <a:prstGeom prst="rect">
            <a:avLst/>
          </a:prstGeom>
        </p:spPr>
        <p:txBody>
          <a:bodyPr vert="horz" lIns="93177" tIns="46589" rIns="93177" bIns="46589" rtlCol="0" anchor="b"/>
          <a:lstStyle>
            <a:defPPr>
              <a:defRPr lang="en-US"/>
            </a:defPPr>
            <a:lvl1pPr marL="0" algn="ct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dirty="0" smtClean="0">
                <a:solidFill>
                  <a:prstClr val="black"/>
                </a:solidFill>
              </a:rPr>
              <a:t>27</a:t>
            </a:r>
            <a:endParaRPr lang="en-US" b="0" dirty="0">
              <a:solidFill>
                <a:prstClr val="black"/>
              </a:solidFill>
            </a:endParaRPr>
          </a:p>
        </p:txBody>
      </p:sp>
    </p:spTree>
    <p:extLst>
      <p:ext uri="{BB962C8B-B14F-4D97-AF65-F5344CB8AC3E}">
        <p14:creationId xmlns:p14="http://schemas.microsoft.com/office/powerpoint/2010/main" val="1622734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24000"/>
              </a:lnSpc>
              <a:spcBef>
                <a:spcPts val="0"/>
              </a:spcBef>
              <a:spcAft>
                <a:spcPts val="1000"/>
              </a:spcAft>
              <a:buClrTx/>
              <a:buSzTx/>
              <a:buFontTx/>
              <a:buNone/>
              <a:tabLst/>
              <a:defRPr/>
            </a:pPr>
            <a:r>
              <a:rPr lang="en-US" sz="1100" b="1" dirty="0">
                <a:solidFill>
                  <a:schemeClr val="tx1">
                    <a:lumMod val="65000"/>
                    <a:lumOff val="35000"/>
                  </a:schemeClr>
                </a:solidFill>
              </a:rPr>
              <a:t>Notes</a:t>
            </a:r>
            <a:r>
              <a:rPr lang="en-US" sz="1100" b="1" baseline="0" dirty="0">
                <a:solidFill>
                  <a:schemeClr val="tx1">
                    <a:lumMod val="65000"/>
                    <a:lumOff val="35000"/>
                  </a:schemeClr>
                </a:solidFill>
              </a:rPr>
              <a:t> to Trainer: </a:t>
            </a:r>
            <a:r>
              <a:rPr lang="en-US" sz="1100" b="0" baseline="0" dirty="0">
                <a:solidFill>
                  <a:schemeClr val="tx1">
                    <a:lumMod val="65000"/>
                    <a:lumOff val="35000"/>
                  </a:schemeClr>
                </a:solidFill>
              </a:rPr>
              <a:t>Share that we will next discuss the prevalence rates and health impact of IPV and human trafficking.</a:t>
            </a:r>
            <a:endParaRPr lang="en-US" sz="1100" b="1" dirty="0">
              <a:solidFill>
                <a:schemeClr val="tx1">
                  <a:lumMod val="65000"/>
                  <a:lumOff val="35000"/>
                </a:schemeClr>
              </a:solidFill>
            </a:endParaRPr>
          </a:p>
          <a:p>
            <a:pPr>
              <a:lnSpc>
                <a:spcPct val="124000"/>
              </a:lnSpc>
              <a:spcAft>
                <a:spcPts val="1000"/>
              </a:spcAft>
            </a:pPr>
            <a:endParaRPr lang="en-US" sz="1100" b="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B725487-F368-4E00-A5AE-E6AD3A9D3E3F}" type="slidenum">
              <a:rPr lang="en-US" b="0" smtClean="0">
                <a:solidFill>
                  <a:schemeClr val="tx1"/>
                </a:solidFill>
              </a:rPr>
              <a:pPr/>
              <a:t>24</a:t>
            </a:fld>
            <a:endParaRPr lang="en-US" b="0" dirty="0">
              <a:solidFill>
                <a:schemeClr val="tx1"/>
              </a:solidFill>
            </a:endParaRPr>
          </a:p>
        </p:txBody>
      </p:sp>
    </p:spTree>
    <p:extLst>
      <p:ext uri="{BB962C8B-B14F-4D97-AF65-F5344CB8AC3E}">
        <p14:creationId xmlns:p14="http://schemas.microsoft.com/office/powerpoint/2010/main" val="902119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dirty="0">
                <a:solidFill>
                  <a:schemeClr val="tx1">
                    <a:lumMod val="65000"/>
                    <a:lumOff val="35000"/>
                  </a:schemeClr>
                </a:solidFill>
                <a:latin typeface="Arial" panose="020B0604020202020204" pitchFamily="34" charset="0"/>
                <a:cs typeface="Arial" panose="020B0604020202020204" pitchFamily="34" charset="0"/>
              </a:rPr>
              <a:t>Share with the audience: “People often say that culture is to blame for intimate partner violence or more widely accepted in certain cultures or religions, but every culture has elements that condone violence and elements that resist it.  Everyone participating in this training has the opportunity to resist the acceptance of violence as a cultural norm.”</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chemeClr val="tx1">
                    <a:lumMod val="65000"/>
                    <a:lumOff val="35000"/>
                  </a:schemeClr>
                </a:solidFill>
                <a:latin typeface="Arial" panose="020B0604020202020204" pitchFamily="34" charset="0"/>
                <a:cs typeface="Arial" panose="020B0604020202020204" pitchFamily="34" charset="0"/>
              </a:rPr>
              <a:t>For more information see: World Health Organization’s </a:t>
            </a:r>
            <a:r>
              <a:rPr lang="en-US" i="1" dirty="0">
                <a:solidFill>
                  <a:schemeClr val="tx1">
                    <a:lumMod val="65000"/>
                    <a:lumOff val="35000"/>
                  </a:schemeClr>
                </a:solidFill>
                <a:latin typeface="Arial" panose="020B0604020202020204" pitchFamily="34" charset="0"/>
                <a:cs typeface="Arial" panose="020B0604020202020204" pitchFamily="34" charset="0"/>
              </a:rPr>
              <a:t>Changing cultural and social norms that support violence </a:t>
            </a:r>
            <a:r>
              <a:rPr lang="en-US" dirty="0">
                <a:solidFill>
                  <a:schemeClr val="tx1">
                    <a:lumMod val="65000"/>
                    <a:lumOff val="35000"/>
                  </a:schemeClr>
                </a:solidFill>
                <a:latin typeface="Arial" panose="020B0604020202020204" pitchFamily="34" charset="0"/>
                <a:cs typeface="Arial" panose="020B0604020202020204" pitchFamily="34" charset="0"/>
              </a:rPr>
              <a:t>http://www.who.int/violence_injury_prevention/violence/norms.pdf </a:t>
            </a:r>
          </a:p>
        </p:txBody>
      </p:sp>
      <p:sp>
        <p:nvSpPr>
          <p:cNvPr id="4" name="Slide Number Placeholder 3"/>
          <p:cNvSpPr>
            <a:spLocks noGrp="1"/>
          </p:cNvSpPr>
          <p:nvPr>
            <p:ph type="sldNum" sz="quarter" idx="10"/>
          </p:nvPr>
        </p:nvSpPr>
        <p:spPr/>
        <p:txBody>
          <a:bodyPr/>
          <a:lstStyle/>
          <a:p>
            <a:fld id="{27A5BC6A-EEF4-E244-B83E-6968E23E9FB3}"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2154283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4763"/>
            <a:ext cx="5616575" cy="4211637"/>
          </a:xfrm>
        </p:spPr>
      </p:sp>
      <p:sp>
        <p:nvSpPr>
          <p:cNvPr id="3" name="Notes Placeholder 2"/>
          <p:cNvSpPr>
            <a:spLocks noGrp="1"/>
          </p:cNvSpPr>
          <p:nvPr>
            <p:ph type="body" idx="1"/>
          </p:nvPr>
        </p:nvSpPr>
        <p:spPr>
          <a:xfrm>
            <a:off x="701748" y="4416425"/>
            <a:ext cx="5603359" cy="4183063"/>
          </a:xfrm>
        </p:spPr>
        <p:txBody>
          <a:bodyPr>
            <a:normAutofit/>
          </a:bodyPr>
          <a:lstStyle/>
          <a:p>
            <a:pPr defTabSz="914400" eaLnBrk="0" fontAlgn="base" hangingPunct="0">
              <a:lnSpc>
                <a:spcPct val="100000"/>
              </a:lnSpc>
              <a:defRPr/>
            </a:pPr>
            <a:r>
              <a:rPr lang="en-US" sz="1100" b="1" i="0" kern="1200" baseline="0" dirty="0">
                <a:solidFill>
                  <a:schemeClr val="tx1">
                    <a:lumMod val="65000"/>
                    <a:lumOff val="35000"/>
                  </a:schemeClr>
                </a:solidFill>
                <a:latin typeface="Arial  "/>
                <a:ea typeface="+mn-ea"/>
                <a:cs typeface="+mn-cs"/>
              </a:rPr>
              <a:t>Notes to Trainer: </a:t>
            </a:r>
            <a:r>
              <a:rPr lang="en-US" sz="1100" b="0" dirty="0">
                <a:solidFill>
                  <a:schemeClr val="tx1">
                    <a:lumMod val="65000"/>
                    <a:lumOff val="35000"/>
                  </a:schemeClr>
                </a:solidFill>
                <a:latin typeface="Arial  "/>
              </a:rPr>
              <a:t>These statistics will likely look familiar to participants – we mention it in all trainings so that participants understand the scope of the problem of violence against women.</a:t>
            </a:r>
          </a:p>
          <a:p>
            <a:pPr defTabSz="914400" eaLnBrk="0" fontAlgn="base" hangingPunct="0">
              <a:lnSpc>
                <a:spcPct val="100000"/>
              </a:lnSpc>
              <a:defRPr/>
            </a:pPr>
            <a:endParaRPr lang="en-US" sz="1100" dirty="0">
              <a:solidFill>
                <a:schemeClr val="tx1">
                  <a:lumMod val="65000"/>
                  <a:lumOff val="35000"/>
                </a:schemeClr>
              </a:solidFill>
              <a:latin typeface="Arial  "/>
            </a:endParaRPr>
          </a:p>
          <a:p>
            <a:pPr marL="171450" marR="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lumMod val="65000"/>
                    <a:lumOff val="35000"/>
                  </a:schemeClr>
                </a:solidFill>
                <a:latin typeface="Arial  "/>
              </a:rPr>
              <a:t>Black MC, </a:t>
            </a:r>
            <a:r>
              <a:rPr lang="en-US" sz="1100" b="0" dirty="0" err="1">
                <a:solidFill>
                  <a:schemeClr val="tx1">
                    <a:lumMod val="65000"/>
                    <a:lumOff val="35000"/>
                  </a:schemeClr>
                </a:solidFill>
                <a:latin typeface="Arial  "/>
              </a:rPr>
              <a:t>Basile</a:t>
            </a:r>
            <a:r>
              <a:rPr lang="en-US" sz="1100" b="0" dirty="0">
                <a:solidFill>
                  <a:schemeClr val="tx1">
                    <a:lumMod val="65000"/>
                    <a:lumOff val="35000"/>
                  </a:schemeClr>
                </a:solidFill>
                <a:latin typeface="Arial  "/>
              </a:rPr>
              <a:t> KC, </a:t>
            </a:r>
            <a:r>
              <a:rPr lang="en-US" sz="1100" b="0" dirty="0" err="1">
                <a:solidFill>
                  <a:schemeClr val="tx1">
                    <a:lumMod val="65000"/>
                    <a:lumOff val="35000"/>
                  </a:schemeClr>
                </a:solidFill>
                <a:latin typeface="Arial  "/>
              </a:rPr>
              <a:t>Breiding</a:t>
            </a:r>
            <a:r>
              <a:rPr lang="en-US" sz="1100" b="0" dirty="0">
                <a:solidFill>
                  <a:schemeClr val="tx1">
                    <a:lumMod val="65000"/>
                    <a:lumOff val="35000"/>
                  </a:schemeClr>
                </a:solidFill>
                <a:latin typeface="Arial  "/>
              </a:rPr>
              <a:t> MJ, Smith SG, Walters ML, Merrick MT, Chen J, Stevens R. (2011). The National Intimate Partner and Sexual Violence Survey (NISVS): 2010 Summary Report. Atlanta, GA: National Center for Injury Prevention and Control, Centers for Disease Control and Prevention. </a:t>
            </a:r>
          </a:p>
          <a:p>
            <a:pPr marL="171450" marR="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lumMod val="65000"/>
                    <a:lumOff val="35000"/>
                  </a:schemeClr>
                </a:solidFill>
                <a:latin typeface="Arial  "/>
              </a:rPr>
              <a:t>Silverman</a:t>
            </a:r>
            <a:r>
              <a:rPr lang="en-US" sz="1100" b="0" baseline="0" dirty="0">
                <a:solidFill>
                  <a:schemeClr val="tx1">
                    <a:lumMod val="65000"/>
                    <a:lumOff val="35000"/>
                  </a:schemeClr>
                </a:solidFill>
                <a:latin typeface="Arial  "/>
              </a:rPr>
              <a:t> JG, Raj A, </a:t>
            </a:r>
            <a:r>
              <a:rPr lang="en-US" sz="1100" b="0" baseline="0" dirty="0" err="1">
                <a:solidFill>
                  <a:schemeClr val="tx1">
                    <a:lumMod val="65000"/>
                    <a:lumOff val="35000"/>
                  </a:schemeClr>
                </a:solidFill>
                <a:latin typeface="Arial  "/>
              </a:rPr>
              <a:t>Mucci</a:t>
            </a:r>
            <a:r>
              <a:rPr lang="en-US" sz="1100" b="0" baseline="0" dirty="0">
                <a:solidFill>
                  <a:schemeClr val="tx1">
                    <a:lumMod val="65000"/>
                    <a:lumOff val="35000"/>
                  </a:schemeClr>
                </a:solidFill>
                <a:latin typeface="Arial  "/>
              </a:rPr>
              <a:t> LA, Hathaway JE. (2001). Dating violence against adolescent girls and associated substance use, unhealthy weight control, sexual risk behavior, pregnancy, and </a:t>
            </a:r>
            <a:r>
              <a:rPr lang="en-US" sz="1100" b="0" baseline="0" dirty="0" err="1">
                <a:solidFill>
                  <a:schemeClr val="tx1">
                    <a:lumMod val="65000"/>
                    <a:lumOff val="35000"/>
                  </a:schemeClr>
                </a:solidFill>
                <a:latin typeface="Arial  "/>
              </a:rPr>
              <a:t>suicidality</a:t>
            </a:r>
            <a:r>
              <a:rPr lang="en-US" sz="1100" b="0" baseline="0" dirty="0">
                <a:solidFill>
                  <a:schemeClr val="tx1">
                    <a:lumMod val="65000"/>
                    <a:lumOff val="35000"/>
                  </a:schemeClr>
                </a:solidFill>
                <a:latin typeface="Arial  "/>
              </a:rPr>
              <a:t>. </a:t>
            </a:r>
            <a:r>
              <a:rPr lang="en-US" sz="1100" b="0" i="1" dirty="0">
                <a:solidFill>
                  <a:schemeClr val="tx1">
                    <a:lumMod val="65000"/>
                    <a:lumOff val="35000"/>
                  </a:schemeClr>
                </a:solidFill>
                <a:latin typeface="Arial  "/>
                <a:cs typeface="Times New Roman" pitchFamily="18" charset="0"/>
              </a:rPr>
              <a:t>Journal of the American Medical Association</a:t>
            </a:r>
            <a:r>
              <a:rPr lang="en-US" sz="1100" b="0" dirty="0">
                <a:solidFill>
                  <a:schemeClr val="tx1">
                    <a:lumMod val="65000"/>
                    <a:lumOff val="35000"/>
                  </a:schemeClr>
                </a:solidFill>
                <a:latin typeface="Arial  "/>
                <a:cs typeface="Times New Roman" pitchFamily="18" charset="0"/>
              </a:rPr>
              <a:t>, </a:t>
            </a:r>
            <a:r>
              <a:rPr lang="en-US" sz="1100" b="0" baseline="0" dirty="0">
                <a:solidFill>
                  <a:schemeClr val="tx1">
                    <a:lumMod val="65000"/>
                    <a:lumOff val="35000"/>
                  </a:schemeClr>
                </a:solidFill>
                <a:latin typeface="Arial  "/>
              </a:rPr>
              <a:t>286(5)572-579.</a:t>
            </a:r>
            <a:endParaRPr lang="en-US" sz="1100" b="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822B3229-72C2-449E-B645-E369825E4047}" type="slidenum">
              <a:rPr lang="en-US" b="0" smtClean="0">
                <a:solidFill>
                  <a:prstClr val="black"/>
                </a:solidFill>
              </a:rPr>
              <a:pPr/>
              <a:t>26</a:t>
            </a:fld>
            <a:endParaRPr lang="en-US" b="0" dirty="0">
              <a:solidFill>
                <a:prstClr val="black"/>
              </a:solidFill>
            </a:endParaRPr>
          </a:p>
        </p:txBody>
      </p:sp>
    </p:spTree>
    <p:extLst>
      <p:ext uri="{BB962C8B-B14F-4D97-AF65-F5344CB8AC3E}">
        <p14:creationId xmlns:p14="http://schemas.microsoft.com/office/powerpoint/2010/main" val="591008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defTabSz="931723" eaLnBrk="0" fontAlgn="base" hangingPunct="0">
              <a:spcBef>
                <a:spcPct val="0"/>
              </a:spcBef>
              <a:spcAft>
                <a:spcPts val="635"/>
              </a:spcAft>
              <a:defRPr/>
            </a:pPr>
            <a:r>
              <a:rPr lang="en-US" sz="1100"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sz="1100" b="0" dirty="0">
                <a:solidFill>
                  <a:schemeClr val="tx1">
                    <a:lumMod val="65000"/>
                    <a:lumOff val="35000"/>
                  </a:schemeClr>
                </a:solidFill>
                <a:latin typeface="Arial" panose="020B0604020202020204" pitchFamily="34" charset="0"/>
                <a:cs typeface="Arial" panose="020B0604020202020204" pitchFamily="34" charset="0"/>
              </a:rPr>
              <a:t>Read the slide aloud.</a:t>
            </a:r>
            <a:r>
              <a:rPr lang="en-US" sz="1100" b="0" baseline="0" dirty="0">
                <a:solidFill>
                  <a:schemeClr val="tx1">
                    <a:lumMod val="65000"/>
                    <a:lumOff val="35000"/>
                  </a:schemeClr>
                </a:solidFill>
                <a:latin typeface="Arial" panose="020B0604020202020204" pitchFamily="34" charset="0"/>
                <a:cs typeface="Arial" panose="020B0604020202020204" pitchFamily="34" charset="0"/>
              </a:rPr>
              <a:t> </a:t>
            </a:r>
            <a:endParaRPr lang="en-US" sz="1100" b="1" dirty="0">
              <a:solidFill>
                <a:schemeClr val="tx1">
                  <a:lumMod val="65000"/>
                  <a:lumOff val="35000"/>
                </a:schemeClr>
              </a:solidFill>
              <a:latin typeface="Arial" panose="020B0604020202020204" pitchFamily="34" charset="0"/>
              <a:cs typeface="Arial" panose="020B0604020202020204" pitchFamily="34" charset="0"/>
            </a:endParaRPr>
          </a:p>
          <a:p>
            <a:pPr>
              <a:spcBef>
                <a:spcPct val="0"/>
              </a:spcBef>
              <a:spcAft>
                <a:spcPts val="635"/>
              </a:spcAft>
            </a:pPr>
            <a:endParaRPr lang="en-US" sz="1100" b="0" dirty="0">
              <a:solidFill>
                <a:schemeClr val="tx1">
                  <a:lumMod val="65000"/>
                  <a:lumOff val="35000"/>
                </a:schemeClr>
              </a:solidFill>
              <a:latin typeface="Arial" panose="020B0604020202020204" pitchFamily="34" charset="0"/>
              <a:cs typeface="Arial" panose="020B0604020202020204" pitchFamily="34" charset="0"/>
            </a:endParaRPr>
          </a:p>
          <a:p>
            <a:pPr marL="171450" indent="-171450">
              <a:lnSpc>
                <a:spcPct val="100000"/>
              </a:lnSpc>
              <a:buFont typeface="Arial" panose="020B0604020202020204" pitchFamily="34" charset="0"/>
              <a:buChar char="•"/>
            </a:pPr>
            <a:r>
              <a:rPr lang="en-US" sz="1100" b="0" dirty="0">
                <a:solidFill>
                  <a:schemeClr val="tx1">
                    <a:lumMod val="65000"/>
                    <a:lumOff val="35000"/>
                  </a:schemeClr>
                </a:solidFill>
                <a:latin typeface="Arial" panose="020B0604020202020204" pitchFamily="34" charset="0"/>
                <a:cs typeface="Arial" panose="020B0604020202020204" pitchFamily="34" charset="0"/>
              </a:rPr>
              <a:t>Black MC, </a:t>
            </a:r>
            <a:r>
              <a:rPr lang="en-US" sz="1100" b="0" dirty="0" err="1">
                <a:solidFill>
                  <a:schemeClr val="tx1">
                    <a:lumMod val="65000"/>
                    <a:lumOff val="35000"/>
                  </a:schemeClr>
                </a:solidFill>
                <a:latin typeface="Arial" panose="020B0604020202020204" pitchFamily="34" charset="0"/>
                <a:cs typeface="Arial" panose="020B0604020202020204" pitchFamily="34" charset="0"/>
              </a:rPr>
              <a:t>Basile</a:t>
            </a:r>
            <a:r>
              <a:rPr lang="en-US" sz="1100" b="0" dirty="0">
                <a:solidFill>
                  <a:schemeClr val="tx1">
                    <a:lumMod val="65000"/>
                    <a:lumOff val="35000"/>
                  </a:schemeClr>
                </a:solidFill>
                <a:latin typeface="Arial" panose="020B0604020202020204" pitchFamily="34" charset="0"/>
                <a:cs typeface="Arial" panose="020B0604020202020204" pitchFamily="34" charset="0"/>
              </a:rPr>
              <a:t> KC, </a:t>
            </a:r>
            <a:r>
              <a:rPr lang="en-US" sz="1100" b="0" dirty="0" err="1">
                <a:solidFill>
                  <a:schemeClr val="tx1">
                    <a:lumMod val="65000"/>
                    <a:lumOff val="35000"/>
                  </a:schemeClr>
                </a:solidFill>
                <a:latin typeface="Arial" panose="020B0604020202020204" pitchFamily="34" charset="0"/>
                <a:cs typeface="Arial" panose="020B0604020202020204" pitchFamily="34" charset="0"/>
              </a:rPr>
              <a:t>Breiding</a:t>
            </a:r>
            <a:r>
              <a:rPr lang="en-US" sz="1100" b="0" dirty="0">
                <a:solidFill>
                  <a:schemeClr val="tx1">
                    <a:lumMod val="65000"/>
                    <a:lumOff val="35000"/>
                  </a:schemeClr>
                </a:solidFill>
                <a:latin typeface="Arial" panose="020B0604020202020204" pitchFamily="34" charset="0"/>
                <a:cs typeface="Arial" panose="020B0604020202020204" pitchFamily="34" charset="0"/>
              </a:rPr>
              <a:t> MJ, Smith SG, Walters ML, Merrick MT, Chen J, Stevens R. (2011). The National Intimate Partner and Sexual Violence Survey (NISVS): 2010 Summary Report. Atlanta, GA: National Center for Injury Prevention and Control, Centers for Disease Control and Prevention. </a:t>
            </a:r>
          </a:p>
          <a:p>
            <a:endParaRPr lang="en-US" sz="1100" dirty="0">
              <a:solidFill>
                <a:schemeClr val="tx1">
                  <a:lumMod val="65000"/>
                  <a:lumOff val="35000"/>
                </a:schemeClr>
              </a:solidFill>
            </a:endParaRPr>
          </a:p>
          <a:p>
            <a:endParaRPr lang="en-US" sz="110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pPr>
              <a:defRPr/>
            </a:pPr>
            <a:fld id="{BF1EE35F-F61C-4DBB-BC16-8BFBEC06E680}" type="slidenum">
              <a:rPr lang="en-US" b="0" smtClean="0">
                <a:solidFill>
                  <a:prstClr val="black"/>
                </a:solidFill>
              </a:rPr>
              <a:pPr>
                <a:defRPr/>
              </a:pPr>
              <a:t>27</a:t>
            </a:fld>
            <a:endParaRPr lang="en-US" b="0" dirty="0">
              <a:solidFill>
                <a:prstClr val="black"/>
              </a:solidFill>
            </a:endParaRPr>
          </a:p>
        </p:txBody>
      </p:sp>
    </p:spTree>
    <p:extLst>
      <p:ext uri="{BB962C8B-B14F-4D97-AF65-F5344CB8AC3E}">
        <p14:creationId xmlns:p14="http://schemas.microsoft.com/office/powerpoint/2010/main" val="2278821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415790"/>
            <a:ext cx="5608320" cy="8004810"/>
          </a:xfrm>
        </p:spPr>
        <p:txBody>
          <a:bodyPr>
            <a:normAutofit fontScale="92500" lnSpcReduction="1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Notes to Trainer: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Read the slide aloud and share that The Centers for Disease Control and Prevention’s (CDC) National Intimate Partner and Sexual Violence Survey (NISVS): 2010 Findings on Victimization by Sexual Orientation is the first of its kind to present comparisons of victimization by sexual orientation for women and men. </a:t>
            </a:r>
            <a:r>
              <a:rPr lang="en-US" b="0" dirty="0" smtClean="0">
                <a:solidFill>
                  <a:schemeClr val="tx1">
                    <a:lumMod val="65000"/>
                    <a:lumOff val="35000"/>
                  </a:schemeClr>
                </a:solidFill>
                <a:latin typeface="Arial  "/>
              </a:rPr>
              <a:t>Also share with the audience that Futures Without Violence</a:t>
            </a:r>
            <a:r>
              <a:rPr lang="en-US" b="0" baseline="0" dirty="0" smtClean="0">
                <a:solidFill>
                  <a:schemeClr val="tx1">
                    <a:lumMod val="65000"/>
                    <a:lumOff val="35000"/>
                  </a:schemeClr>
                </a:solidFill>
                <a:latin typeface="Arial  "/>
              </a:rPr>
              <a:t> has safety cards specifically for LGBTQ communities, available at </a:t>
            </a:r>
            <a:r>
              <a:rPr lang="en-US" dirty="0" smtClean="0">
                <a:hlinkClick r:id="rId3"/>
              </a:rPr>
              <a:t>http://www.futureswithoutviolence.org/health/lgbtq-ipv/</a:t>
            </a:r>
            <a:endParaRPr lang="en-US" b="0" dirty="0" smtClean="0">
              <a:solidFill>
                <a:schemeClr val="tx1">
                  <a:lumMod val="65000"/>
                  <a:lumOff val="35000"/>
                </a:schemeClr>
              </a:solidFill>
              <a:latin typeface="Arial  "/>
            </a:endParaRPr>
          </a:p>
          <a:p>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Add any additional points, based on time and discussion: </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Bisexual women had significantly higher lifetime prevalence of rape, physical violence, and/or stalking by an intimate partner when compared to both lesbian and heterosexual women. Lesbian women and gay men reported levels of intimate partner violence and sexual violence equal to or higher than those of heterosexuals.</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Most bisexual and heterosexual women (98.3% and 99.1%, respectively) who experienced rape in their lifetime reported having only male perpetrators. </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The majority of lesbian, bisexual, and heterosexual women (85.2%, 87.5%, and 94.7%, respectively) who experienced sexual violence other than rape in their lifetime reported having only male perpetrators. </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78.6% of gay men and 65.8% of bisexual men who experienced sexual violence other than rape in their lifetime reported having only male perpetrators. </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Additionally, data from seven states and six cities participating in Centers for Disease Control and Prevention's Youth Risk Behavior Surveillance System from 2001-2009 was used to assess violence-related health risk behaviors among youth, and indicated a higher prevalence of dating violence and unwanted forced sexual intercourse among lesbian, gay, and bisexual youth than heterosexual youth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Kann</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2011). </a:t>
            </a:r>
          </a:p>
          <a:p>
            <a:pPr marL="0" indent="0">
              <a:buFont typeface="Arial" panose="020B0604020202020204" pitchFamily="34" charset="0"/>
              <a:buNone/>
            </a:pPr>
            <a:endParaRPr lang="en-US" dirty="0" smtClean="0">
              <a:effectLst/>
            </a:endParaRPr>
          </a:p>
          <a:p>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endParaRPr lang="en-US" dirty="0" smtClean="0">
              <a:effectLst/>
            </a:endParaRP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Walters, M.L., Chen J., &amp;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Breiding</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M.J. (2013). The National Intimate Partner and Sexual Violence Survey (NISVS): 2010 Findings on Victimization by Sexual Orientation. Atlanta, GA: National Center for Injury Prevention and Control, Centers for Disease Control and Prevention.</a:t>
            </a:r>
          </a:p>
          <a:p>
            <a:pPr marL="171450" lvl="0" indent="-171450">
              <a:buFont typeface="Arial" panose="020B0604020202020204" pitchFamily="34" charset="0"/>
              <a:buChar char="•"/>
            </a:pP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Breiding</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MJ, Smith SG,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Basile</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KC, Walters ML, Chen J, Merrick MT. Prevalence and Characteristics of Sexual Violence, Stalking, and Intimate Partner Violence Victimization—National Intimate Partner and Sexual Violence Survey, United States, 2011. MMWR 2014; 63(SS-8): 1-18.</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Landers S,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Gilsanz</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P. The health of lesbian, gay, bisexual, and transgender (LGBT) persons in Massachusetts. Massachusetts Department of Public Health; 2009. </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Grant, Jaime M., Lisa A.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Mottet</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Justin Tanis, Jack Harrison, Jody L. Herman, and Mara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Keisling</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r>
              <a:rPr lang="en-US" sz="1100" b="0" i="1"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Injustice at Every Turn: A Report of the National Transgender Discrimination Survey.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Washington: National Center for Transgender Equality and National Gay and Lesbian Task Force, 2011. www.thetaskforce.org/static_html/downloads/reports/reports/ntds_full.pdf </a:t>
            </a:r>
          </a:p>
          <a:p>
            <a:pPr marL="171450" lvl="0" indent="-171450">
              <a:buFont typeface="Arial" panose="020B0604020202020204" pitchFamily="34" charset="0"/>
              <a:buChar char="•"/>
            </a:pP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Kann</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L., Olsen, O. E., McManus, T.,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Kinchen</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S.,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Chyen</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D., Harris, W., &amp; Wechsler, H. (2011). Sexual identity, sex of sexual contacts, and health-risk behaviors among students in grades 9–12 — youth risk behavior surveillance, selected sites, United States, 2001–2009. MMWR Surveillance Summaries.60(7),1-133. </a:t>
            </a:r>
            <a:endPar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31</a:t>
            </a:r>
            <a:endParaRPr lang="en-US" b="0" dirty="0">
              <a:solidFill>
                <a:prstClr val="black"/>
              </a:solidFill>
            </a:endParaRPr>
          </a:p>
        </p:txBody>
      </p:sp>
    </p:spTree>
    <p:extLst>
      <p:ext uri="{BB962C8B-B14F-4D97-AF65-F5344CB8AC3E}">
        <p14:creationId xmlns:p14="http://schemas.microsoft.com/office/powerpoint/2010/main" val="57185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415790"/>
            <a:ext cx="5608320" cy="9071610"/>
          </a:xfrm>
        </p:spPr>
        <p:txBody>
          <a:bodyPr>
            <a:normAutofit lnSpcReduction="10000"/>
          </a:bodyPr>
          <a:lstStyle/>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Notes to Trainer: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Share that in addition to IPV, elders are vulnerable to other kinds of abuse and exploitation from family, care takers and others...but for the purpose of today’s training we are focusing solely on their experiences with IPV.  If helpful, feel free to share that although definitions of elder abuse vary, the term generally refers to any physical, sexual, or psychological abuse, neglect, abandonment, or financial exploitation of an older person either within a relationship where there is an expectation of trust and/or when an older person is targeted based on age or disability (U.S. DOJ, 2013). Older adults may be harmed by spouses or partners in heterosexual, gay, or lesbian relationships, adult children or other family members, caregivers or persons in a position of authority such as guardians, lawyers, or interpreters. In some instances older adults may be targeted by strangers and become victims of sexual assault, stalking, or financial exploitation. The various forms of abuse often co-occur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Acierno</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2010;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Lachs</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2011).</a:t>
            </a:r>
          </a:p>
          <a:p>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Additional Info:</a:t>
            </a:r>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Acierno</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R., Hernandez, M. A.,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Amstadter</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 B.,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Resnick</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H. S., Steve, K., Muzzy, W., &amp; Kilpatrick, D. G. (2010). Prevalence and correlates of emotional, physical, sexual, and financial abuse and potential neglect in the United States: The National Elder Mistreatment Study. American Journal of Public Health, 100(2), 292-297.</a:t>
            </a:r>
          </a:p>
          <a:p>
            <a:pPr marL="171450" lvl="0" indent="-171450">
              <a:buFont typeface="Arial" panose="020B0604020202020204" pitchFamily="34" charset="0"/>
              <a:buChar char="•"/>
            </a:pP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Beaulaurier</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R. L.,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Seff</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L. R., Newman, F. L., &amp; Dunlop, B. (2006). Internal barriers to help seeking for middle-aged and older women who experience intimate partner violence. Journal of Elder Abuse &amp; Neglect, 17, 53-74.</a:t>
            </a:r>
          </a:p>
          <a:p>
            <a:pPr marL="171450" lvl="0" indent="-171450">
              <a:buFont typeface="Arial" panose="020B0604020202020204" pitchFamily="34" charset="0"/>
              <a:buChar char="•"/>
            </a:pP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Beaulaurier</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R. L.,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Seff</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L. R., &amp; Newman, F. L. (2008). Barriers to help-seeking for older women who experience intimate partner violence: A descriptive model. Journal of Women &amp; Aging, 20(3-4), 231-248.</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Brandl, B., Dyer, C. B.,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Heisler</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C. J., Joanne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Marlatt</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Otto, M. S. W., Stiegel, L. A., &amp; Thomas, R. W. (2006). Elder abuse detection and intervention: A collaborative approach. Springer Publishing Company.</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Dong, X. Q., Simon, M. A., Beck, T. T.,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Farran</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C., McCann, J. J., Mendes de Leon, C. F.,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Laumann</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E., &amp; Evans, D. A. (2010). Elder abuse and mortality: The role of psychological and social wellbeing. Gerontology, 57(6), 549-558.</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Baker, M. W.,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LaCroix</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 Z., Wu, C., Cochrane, B. B., Wallace, R., &amp; Woods, N. F. (2009). Mortality risk associated with physical and verbal abuse in women aged 50 to 79. Journal of the American Geriatrics Society, 57(10), 1799-1809.</a:t>
            </a:r>
          </a:p>
          <a:p>
            <a:pPr marL="171450" lvl="0" indent="-171450">
              <a:buFont typeface="Arial" panose="020B0604020202020204" pitchFamily="34" charset="0"/>
              <a:buChar char="•"/>
            </a:pP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Lachs</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M. S., Williams, C. S.,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O’brien</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S.,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Pillemer</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K. A., &amp;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Charlson</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M. E. (1998). The mortality of elder mistreatment.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Jama</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280(5), 428-432.</a:t>
            </a:r>
          </a:p>
          <a:p>
            <a:pPr marL="171450" lvl="0" indent="-171450">
              <a:buFont typeface="Arial" panose="020B0604020202020204" pitchFamily="34" charset="0"/>
              <a:buChar char="•"/>
            </a:pP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Lachs</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MS,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Pillemer</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K. Elder abuse. </a:t>
            </a:r>
            <a:r>
              <a:rPr lang="en-US" sz="1100" b="0" i="1"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Lancet</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2004;364(9441):1263-72. </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National Center on Elder Abuse. Why Should I Care About Elder Abuse? Washington, DC: U.S. Administration on Aging; 2010. Accessed at http://www.ncea.aoa.gov/Main_Site/pdf/publication/NCEA_WhatIsAbuse-2010.pdf</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National Academies of Sciences, Bonnie, R.J., &amp; Wallace, R.B. (Eds.). (2002). </a:t>
            </a:r>
            <a:r>
              <a:rPr lang="en-US" sz="1100" b="0" i="1"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Elder abuse: abuse, neglect, and exploitation in an aging America</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Washington DC: National Academy Press.  https://ncea.acl.gov/whatwedo/research/statistics.html </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The National Clearinghouse on Abuse in Later Life (NCALL) is a project of End Domestic Abuse Wisconsin: The Wisconsin Coalition Against Domestic Violence. NCALL is committed to creating a world that respects the dignity of older adults and enhances the safety and quality of life of older victims and survivors of abuse. http://www.ncall.us/ </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An Overview of Elder Abuse: A Growing Problem. NCALL. (2013). http://www.ncall.us//FileStream.aspx?FileID=23</a:t>
            </a:r>
          </a:p>
          <a:p>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endPar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t>29</a:t>
            </a:fld>
            <a:endParaRPr lang="en-US" dirty="0"/>
          </a:p>
        </p:txBody>
      </p:sp>
      <p:sp>
        <p:nvSpPr>
          <p:cNvPr id="5" name="Slide Number Placeholder 3"/>
          <p:cNvSpPr txBox="1">
            <a:spLocks/>
          </p:cNvSpPr>
          <p:nvPr/>
        </p:nvSpPr>
        <p:spPr>
          <a:xfrm>
            <a:off x="2138680" y="8980170"/>
            <a:ext cx="3037840" cy="312420"/>
          </a:xfrm>
          <a:prstGeom prst="rect">
            <a:avLst/>
          </a:prstGeom>
        </p:spPr>
        <p:txBody>
          <a:bodyPr vert="horz" lIns="93177" tIns="46589" rIns="93177" bIns="46589" rtlCol="0" anchor="b"/>
          <a:lstStyle>
            <a:defPPr>
              <a:defRPr lang="en-US"/>
            </a:defPPr>
            <a:lvl1pPr marL="0" algn="ct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dirty="0" smtClean="0">
                <a:solidFill>
                  <a:prstClr val="black"/>
                </a:solidFill>
              </a:rPr>
              <a:t>33</a:t>
            </a:r>
            <a:endParaRPr lang="en-US" b="0" dirty="0">
              <a:solidFill>
                <a:prstClr val="black"/>
              </a:solidFill>
            </a:endParaRPr>
          </a:p>
        </p:txBody>
      </p:sp>
    </p:spTree>
    <p:extLst>
      <p:ext uri="{BB962C8B-B14F-4D97-AF65-F5344CB8AC3E}">
        <p14:creationId xmlns:p14="http://schemas.microsoft.com/office/powerpoint/2010/main" val="1153808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763"/>
            <a:ext cx="5616575" cy="4211637"/>
          </a:xfrm>
        </p:spPr>
      </p:sp>
      <p:sp>
        <p:nvSpPr>
          <p:cNvPr id="3" name="Notes Placeholder 2"/>
          <p:cNvSpPr>
            <a:spLocks noGrp="1"/>
          </p:cNvSpPr>
          <p:nvPr>
            <p:ph type="body" idx="1"/>
          </p:nvPr>
        </p:nvSpPr>
        <p:spPr>
          <a:xfrm>
            <a:off x="680485" y="4338320"/>
            <a:ext cx="5624623" cy="5948680"/>
          </a:xfrm>
        </p:spPr>
        <p:txBody>
          <a:bodyPr>
            <a:normAutofit fontScale="92500" lnSpcReduction="20000"/>
          </a:bodyPr>
          <a:lstStyle/>
          <a:p>
            <a:r>
              <a:rPr lang="en-US" sz="12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Notes to Trainer: </a:t>
            </a:r>
            <a:r>
              <a:rPr lang="en-US" sz="12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Read the bullets aloud.  Specifically state to the room “what we say here, stays here.” Ask the audience to change any client example names and not offer details that would in any way identify who specifically they’re talking about to promote confidentiality. Encourage participants to do what they need to feel safe and comfortable throughout the training such as leaving the room and taking unscheduled breaks. They may also approach one of the trainers (or local DV advocate if they agreed to be on call) at breaks or lunch to talk privately. Invite the audience to suggest any additional agreements for the room to consider before you move forward.  Hear and recognize any suggestions offered, and if none are offered, summarize for the room “Ok, so I’ll ask all of you to do a simple head nod if we’re all in agreement on these points...” and then move forward with the training.  Also, see additional pointers below.  </a:t>
            </a:r>
          </a:p>
          <a:p>
            <a:endParaRPr lang="en-US" sz="12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2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Pointers:</a:t>
            </a:r>
            <a:endParaRPr lang="en-US" sz="12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2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It is very helpful to have a domestic and/or sexual violence advocate present (or at a minimum, on call) when you are doing a training on IPV and human trafficking. This type of training can trigger painful memories for participants while also creating opportunities for some to process their feelings and receive any needed support from a confidential local advocate.  A representative from the partnering domestic violence advocacy program (working with the local health center that you’re offering the training to) should be invited in advance to both be in attendance and asked whether they’re able to support any participants at the training who reach out for help.  Additionally, invite this advocate to describe for the audience some of their DV advocacy services later in the training (there is a separate slide for this).  Often this local DV advocacy program is serving as both the primary referral for health center clients experiencing abuse, as well as for any staff who may need support in their personal lives.  </a:t>
            </a:r>
          </a:p>
          <a:p>
            <a:endParaRPr lang="en-US" sz="12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2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Information that participants may choose to disclose in the workshop should not be shared outside of the room.  </a:t>
            </a:r>
          </a:p>
          <a:p>
            <a:endParaRPr lang="en-US" sz="12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2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As a trainer, you should anticipate that survivors, or concerned staff, friends and family members will come forward and want to talk to you or an advocate for support.</a:t>
            </a:r>
          </a:p>
          <a:p>
            <a:endParaRPr lang="en-US" sz="12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2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Remain aware of anyone who may be reacting to or be affected by the content of the training. Consider giving extra breaks after particularly sensitive material, or when you observe that someone is having a difficult time. Connect with that person individually during the break to check-in and ask if he or she would like to talk with someone and determine how follow-up can occur.</a:t>
            </a:r>
          </a:p>
          <a:p>
            <a:pPr>
              <a:lnSpc>
                <a:spcPct val="124000"/>
              </a:lnSpc>
              <a:spcAft>
                <a:spcPts val="600"/>
              </a:spcAft>
            </a:pPr>
            <a:endParaRPr lang="en-US" sz="1100" b="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6</a:t>
            </a:r>
            <a:endParaRPr lang="en-US" b="0" dirty="0">
              <a:solidFill>
                <a:prstClr val="black"/>
              </a:solidFill>
            </a:endParaRPr>
          </a:p>
        </p:txBody>
      </p:sp>
    </p:spTree>
    <p:extLst>
      <p:ext uri="{BB962C8B-B14F-4D97-AF65-F5344CB8AC3E}">
        <p14:creationId xmlns:p14="http://schemas.microsoft.com/office/powerpoint/2010/main" val="2264891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415790"/>
            <a:ext cx="5608320" cy="8004810"/>
          </a:xfrm>
        </p:spPr>
        <p:txBody>
          <a:bodyPr>
            <a:normAutofit lnSpcReduction="10000"/>
          </a:bodyPr>
          <a:lstStyle/>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Notes to Trainer:</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Explain to the audience that immigrants, especially undocumented immigrants, face extra barriers not only to seeking DV services (restraining orders) but also health service barriers. These barriers are increased by abusive tactics that abusers may employ.</a:t>
            </a:r>
          </a:p>
          <a:p>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In addition to immigrant or non-speaking IPV survivors, if you’re doing a training in a rural community, you may want to share with the room these 3 bullets:</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The literature suggests that social factors, including traditional gender roles and a high degree of social cohesion in rural communities, can make it difficult for women who are experiencing IPV to obtain assistance. </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Rural women who have experienced IPV report having less social support than urban women.</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Less access to resources</a:t>
            </a:r>
          </a:p>
          <a:p>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Peek-</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Asa</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C1, Wallis A, Harland K, Beyer K, Dickey P,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Saftlas</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 J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Womens</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Health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Larchmt</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2011 Nov;20(11):1743-9.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doi</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10.1089/jwh.2011.2891.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Epub</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2011 Sep 15. Rural disparity in domestic violence prevalence and access to resources. </a:t>
            </a:r>
          </a:p>
          <a:p>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0" i="0" u="sng"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Abstract </a:t>
            </a:r>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OBJECTIVE: Intimate partner violence (IPV) against women is a significant health issue in the United States and worldwide. The majority of studies on IPV have been conducted in urban populations. The objectives of this study are to determine if prevalence, frequency, and severity of IPV differ by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rurality</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and to identify variance in geographic access to IPV resources.</a:t>
            </a:r>
          </a:p>
          <a:p>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METHODS: A cross-sectional clinic-based survey of 1478 women was conducted to measure the 1-year prevalence of physical, sexual, and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psychologic</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IPV. IPV intervention programs in the state were inventoried and mapped, and the distance to the closest program was estimated for each participant based on an innovative algorithm developed for use when only ZIP code location is available.</a:t>
            </a:r>
          </a:p>
          <a:p>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RESULTS: Women in small rural and isolated areas reported the highest prevalence of IPV (22.5% and 17.9%, respectively) compared to 15.5% for urban women. Rural women reported significantly higher severity of physical abuse than their urban counterparts. The mean distance to the nearest IPV resource was three times greater for rural women than for urban women, and rural IPV programs served more counties and had fewer on-site shelter services. Over 25% of women in small rural and isolated areas lived &gt;40 miles from the closest program, compared with &lt;1% of women living in urban areas.</a:t>
            </a:r>
          </a:p>
          <a:p>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CONCLUSIONS: Rural women experience higher rates of IPV and greater frequency and severity of physical abuse yet live much farther away from available resources. More IPV resources and interventions targeting rural women are needed</a:t>
            </a:r>
            <a:endPar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r>
              <a:rPr lang="en-US" b="0" dirty="0" smtClean="0">
                <a:solidFill>
                  <a:schemeClr val="tx1"/>
                </a:solidFill>
              </a:rPr>
              <a:t>32</a:t>
            </a:r>
            <a:endParaRPr lang="en-US" b="0" dirty="0">
              <a:solidFill>
                <a:schemeClr val="tx1"/>
              </a:solidFill>
            </a:endParaRPr>
          </a:p>
        </p:txBody>
      </p:sp>
    </p:spTree>
    <p:extLst>
      <p:ext uri="{BB962C8B-B14F-4D97-AF65-F5344CB8AC3E}">
        <p14:creationId xmlns:p14="http://schemas.microsoft.com/office/powerpoint/2010/main" val="2343619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b="1" dirty="0">
                <a:solidFill>
                  <a:schemeClr val="tx1">
                    <a:lumMod val="65000"/>
                    <a:lumOff val="35000"/>
                  </a:schemeClr>
                </a:solidFill>
                <a:latin typeface="Arial  "/>
              </a:rPr>
              <a:t>Notes to Trainer: </a:t>
            </a:r>
            <a:r>
              <a:rPr lang="en-US" dirty="0">
                <a:solidFill>
                  <a:schemeClr val="tx1">
                    <a:lumMod val="65000"/>
                    <a:lumOff val="35000"/>
                  </a:schemeClr>
                </a:solidFill>
                <a:latin typeface="Arial  "/>
              </a:rPr>
              <a:t>We’re now going to move into a discussion on human trafficking, </a:t>
            </a:r>
            <a:r>
              <a:rPr lang="en-US" dirty="0" smtClean="0">
                <a:solidFill>
                  <a:schemeClr val="tx1">
                    <a:lumMod val="65000"/>
                    <a:lumOff val="35000"/>
                  </a:schemeClr>
                </a:solidFill>
                <a:latin typeface="Arial  "/>
              </a:rPr>
              <a:t>definitions, </a:t>
            </a:r>
            <a:r>
              <a:rPr lang="en-US" dirty="0">
                <a:solidFill>
                  <a:schemeClr val="tx1">
                    <a:lumMod val="65000"/>
                    <a:lumOff val="35000"/>
                  </a:schemeClr>
                </a:solidFill>
                <a:latin typeface="Arial  "/>
              </a:rPr>
              <a:t>and prevalence. </a:t>
            </a:r>
            <a:r>
              <a:rPr lang="en-US" dirty="0" smtClean="0">
                <a:solidFill>
                  <a:schemeClr val="tx1">
                    <a:lumMod val="65000"/>
                    <a:lumOff val="35000"/>
                  </a:schemeClr>
                </a:solidFill>
                <a:latin typeface="Arial  "/>
              </a:rPr>
              <a:t>Ask the audience: </a:t>
            </a:r>
            <a:r>
              <a:rPr lang="en-US" sz="1100" kern="1200" dirty="0" smtClean="0">
                <a:solidFill>
                  <a:schemeClr val="tx1"/>
                </a:solidFill>
                <a:effectLst/>
                <a:latin typeface="Arial  "/>
                <a:ea typeface="+mn-ea"/>
                <a:cs typeface="+mn-cs"/>
              </a:rPr>
              <a:t>How many of you have provided care for someone who has been at risk for trafficking, currently being trafficked, or has a history of being trafficked? </a:t>
            </a:r>
            <a:r>
              <a:rPr lang="en-US" baseline="0" dirty="0" smtClean="0">
                <a:solidFill>
                  <a:schemeClr val="tx1">
                    <a:lumMod val="65000"/>
                    <a:lumOff val="35000"/>
                  </a:schemeClr>
                </a:solidFill>
                <a:latin typeface="Arial  "/>
              </a:rPr>
              <a:t>Raise your hand. By the end of this training I think you’ll find that most of you will raise your hand.</a:t>
            </a:r>
            <a:endParaRPr lang="en-US" b="1"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2B725487-F368-4E00-A5AE-E6AD3A9D3E3F}"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736018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100" b="1" dirty="0">
                <a:solidFill>
                  <a:schemeClr val="tx1">
                    <a:lumMod val="65000"/>
                    <a:lumOff val="35000"/>
                  </a:schemeClr>
                </a:solidFill>
                <a:latin typeface="Arial  "/>
              </a:rPr>
              <a:t>Note</a:t>
            </a:r>
            <a:r>
              <a:rPr lang="en-US" sz="1100" b="1" baseline="0" dirty="0">
                <a:solidFill>
                  <a:schemeClr val="tx1">
                    <a:lumMod val="65000"/>
                    <a:lumOff val="35000"/>
                  </a:schemeClr>
                </a:solidFill>
                <a:latin typeface="Arial  "/>
              </a:rPr>
              <a:t> to Trainer: </a:t>
            </a:r>
            <a:r>
              <a:rPr lang="en-US" sz="1100" baseline="0" dirty="0">
                <a:solidFill>
                  <a:schemeClr val="tx1">
                    <a:lumMod val="65000"/>
                    <a:lumOff val="35000"/>
                  </a:schemeClr>
                </a:solidFill>
                <a:latin typeface="Arial  "/>
              </a:rPr>
              <a:t>Ask the audience: “What is the greatest misunderstanding about human trafficking?”  Answer: “Needing to be moved from one place to another.” Read the next passage out loud it’s from U.S. Department of State:  </a:t>
            </a:r>
            <a:r>
              <a:rPr lang="en-US" sz="1100" b="0" baseline="0" dirty="0">
                <a:solidFill>
                  <a:schemeClr val="tx1">
                    <a:lumMod val="65000"/>
                    <a:lumOff val="35000"/>
                  </a:schemeClr>
                </a:solidFill>
                <a:latin typeface="Arial  "/>
              </a:rPr>
              <a:t>“Human trafficking can include but does not require movement. </a:t>
            </a:r>
            <a:r>
              <a:rPr lang="en-US" sz="1100" baseline="0" dirty="0">
                <a:solidFill>
                  <a:schemeClr val="tx1">
                    <a:lumMod val="65000"/>
                    <a:lumOff val="35000"/>
                  </a:schemeClr>
                </a:solidFill>
                <a:latin typeface="Arial  "/>
              </a:rPr>
              <a:t>People may be considered trafficking victims regardless of whether they were...transported to the exploitative situation, previously consented to work for a trafficker, or participated in a crime as a direct result of being trafficked. At the heart of this phenomenon is the traffickers’ goal of exploiting and enslaving their victims and the myriad coercive and deceptive practices they use to do so.”</a:t>
            </a:r>
          </a:p>
          <a:p>
            <a:endParaRPr lang="en-US" sz="1100" baseline="0" dirty="0">
              <a:solidFill>
                <a:schemeClr val="tx1">
                  <a:lumMod val="65000"/>
                  <a:lumOff val="35000"/>
                </a:schemeClr>
              </a:solidFill>
              <a:latin typeface="Arial  "/>
            </a:endParaRPr>
          </a:p>
          <a:p>
            <a:r>
              <a:rPr lang="en-US" sz="1100" b="1" baseline="0" dirty="0">
                <a:solidFill>
                  <a:schemeClr val="tx1">
                    <a:lumMod val="65000"/>
                    <a:lumOff val="35000"/>
                  </a:schemeClr>
                </a:solidFill>
                <a:latin typeface="Arial  "/>
              </a:rPr>
              <a:t>Background info:</a:t>
            </a:r>
          </a:p>
          <a:p>
            <a:pPr marL="171450" indent="-171450" defTabSz="931774">
              <a:buFont typeface="Arial" panose="020B0604020202020204" pitchFamily="34" charset="0"/>
              <a:buChar char="•"/>
              <a:defRPr/>
            </a:pPr>
            <a:r>
              <a:rPr lang="en-US" sz="1100" dirty="0">
                <a:solidFill>
                  <a:schemeClr val="tx1">
                    <a:lumMod val="65000"/>
                    <a:lumOff val="35000"/>
                  </a:schemeClr>
                </a:solidFill>
                <a:latin typeface="Arial  "/>
              </a:rPr>
              <a:t>“Human Trafficking” </a:t>
            </a:r>
            <a:r>
              <a:rPr lang="en-US" sz="1100" i="1" dirty="0">
                <a:solidFill>
                  <a:schemeClr val="tx1">
                    <a:lumMod val="65000"/>
                    <a:lumOff val="35000"/>
                  </a:schemeClr>
                </a:solidFill>
                <a:latin typeface="Arial  "/>
              </a:rPr>
              <a:t>National Human Trafficking Hotline</a:t>
            </a:r>
            <a:r>
              <a:rPr lang="en-US" sz="1100" dirty="0">
                <a:solidFill>
                  <a:schemeClr val="tx1">
                    <a:lumMod val="65000"/>
                    <a:lumOff val="35000"/>
                  </a:schemeClr>
                </a:solidFill>
                <a:latin typeface="Arial  "/>
              </a:rPr>
              <a:t>, </a:t>
            </a:r>
            <a:r>
              <a:rPr lang="en-US" sz="1100" u="none" dirty="0">
                <a:solidFill>
                  <a:schemeClr val="tx1">
                    <a:lumMod val="65000"/>
                    <a:lumOff val="35000"/>
                  </a:schemeClr>
                </a:solidFill>
                <a:latin typeface="Arial  "/>
              </a:rPr>
              <a:t>www.humantraffickinghotline.org/type-trafficking/human-trafficking </a:t>
            </a:r>
            <a:r>
              <a:rPr lang="en-US" sz="1100" baseline="0" dirty="0">
                <a:solidFill>
                  <a:schemeClr val="tx1">
                    <a:lumMod val="65000"/>
                    <a:lumOff val="35000"/>
                  </a:schemeClr>
                </a:solidFill>
                <a:latin typeface="Arial  "/>
              </a:rPr>
              <a:t>National Trafficking Hotline 2016 Report https://humantraffickinghotline.org/states  </a:t>
            </a:r>
          </a:p>
          <a:p>
            <a:pPr marL="171450" indent="-171450" defTabSz="931774">
              <a:buFont typeface="Arial" panose="020B0604020202020204" pitchFamily="34" charset="0"/>
              <a:buChar char="•"/>
              <a:defRPr/>
            </a:pPr>
            <a:r>
              <a:rPr lang="en-US" sz="1100" dirty="0">
                <a:solidFill>
                  <a:schemeClr val="tx1">
                    <a:lumMod val="65000"/>
                    <a:lumOff val="35000"/>
                  </a:schemeClr>
                </a:solidFill>
                <a:latin typeface="Arial  "/>
              </a:rPr>
              <a:t>2013 Trafficking in Persons Report, https://www.state.gov/j/tip/rls/tiprpt/2013/210543.htm  </a:t>
            </a:r>
            <a:endParaRPr lang="en-US" sz="1100" dirty="0" smtClean="0">
              <a:solidFill>
                <a:schemeClr val="tx1">
                  <a:lumMod val="65000"/>
                  <a:lumOff val="35000"/>
                </a:schemeClr>
              </a:solidFill>
              <a:latin typeface="Arial  "/>
            </a:endParaRPr>
          </a:p>
          <a:p>
            <a:pPr marL="171450" indent="-171450" defTabSz="931774">
              <a:buFont typeface="Arial" panose="020B0604020202020204" pitchFamily="34" charset="0"/>
              <a:buChar char="•"/>
              <a:defRPr/>
            </a:pPr>
            <a:r>
              <a:rPr lang="en-US" sz="1100" dirty="0" smtClean="0">
                <a:solidFill>
                  <a:schemeClr val="tx1">
                    <a:lumMod val="65000"/>
                    <a:lumOff val="35000"/>
                  </a:schemeClr>
                </a:solidFill>
                <a:latin typeface="Arial  "/>
              </a:rPr>
              <a:t>Victims of Trafficking and Violence Protection Act of 2000, https://www.state.gov/j/tip/laws/61124.htm </a:t>
            </a:r>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778691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fontScale="40000" lnSpcReduction="20000"/>
          </a:bodyPr>
          <a:lstStyle/>
          <a:p>
            <a:r>
              <a:rPr lang="en-US" b="1" dirty="0"/>
              <a:t>Note to Trainer: </a:t>
            </a:r>
            <a:r>
              <a:rPr lang="en-US" b="0" dirty="0"/>
              <a:t>Read</a:t>
            </a:r>
            <a:r>
              <a:rPr lang="en-US" dirty="0"/>
              <a:t> this slide aloud. </a:t>
            </a:r>
            <a:r>
              <a:rPr lang="en-US" sz="1100" dirty="0" smtClean="0">
                <a:solidFill>
                  <a:schemeClr val="tx1">
                    <a:lumMod val="65000"/>
                    <a:lumOff val="35000"/>
                  </a:schemeClr>
                </a:solidFill>
              </a:rPr>
              <a:t>Traffickers often target homeless youth.</a:t>
            </a:r>
          </a:p>
          <a:p>
            <a:endParaRPr lang="en-US" dirty="0"/>
          </a:p>
          <a:p>
            <a:pPr marL="171450" indent="-171450">
              <a:buFont typeface="Arial" panose="020B0604020202020204" pitchFamily="34" charset="0"/>
              <a:buChar char="•"/>
            </a:pPr>
            <a:r>
              <a:rPr lang="en-US" dirty="0"/>
              <a:t>U.S. DHHS report:</a:t>
            </a:r>
            <a:r>
              <a:rPr lang="en-US" baseline="0" dirty="0"/>
              <a:t> </a:t>
            </a:r>
            <a:r>
              <a:rPr lang="en-US" i="1" baseline="0" dirty="0"/>
              <a:t>Human Trafficking into and Within the United States: </a:t>
            </a:r>
            <a:r>
              <a:rPr lang="en-US" i="1" dirty="0"/>
              <a:t>A Review of the Literature </a:t>
            </a:r>
            <a:r>
              <a:rPr lang="en-US" dirty="0"/>
              <a:t>8/30/2009, Office of the Assistant Secretary</a:t>
            </a:r>
            <a:r>
              <a:rPr lang="en-US" baseline="0" dirty="0"/>
              <a:t> for Planning and Evaluation, U.S. Department of State. </a:t>
            </a:r>
            <a:endParaRPr lang="en-US" baseline="0" dirty="0" smtClean="0"/>
          </a:p>
          <a:p>
            <a:pPr marL="171450" indent="-171450">
              <a:buFont typeface="Arial" panose="020B0604020202020204" pitchFamily="34" charset="0"/>
              <a:buChar char="•"/>
            </a:pPr>
            <a:r>
              <a:rPr lang="en-US" baseline="0" dirty="0" smtClean="0"/>
              <a:t>National Alliance to End Homelessness, </a:t>
            </a:r>
            <a:r>
              <a:rPr lang="en-US" dirty="0" smtClean="0"/>
              <a:t>Issue Brief: Commercial Sexual Exploitation of Children (CESC) and Youth Homelessness.  2015. </a:t>
            </a:r>
            <a:r>
              <a:rPr lang="en-US" dirty="0" smtClean="0">
                <a:hlinkClick r:id="rId3"/>
              </a:rPr>
              <a:t>https://www.1800runaway.org/wp-content/uploads/2015/05/National-Alliance-to-End-Homelessness-issue-brief.pdf</a:t>
            </a:r>
            <a:endParaRPr lang="en-US" baseline="0" dirty="0"/>
          </a:p>
          <a:p>
            <a:endParaRPr lang="en-US" baseline="0" dirty="0"/>
          </a:p>
          <a:p>
            <a:r>
              <a:rPr lang="en-US" b="1" baseline="0" dirty="0"/>
              <a:t>Background Info:</a:t>
            </a:r>
            <a:endParaRPr lang="en-US" b="1" dirty="0"/>
          </a:p>
          <a:p>
            <a:r>
              <a:rPr lang="en-US" dirty="0"/>
              <a:t>Given the correlations between runaway/throwaway youth and minors exploited through prostitution (Estes &amp; Weiner, 2001), findings from the Second National Incidence Studies of Missing, Abducted, Runaway, and Thrown away Children can offer additional information about the possible prevalence of minors trafficked or at risk of being trafficked domestically into the commercial sex industry (Hammer, </a:t>
            </a:r>
            <a:r>
              <a:rPr lang="en-US" dirty="0" err="1"/>
              <a:t>Finkelhor</a:t>
            </a:r>
            <a:r>
              <a:rPr lang="en-US" dirty="0"/>
              <a:t>, &amp; </a:t>
            </a:r>
            <a:r>
              <a:rPr lang="en-US" dirty="0" err="1"/>
              <a:t>Sedlak</a:t>
            </a:r>
            <a:r>
              <a:rPr lang="en-US" dirty="0"/>
              <a:t>, 2002).  For example, in 1999, 1,682,900 youth had a period of time in which they could be characterized as a runaway or throwaway youth; 71 percent of these youth were considered at risk for prostitution (Estes &amp; Weiner, 2001).</a:t>
            </a:r>
          </a:p>
          <a:p>
            <a:endParaRPr lang="en-US" dirty="0"/>
          </a:p>
          <a:p>
            <a:r>
              <a:rPr lang="en-US" dirty="0"/>
              <a:t>Data reported by the runaway and homeless youth programs supported by funding from the Family and Youth Services Bureau (FYSB) within HHS provide additional information about this at-risk youth population.  In 2007, 50,718 youth received services from FYSB-funded runaway and homeless programs (U.S. Department of Health and Human Services, </a:t>
            </a:r>
            <a:r>
              <a:rPr lang="en-US" dirty="0" err="1"/>
              <a:t>n.d.</a:t>
            </a:r>
            <a:r>
              <a:rPr lang="en-US" dirty="0"/>
              <a:t>).  Of these youth, 54 percent were female.  Additionally, 770,223contacts (distribution of written materials, health and hygiene products, and/or food and drinks) were made with youth through street outreach programs.  It is unclear, however, whether these numbers include duplicate counts (e.g., youth receiving services multiple times from one or more service providers), which is a problem often inherent in administrative data (</a:t>
            </a:r>
            <a:r>
              <a:rPr lang="en-US" dirty="0" err="1"/>
              <a:t>Gozdziak</a:t>
            </a:r>
            <a:r>
              <a:rPr lang="en-US" dirty="0"/>
              <a:t> &amp; </a:t>
            </a:r>
            <a:r>
              <a:rPr lang="en-US" dirty="0" err="1"/>
              <a:t>Collett</a:t>
            </a:r>
            <a:r>
              <a:rPr lang="en-US" dirty="0"/>
              <a:t>, 2005).  In addition, it is not known how many street youth do not come into contact with service providers.</a:t>
            </a:r>
          </a:p>
          <a:p>
            <a:endParaRPr lang="en-US" dirty="0"/>
          </a:p>
          <a:p>
            <a:r>
              <a:rPr lang="en-US" dirty="0"/>
              <a:t>National juvenile arrest data provide another glimpse of the potential magnitude of the domestic trafficking of youth.  Nationwide in 2003, 2,220,300 juveniles were arrested, 11 percent fewer than in 1999 (U.S. Department of Justice, 2004).  During 2003, 1,400 youth were arrested for prostitution and commercialized vice.  Of these youth, 69 percent were female and 14 percent were younger than age 15.  Unlike overall juvenile arrest rates, these numbers increased 31 percent between 1994 and 2003.</a:t>
            </a:r>
          </a:p>
          <a:p>
            <a:endParaRPr lang="en-US" dirty="0"/>
          </a:p>
          <a:p>
            <a:r>
              <a:rPr lang="en-US" dirty="0"/>
              <a:t>Notwithstanding these general data, there is no clear consensus on the numbers of girls versus boys exploited through prostitution nationwide.  The differential treatment of boys and girls, coupled with the differences in the circumstances under which they prostitute (including location), make these statistics extremely difficult to interpret.</a:t>
            </a:r>
          </a:p>
          <a:p>
            <a:endParaRPr lang="en-US" dirty="0"/>
          </a:p>
          <a:p>
            <a:r>
              <a:rPr lang="en-US" dirty="0"/>
              <a:t>As with most other data related to human trafficking, there are huge gaps between estimates of prevalence or populations at risk and individuals actually identified as trafficking victims or enrolled in government programs.  Better data and research are needed to begin distinguishing among possible reasons for the gaps between prevalence estimates and administrative data.</a:t>
            </a:r>
          </a:p>
          <a:p>
            <a:endParaRPr lang="en-US" dirty="0"/>
          </a:p>
          <a:p>
            <a:r>
              <a:rPr lang="en-US" dirty="0"/>
              <a:t>In addition to domestic sex trafficking, American minors and adults are likely trafficked for forced labor; however, children are generally preferred to adults in the labor world as they are more easily controlled, cheaper, and less likely to demand better working conditions (Herzfeld, 2002).  Unfortunately, we know even less about labor trafficking, both into and within the United States, than we do about sex trafficking.  There is evidence that forced child labor exists in the African and Latin American regions and also in more developed countries such as the United States (International Labor Organization, 2002). An International Labor Organization study indicated that girls are more likely to be trafficked for commercial sexual exploitation and domestic services, and boys tend to be trafficked for forced labor in commercial farming, petty crimes, and the drug trade.</a:t>
            </a:r>
          </a:p>
          <a:p>
            <a:endParaRPr lang="en-US" dirty="0"/>
          </a:p>
          <a:p>
            <a:r>
              <a:rPr lang="en-US" dirty="0"/>
              <a:t>A review of the data on child labor, however, provides some insight into the potential for labor trafficking within the United States.  Data from the National Longitudinal Survey of Youth 1997 (NLSY97) show substantial work activity among 14- and 15-year-old children (Bureau of Labor Statistics, 2001).  Employment among 14- and 15-year olds was concentrated in a small number of industries, with restaurants and supermarkets the most common industries in which youth were employed.  Babysitting and yard work were by far the most common freelance jobs youth reported having worked. NLSY97 figures and those of the Child Labor Coalition (CLC) indicate that youth employment is growing in the United States.  The CLC estimated there are 5.5 million youth between the ages of 12 and 17 employed across the United States.  This estimate was derived from the NLSY97 data. The CLC (2007) also estimates there are 500,000 U.S. children working in various agricultural settings, with most being members of minority groups. In addition to agricultural work, the CLC estimates 50,000 children are involved in street peddling, including peddling magazines, candy, and other consumer goods.  Many teens become involved, believing peddling is a good way to make money, and do not realize the dangers associated with these activities.  The CLC indicates that youth peddlers work long hours with little pay, in extreme temperatures, and with no access to bathrooms, water, or food; work for activities or prizes they never receive; and work alone in strange neighborhoods or cities.  Youth peddlers also may be abandoned or deserted if they do not meet their quota for the day, or may be forced to walk home for angering the crew leader.  Many parents are also unaware of these dangers and believe they are allowing their children to work for respected and legitimate companies.</a:t>
            </a:r>
          </a:p>
          <a:p>
            <a:endParaRPr lang="en-US" dirty="0"/>
          </a:p>
          <a:p>
            <a:r>
              <a:rPr lang="en-US" dirty="0"/>
              <a:t>In FY 2004, the U.S. Department of Labor found 1,087 minors employed in violation of Hazardous Occupation Standards.  </a:t>
            </a:r>
          </a:p>
          <a:p>
            <a:endParaRPr lang="en-US" dirty="0"/>
          </a:p>
          <a:p>
            <a:pPr marL="174708" indent="-174708" defTabSz="931774" eaLnBrk="0" fontAlgn="base" hangingPunct="0">
              <a:spcAft>
                <a:spcPct val="0"/>
              </a:spcAft>
              <a:buFont typeface="Arial" panose="020B0604020202020204" pitchFamily="34" charset="0"/>
              <a:buChar char="•"/>
              <a:defRPr/>
            </a:pPr>
            <a:r>
              <a:rPr lang="en-US" baseline="0" dirty="0"/>
              <a:t>National Trafficking Hotline 2016 Report https://humantraffickinghotline.org/states </a:t>
            </a:r>
          </a:p>
          <a:p>
            <a:pPr marL="174708" indent="-174708" defTabSz="931774" eaLnBrk="0" fontAlgn="base" hangingPunct="0">
              <a:spcAft>
                <a:spcPct val="0"/>
              </a:spcAft>
              <a:buFont typeface="Arial" panose="020B0604020202020204" pitchFamily="34" charset="0"/>
              <a:buChar char="•"/>
              <a:defRPr/>
            </a:pPr>
            <a:r>
              <a:rPr lang="en-US" dirty="0" err="1">
                <a:cs typeface="Arial" charset="0"/>
              </a:rPr>
              <a:t>Lederer</a:t>
            </a:r>
            <a:r>
              <a:rPr lang="en-US" dirty="0">
                <a:cs typeface="Arial" charset="0"/>
              </a:rPr>
              <a:t> L., &amp; Wetzel, C.A. (2014). The health consequences of sex trafficking and their implications for identifying victims in facilities. </a:t>
            </a:r>
            <a:r>
              <a:rPr lang="en-US" i="1" dirty="0">
                <a:cs typeface="Arial" charset="0"/>
              </a:rPr>
              <a:t>The Annals of Health Law,</a:t>
            </a:r>
            <a:r>
              <a:rPr lang="en-US" dirty="0">
                <a:cs typeface="Arial" charset="0"/>
              </a:rPr>
              <a:t> </a:t>
            </a:r>
            <a:r>
              <a:rPr lang="en-US" i="1" dirty="0">
                <a:cs typeface="Arial" charset="0"/>
              </a:rPr>
              <a:t>23</a:t>
            </a:r>
            <a:r>
              <a:rPr lang="en-US" dirty="0">
                <a:cs typeface="Arial" charset="0"/>
              </a:rPr>
              <a:t>(1): 16–91</a:t>
            </a:r>
            <a:r>
              <a:rPr lang="en-US" sz="1400" dirty="0">
                <a:solidFill>
                  <a:prstClr val="black"/>
                </a:solidFill>
                <a:cs typeface="Arial" charset="0"/>
              </a:rPr>
              <a:t>.</a:t>
            </a:r>
          </a:p>
          <a:p>
            <a:pPr marL="174708" indent="-174708" defTabSz="931774" eaLnBrk="0" fontAlgn="base" hangingPunct="0">
              <a:spcAft>
                <a:spcPct val="0"/>
              </a:spcAft>
              <a:buFont typeface="Arial" panose="020B0604020202020204" pitchFamily="34" charset="0"/>
              <a:buChar char="•"/>
              <a:defRPr/>
            </a:pPr>
            <a:r>
              <a:rPr lang="en-US" dirty="0"/>
              <a:t>Covenant House. Homelessness, Survival Sex and Human Trafficking: As Experienced by the Youth of Covenant House New York. May 2013</a:t>
            </a:r>
            <a:endParaRPr lang="en-US" baseline="0" dirty="0"/>
          </a:p>
          <a:p>
            <a:endParaRPr lang="en-US" dirty="0"/>
          </a:p>
        </p:txBody>
      </p:sp>
      <p:sp>
        <p:nvSpPr>
          <p:cNvPr id="4" name="Slide Number Placeholder 3"/>
          <p:cNvSpPr>
            <a:spLocks noGrp="1"/>
          </p:cNvSpPr>
          <p:nvPr>
            <p:ph type="sldNum" sz="quarter" idx="10"/>
          </p:nvPr>
        </p:nvSpPr>
        <p:spPr/>
        <p:txBody>
          <a:bodyPr/>
          <a:lstStyle/>
          <a:p>
            <a:fld id="{EC35F8C5-8F2E-49E8-9825-D8195493308F}" type="slidenum">
              <a:rPr lang="en-US" smtClean="0"/>
              <a:t>33</a:t>
            </a:fld>
            <a:endParaRPr lang="en-US"/>
          </a:p>
        </p:txBody>
      </p:sp>
    </p:spTree>
    <p:extLst>
      <p:ext uri="{BB962C8B-B14F-4D97-AF65-F5344CB8AC3E}">
        <p14:creationId xmlns:p14="http://schemas.microsoft.com/office/powerpoint/2010/main" val="430445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dirty="0" smtClean="0"/>
              <a:t>Speaker Notes: Highlight</a:t>
            </a:r>
            <a:r>
              <a:rPr lang="en-US" baseline="0" dirty="0" smtClean="0"/>
              <a:t> some of the dynamics related to labor trafficking and students, in particular. </a:t>
            </a:r>
            <a:endParaRPr lang="en-US" dirty="0" smtClean="0"/>
          </a:p>
          <a:p>
            <a:r>
              <a:rPr lang="en-US" dirty="0" smtClean="0">
                <a:hlinkClick r:id="rId3"/>
              </a:rPr>
              <a:t>https://polarisproject.org/human-trafficking/recognize-signs</a:t>
            </a:r>
            <a:endParaRPr lang="en-US" dirty="0"/>
          </a:p>
        </p:txBody>
      </p:sp>
      <p:sp>
        <p:nvSpPr>
          <p:cNvPr id="4" name="Slide Number Placeholder 3"/>
          <p:cNvSpPr>
            <a:spLocks noGrp="1"/>
          </p:cNvSpPr>
          <p:nvPr>
            <p:ph type="sldNum" sz="quarter" idx="10"/>
          </p:nvPr>
        </p:nvSpPr>
        <p:spPr/>
        <p:txBody>
          <a:bodyPr/>
          <a:lstStyle/>
          <a:p>
            <a:fld id="{EC35F8C5-8F2E-49E8-9825-D8195493308F}" type="slidenum">
              <a:rPr lang="en-US" smtClean="0"/>
              <a:pPr/>
              <a:t>34</a:t>
            </a:fld>
            <a:endParaRPr lang="en-US" dirty="0"/>
          </a:p>
        </p:txBody>
      </p:sp>
    </p:spTree>
    <p:extLst>
      <p:ext uri="{BB962C8B-B14F-4D97-AF65-F5344CB8AC3E}">
        <p14:creationId xmlns:p14="http://schemas.microsoft.com/office/powerpoint/2010/main" val="1548671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smtClean="0"/>
              <a:t>Notes to trainer: </a:t>
            </a:r>
            <a:r>
              <a:rPr lang="en-US" b="0" dirty="0" smtClean="0"/>
              <a:t>This</a:t>
            </a:r>
            <a:r>
              <a:rPr lang="en-US" b="0" baseline="0" dirty="0" smtClean="0"/>
              <a:t> study surveyed 174 youth between 18-23 years old at Covenant House New York, which serves homeless youth. This graph from the study demonstrates the relationship of the trafficker to the victim. </a:t>
            </a:r>
            <a:r>
              <a:rPr lang="en-US" b="0" dirty="0" smtClean="0"/>
              <a:t>Read these</a:t>
            </a:r>
            <a:r>
              <a:rPr lang="en-US" b="0" baseline="0" dirty="0" smtClean="0"/>
              <a:t> statistics aloud, noting that the majority of traffickers are someone the survivor knows. And note that many of the traffickers are “boyfriends,” which suggests an overlap of intimate partner relationships and trafficking.</a:t>
            </a:r>
            <a:endParaRPr lang="en-US" b="1" dirty="0" smtClean="0"/>
          </a:p>
          <a:p>
            <a:endParaRPr lang="en-US" dirty="0" smtClean="0"/>
          </a:p>
          <a:p>
            <a:r>
              <a:rPr lang="en-US" b="1" dirty="0" smtClean="0"/>
              <a:t>Source:</a:t>
            </a:r>
          </a:p>
          <a:p>
            <a:pPr marL="171450" indent="-171450">
              <a:buFont typeface="Arial" panose="020B0604020202020204" pitchFamily="34" charset="0"/>
              <a:buChar char="•"/>
            </a:pPr>
            <a:r>
              <a:rPr lang="en-US" b="0" dirty="0" err="1" smtClean="0"/>
              <a:t>Bigelsen</a:t>
            </a:r>
            <a:r>
              <a:rPr lang="en-US" b="0" dirty="0" smtClean="0"/>
              <a:t>, Jayne. “Homelessness, Survival</a:t>
            </a:r>
            <a:r>
              <a:rPr lang="en-US" b="0" baseline="0" dirty="0" smtClean="0"/>
              <a:t> Sex and Human Trafficking: As Experienced by the Youth of Covenant House New York”, 2013 </a:t>
            </a:r>
            <a:r>
              <a:rPr lang="en-US" b="0" dirty="0" smtClean="0"/>
              <a:t>https://humantraffickinghotline.org/sites/default/files/Homelessness%2C%20Survival%20Sex%2C%20and%20Human%20Trafficking%20-%20Covenant%20House%20NY.pdf </a:t>
            </a:r>
            <a:endParaRPr lang="en-US" b="0" dirty="0"/>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black"/>
                </a:solidFill>
                <a:latin typeface="Calibri"/>
              </a:rPr>
              <a:pPr/>
              <a:t>36</a:t>
            </a:fld>
            <a:endParaRPr lang="en-US" dirty="0">
              <a:solidFill>
                <a:prstClr val="black"/>
              </a:solidFill>
              <a:latin typeface="Calibri"/>
            </a:endParaRPr>
          </a:p>
        </p:txBody>
      </p:sp>
    </p:spTree>
    <p:extLst>
      <p:ext uri="{BB962C8B-B14F-4D97-AF65-F5344CB8AC3E}">
        <p14:creationId xmlns:p14="http://schemas.microsoft.com/office/powerpoint/2010/main" val="2522025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fontScale="62500" lnSpcReduction="20000"/>
          </a:bodyPr>
          <a:lstStyle/>
          <a:p>
            <a:r>
              <a:rPr lang="en-US" sz="1100" b="1" dirty="0">
                <a:solidFill>
                  <a:schemeClr val="tx1">
                    <a:lumMod val="65000"/>
                    <a:lumOff val="35000"/>
                  </a:schemeClr>
                </a:solidFill>
                <a:latin typeface="Arial  "/>
              </a:rPr>
              <a:t>Notes to Trainer: </a:t>
            </a:r>
            <a:r>
              <a:rPr lang="en-US" sz="1100" dirty="0">
                <a:solidFill>
                  <a:schemeClr val="tx1">
                    <a:lumMod val="65000"/>
                    <a:lumOff val="35000"/>
                  </a:schemeClr>
                </a:solidFill>
                <a:latin typeface="Arial  "/>
              </a:rPr>
              <a:t>Read the slide aloud and ask the audience to share </a:t>
            </a:r>
            <a:r>
              <a:rPr lang="en-US" sz="1100" dirty="0" smtClean="0">
                <a:solidFill>
                  <a:schemeClr val="tx1">
                    <a:lumMod val="65000"/>
                    <a:lumOff val="35000"/>
                  </a:schemeClr>
                </a:solidFill>
                <a:latin typeface="Arial  "/>
              </a:rPr>
              <a:t>their thoughts. </a:t>
            </a:r>
            <a:r>
              <a:rPr lang="en-US" sz="1100" dirty="0">
                <a:solidFill>
                  <a:schemeClr val="tx1">
                    <a:lumMod val="65000"/>
                    <a:lumOff val="35000"/>
                  </a:schemeClr>
                </a:solidFill>
                <a:latin typeface="Arial  "/>
              </a:rPr>
              <a:t>Add that the</a:t>
            </a:r>
            <a:r>
              <a:rPr lang="en-US" sz="1100" baseline="0" dirty="0">
                <a:solidFill>
                  <a:schemeClr val="tx1">
                    <a:lumMod val="65000"/>
                    <a:lumOff val="35000"/>
                  </a:schemeClr>
                </a:solidFill>
                <a:latin typeface="Arial  "/>
              </a:rPr>
              <a:t> trafficker may be the only </a:t>
            </a:r>
            <a:r>
              <a:rPr lang="en-US" sz="1100" baseline="0" dirty="0" smtClean="0">
                <a:solidFill>
                  <a:schemeClr val="tx1">
                    <a:lumMod val="65000"/>
                    <a:lumOff val="35000"/>
                  </a:schemeClr>
                </a:solidFill>
                <a:latin typeface="Arial  "/>
              </a:rPr>
              <a:t>person </a:t>
            </a:r>
            <a:r>
              <a:rPr lang="en-US" sz="1100" baseline="0" dirty="0">
                <a:solidFill>
                  <a:schemeClr val="tx1">
                    <a:lumMod val="65000"/>
                    <a:lumOff val="35000"/>
                  </a:schemeClr>
                </a:solidFill>
                <a:latin typeface="Arial  "/>
              </a:rPr>
              <a:t>the victim knows, increasing isolation and dependency</a:t>
            </a:r>
            <a:r>
              <a:rPr lang="en-US" sz="1100" baseline="0" dirty="0" smtClean="0">
                <a:solidFill>
                  <a:schemeClr val="tx1">
                    <a:lumMod val="65000"/>
                    <a:lumOff val="35000"/>
                  </a:schemeClr>
                </a:solidFill>
                <a:latin typeface="Arial  "/>
              </a:rPr>
              <a:t>. Also share that it is not uncommon for the trafficker to be the husband, boyfriend, or romantic partner of the victim. </a:t>
            </a:r>
          </a:p>
          <a:p>
            <a:endParaRPr lang="en-US" sz="1100" baseline="0" dirty="0" smtClean="0">
              <a:solidFill>
                <a:schemeClr val="tx1">
                  <a:lumMod val="65000"/>
                  <a:lumOff val="35000"/>
                </a:schemeClr>
              </a:solidFill>
              <a:latin typeface="Arial  "/>
            </a:endParaRPr>
          </a:p>
          <a:p>
            <a:r>
              <a:rPr lang="en-US" sz="1100" dirty="0" smtClean="0">
                <a:solidFill>
                  <a:schemeClr val="tx1">
                    <a:lumMod val="65000"/>
                    <a:lumOff val="35000"/>
                  </a:schemeClr>
                </a:solidFill>
                <a:latin typeface="Arial  "/>
              </a:rPr>
              <a:t>Highlight</a:t>
            </a:r>
            <a:r>
              <a:rPr lang="en-US" sz="1100" baseline="0" dirty="0" smtClean="0">
                <a:solidFill>
                  <a:schemeClr val="tx1">
                    <a:lumMod val="65000"/>
                    <a:lumOff val="35000"/>
                  </a:schemeClr>
                </a:solidFill>
                <a:latin typeface="Arial  "/>
              </a:rPr>
              <a:t> </a:t>
            </a:r>
            <a:r>
              <a:rPr lang="en-US" sz="1100" baseline="0" dirty="0">
                <a:solidFill>
                  <a:schemeClr val="tx1">
                    <a:lumMod val="65000"/>
                    <a:lumOff val="35000"/>
                  </a:schemeClr>
                </a:solidFill>
                <a:latin typeface="Arial  "/>
              </a:rPr>
              <a:t>anything on this list below that was not covered in the discussion: </a:t>
            </a:r>
          </a:p>
          <a:p>
            <a:endParaRPr lang="en-US" sz="1100" dirty="0">
              <a:solidFill>
                <a:schemeClr val="tx1">
                  <a:lumMod val="65000"/>
                  <a:lumOff val="35000"/>
                </a:schemeClr>
              </a:solidFill>
              <a:latin typeface="Arial  "/>
            </a:endParaRPr>
          </a:p>
          <a:p>
            <a:pPr>
              <a:spcBef>
                <a:spcPts val="0"/>
              </a:spcBef>
              <a:buClr>
                <a:srgbClr val="F09208"/>
              </a:buClr>
              <a:buFont typeface="Arial" panose="020B0604020202020204" pitchFamily="34" charset="0"/>
              <a:buChar char="•"/>
            </a:pPr>
            <a:r>
              <a:rPr lang="en-US" sz="1100" dirty="0" smtClean="0">
                <a:solidFill>
                  <a:schemeClr val="tx1">
                    <a:lumMod val="65000"/>
                    <a:lumOff val="35000"/>
                  </a:schemeClr>
                </a:solidFill>
              </a:rPr>
              <a:t>   Physical and sexual violence </a:t>
            </a:r>
          </a:p>
          <a:p>
            <a:pPr>
              <a:spcBef>
                <a:spcPts val="0"/>
              </a:spcBef>
              <a:buClr>
                <a:srgbClr val="F09208"/>
              </a:buClr>
              <a:buFont typeface="Arial" panose="020B0604020202020204" pitchFamily="34" charset="0"/>
              <a:buChar char="•"/>
            </a:pPr>
            <a:r>
              <a:rPr lang="en-US" sz="1100" dirty="0" smtClean="0">
                <a:solidFill>
                  <a:schemeClr val="tx1">
                    <a:lumMod val="65000"/>
                    <a:lumOff val="35000"/>
                  </a:schemeClr>
                </a:solidFill>
              </a:rPr>
              <a:t>   Restrictions on freedom of movement, control</a:t>
            </a:r>
          </a:p>
          <a:p>
            <a:pPr>
              <a:spcBef>
                <a:spcPts val="0"/>
              </a:spcBef>
              <a:buClr>
                <a:srgbClr val="F09208"/>
              </a:buClr>
              <a:buFont typeface="Arial" panose="020B0604020202020204" pitchFamily="34" charset="0"/>
              <a:buChar char="•"/>
            </a:pPr>
            <a:r>
              <a:rPr lang="en-US" sz="1100" dirty="0" smtClean="0">
                <a:solidFill>
                  <a:schemeClr val="tx1">
                    <a:lumMod val="65000"/>
                    <a:lumOff val="35000"/>
                  </a:schemeClr>
                </a:solidFill>
              </a:rPr>
              <a:t>   Isolation</a:t>
            </a:r>
          </a:p>
          <a:p>
            <a:pPr>
              <a:spcBef>
                <a:spcPts val="0"/>
              </a:spcBef>
              <a:buClr>
                <a:srgbClr val="F09208"/>
              </a:buClr>
              <a:buFont typeface="Arial" panose="020B0604020202020204" pitchFamily="34" charset="0"/>
              <a:buChar char="•"/>
            </a:pPr>
            <a:r>
              <a:rPr lang="en-US" sz="1100" dirty="0" smtClean="0">
                <a:solidFill>
                  <a:schemeClr val="tx1">
                    <a:lumMod val="65000"/>
                    <a:lumOff val="35000"/>
                  </a:schemeClr>
                </a:solidFill>
              </a:rPr>
              <a:t>   Financial control</a:t>
            </a:r>
          </a:p>
          <a:p>
            <a:pPr>
              <a:spcBef>
                <a:spcPts val="0"/>
              </a:spcBef>
              <a:buClr>
                <a:srgbClr val="F09208"/>
              </a:buClr>
              <a:buFont typeface="Arial" panose="020B0604020202020204" pitchFamily="34" charset="0"/>
              <a:buChar char="•"/>
            </a:pPr>
            <a:r>
              <a:rPr lang="en-US" sz="1100" dirty="0" smtClean="0">
                <a:solidFill>
                  <a:schemeClr val="tx1">
                    <a:lumMod val="65000"/>
                    <a:lumOff val="35000"/>
                  </a:schemeClr>
                </a:solidFill>
              </a:rPr>
              <a:t>   Intimidation, fear</a:t>
            </a:r>
          </a:p>
          <a:p>
            <a:pPr>
              <a:spcBef>
                <a:spcPts val="0"/>
              </a:spcBef>
              <a:buClr>
                <a:srgbClr val="F09208"/>
              </a:buClr>
              <a:buFont typeface="Arial" panose="020B0604020202020204" pitchFamily="34" charset="0"/>
              <a:buChar char="•"/>
            </a:pPr>
            <a:r>
              <a:rPr lang="en-US" sz="1100" dirty="0" smtClean="0">
                <a:solidFill>
                  <a:schemeClr val="tx1">
                    <a:lumMod val="65000"/>
                    <a:lumOff val="35000"/>
                  </a:schemeClr>
                </a:solidFill>
              </a:rPr>
              <a:t>   Fostering of drug and alcohol dependencies due to their situations</a:t>
            </a:r>
            <a:endParaRPr lang="en-US" sz="1100" dirty="0" smtClean="0">
              <a:solidFill>
                <a:schemeClr val="tx1">
                  <a:lumMod val="65000"/>
                  <a:lumOff val="35000"/>
                </a:schemeClr>
              </a:solidFill>
              <a:latin typeface="Arial  "/>
            </a:endParaRPr>
          </a:p>
          <a:p>
            <a:pPr marL="171450" indent="-171450">
              <a:buFont typeface="Arial" pitchFamily="34" charset="0"/>
              <a:buChar char="•"/>
            </a:pPr>
            <a:r>
              <a:rPr lang="en-US" sz="1100" dirty="0" smtClean="0">
                <a:solidFill>
                  <a:schemeClr val="tx1">
                    <a:lumMod val="65000"/>
                    <a:lumOff val="35000"/>
                  </a:schemeClr>
                </a:solidFill>
                <a:latin typeface="Arial  "/>
              </a:rPr>
              <a:t>Are </a:t>
            </a:r>
            <a:r>
              <a:rPr lang="en-US" sz="1100" dirty="0">
                <a:solidFill>
                  <a:schemeClr val="tx1">
                    <a:lumMod val="65000"/>
                    <a:lumOff val="35000"/>
                  </a:schemeClr>
                </a:solidFill>
                <a:latin typeface="Arial  "/>
              </a:rPr>
              <a:t>not connected to any family or community of support</a:t>
            </a:r>
          </a:p>
          <a:p>
            <a:pPr marL="171450" indent="-171450">
              <a:buFont typeface="Arial" pitchFamily="34" charset="0"/>
              <a:buChar char="•"/>
            </a:pPr>
            <a:r>
              <a:rPr lang="en-US" sz="1100" dirty="0">
                <a:solidFill>
                  <a:schemeClr val="tx1">
                    <a:lumMod val="65000"/>
                    <a:lumOff val="35000"/>
                  </a:schemeClr>
                </a:solidFill>
                <a:latin typeface="Arial  "/>
              </a:rPr>
              <a:t>Don’t know their legal rights</a:t>
            </a:r>
          </a:p>
          <a:p>
            <a:pPr marL="171450" indent="-171450">
              <a:buFont typeface="Arial" pitchFamily="34" charset="0"/>
              <a:buChar char="•"/>
            </a:pPr>
            <a:r>
              <a:rPr lang="en-US" sz="1100" dirty="0">
                <a:solidFill>
                  <a:schemeClr val="tx1">
                    <a:lumMod val="65000"/>
                    <a:lumOff val="35000"/>
                  </a:schemeClr>
                </a:solidFill>
                <a:latin typeface="Arial  "/>
              </a:rPr>
              <a:t>May not trust the police, courts</a:t>
            </a:r>
          </a:p>
          <a:p>
            <a:pPr marL="171450" indent="-171450">
              <a:buFont typeface="Arial" pitchFamily="34" charset="0"/>
              <a:buChar char="•"/>
            </a:pPr>
            <a:r>
              <a:rPr lang="en-US" sz="1100" dirty="0">
                <a:solidFill>
                  <a:schemeClr val="tx1">
                    <a:lumMod val="65000"/>
                    <a:lumOff val="35000"/>
                  </a:schemeClr>
                </a:solidFill>
                <a:latin typeface="Arial  "/>
              </a:rPr>
              <a:t>Don’t know the language</a:t>
            </a:r>
          </a:p>
          <a:p>
            <a:pPr marL="171450" indent="-171450">
              <a:buFont typeface="Arial" pitchFamily="34" charset="0"/>
              <a:buChar char="•"/>
            </a:pPr>
            <a:r>
              <a:rPr lang="en-US" sz="1100" dirty="0">
                <a:solidFill>
                  <a:schemeClr val="tx1">
                    <a:lumMod val="65000"/>
                    <a:lumOff val="35000"/>
                  </a:schemeClr>
                </a:solidFill>
                <a:latin typeface="Arial  "/>
              </a:rPr>
              <a:t>Services may not be culturally specific or relevant</a:t>
            </a:r>
          </a:p>
          <a:p>
            <a:pPr marL="171450" indent="-171450">
              <a:buFont typeface="Arial" pitchFamily="34" charset="0"/>
              <a:buChar char="•"/>
            </a:pPr>
            <a:r>
              <a:rPr lang="en-US" sz="1100" dirty="0">
                <a:solidFill>
                  <a:schemeClr val="tx1">
                    <a:lumMod val="65000"/>
                    <a:lumOff val="35000"/>
                  </a:schemeClr>
                </a:solidFill>
                <a:latin typeface="Arial  "/>
              </a:rPr>
              <a:t>Concerns</a:t>
            </a:r>
            <a:r>
              <a:rPr lang="en-US" sz="1100" baseline="0" dirty="0">
                <a:solidFill>
                  <a:schemeClr val="tx1">
                    <a:lumMod val="65000"/>
                    <a:lumOff val="35000"/>
                  </a:schemeClr>
                </a:solidFill>
                <a:latin typeface="Arial  "/>
              </a:rPr>
              <a:t> about deportation</a:t>
            </a:r>
            <a:r>
              <a:rPr lang="en-US" sz="1100" dirty="0">
                <a:solidFill>
                  <a:schemeClr val="tx1">
                    <a:lumMod val="65000"/>
                    <a:lumOff val="35000"/>
                  </a:schemeClr>
                </a:solidFill>
                <a:latin typeface="Arial  "/>
              </a:rPr>
              <a:t>,</a:t>
            </a:r>
            <a:r>
              <a:rPr lang="en-US" sz="1100" baseline="0" dirty="0">
                <a:solidFill>
                  <a:schemeClr val="tx1">
                    <a:lumMod val="65000"/>
                    <a:lumOff val="35000"/>
                  </a:schemeClr>
                </a:solidFill>
                <a:latin typeface="Arial  "/>
              </a:rPr>
              <a:t> or ICE</a:t>
            </a:r>
          </a:p>
          <a:p>
            <a:pPr marL="171450" indent="-171450">
              <a:buFont typeface="Arial" pitchFamily="34" charset="0"/>
              <a:buChar char="•"/>
            </a:pPr>
            <a:r>
              <a:rPr lang="en-US" sz="1100" baseline="0" dirty="0">
                <a:solidFill>
                  <a:schemeClr val="tx1">
                    <a:lumMod val="65000"/>
                    <a:lumOff val="35000"/>
                  </a:schemeClr>
                </a:solidFill>
                <a:latin typeface="Arial  "/>
              </a:rPr>
              <a:t>Concerns about children, child welfare engagement and losing custody</a:t>
            </a:r>
          </a:p>
          <a:p>
            <a:pPr marL="0" indent="0">
              <a:buFont typeface="Arial" pitchFamily="34" charset="0"/>
              <a:buNone/>
            </a:pPr>
            <a:endParaRPr lang="en-US" sz="1100" baseline="0" dirty="0">
              <a:solidFill>
                <a:schemeClr val="tx1">
                  <a:lumMod val="65000"/>
                  <a:lumOff val="35000"/>
                </a:schemeClr>
              </a:solidFill>
              <a:latin typeface="Arial  "/>
            </a:endParaRPr>
          </a:p>
          <a:p>
            <a:pPr marL="0" indent="0">
              <a:buFont typeface="Arial" pitchFamily="34" charset="0"/>
              <a:buNone/>
            </a:pPr>
            <a:r>
              <a:rPr lang="en-US" sz="1100" b="1" baseline="0" dirty="0">
                <a:solidFill>
                  <a:schemeClr val="tx1">
                    <a:lumMod val="65000"/>
                    <a:lumOff val="35000"/>
                  </a:schemeClr>
                </a:solidFill>
                <a:latin typeface="Arial  "/>
              </a:rPr>
              <a:t>Background Info:</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dirty="0">
                <a:solidFill>
                  <a:schemeClr val="tx1">
                    <a:lumMod val="65000"/>
                    <a:lumOff val="35000"/>
                  </a:schemeClr>
                </a:solidFill>
                <a:latin typeface="Arial  "/>
              </a:rPr>
              <a:t>Human Trafficking and Domestic Violence</a:t>
            </a:r>
            <a:r>
              <a:rPr lang="en-US" sz="1100" baseline="0" dirty="0">
                <a:solidFill>
                  <a:schemeClr val="tx1">
                    <a:lumMod val="65000"/>
                    <a:lumOff val="35000"/>
                  </a:schemeClr>
                </a:solidFill>
                <a:latin typeface="Arial  "/>
              </a:rPr>
              <a:t> </a:t>
            </a:r>
            <a:r>
              <a:rPr lang="en-US" sz="1100" dirty="0">
                <a:solidFill>
                  <a:schemeClr val="tx1">
                    <a:lumMod val="65000"/>
                    <a:lumOff val="35000"/>
                  </a:schemeClr>
                </a:solidFill>
                <a:latin typeface="Arial  "/>
              </a:rPr>
              <a:t>Fact Sheet. The Human Trafficking Legal Center.</a:t>
            </a:r>
            <a:r>
              <a:rPr lang="en-US" sz="1100" baseline="0" dirty="0">
                <a:solidFill>
                  <a:schemeClr val="tx1">
                    <a:lumMod val="65000"/>
                    <a:lumOff val="35000"/>
                  </a:schemeClr>
                </a:solidFill>
                <a:latin typeface="Arial  "/>
              </a:rPr>
              <a:t> (2018) </a:t>
            </a:r>
            <a:r>
              <a:rPr lang="en-US" sz="1100" dirty="0">
                <a:solidFill>
                  <a:schemeClr val="tx1">
                    <a:lumMod val="65000"/>
                    <a:lumOff val="35000"/>
                  </a:schemeClr>
                </a:solidFill>
                <a:latin typeface="Arial  "/>
              </a:rPr>
              <a:t>http://www.htlegalcenter.org/wp-content/uploads/Human-Trafficking-and-Domestic-Violence-Fact-Sheet.pdf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b="0" i="0" kern="1200" dirty="0">
                <a:solidFill>
                  <a:schemeClr val="tx1">
                    <a:lumMod val="65000"/>
                    <a:lumOff val="35000"/>
                  </a:schemeClr>
                </a:solidFill>
                <a:effectLst/>
                <a:latin typeface="Arial  "/>
                <a:ea typeface="+mn-ea"/>
                <a:cs typeface="+mn-cs"/>
              </a:rPr>
              <a:t>Human Trafficking: Intersections with Domestic Violence.</a:t>
            </a:r>
            <a:r>
              <a:rPr lang="en-US" sz="1100" b="0" i="0" kern="1200" baseline="0" dirty="0">
                <a:solidFill>
                  <a:schemeClr val="tx1">
                    <a:lumMod val="65000"/>
                    <a:lumOff val="35000"/>
                  </a:schemeClr>
                </a:solidFill>
                <a:effectLst/>
                <a:latin typeface="Arial  "/>
                <a:ea typeface="+mn-ea"/>
                <a:cs typeface="+mn-cs"/>
              </a:rPr>
              <a:t> National Human Trafficking Resource Center. (October, 2011) https://humantraffickinghotline.org/resources/human-trafficking-intersections-domestic-violence </a:t>
            </a:r>
            <a:endParaRPr lang="en-US" sz="1100" dirty="0">
              <a:solidFill>
                <a:schemeClr val="tx1">
                  <a:lumMod val="65000"/>
                  <a:lumOff val="35000"/>
                </a:schemeClr>
              </a:solidFill>
              <a:latin typeface="Arial  "/>
            </a:endParaRPr>
          </a:p>
          <a:p>
            <a:pPr marL="0" indent="0">
              <a:buFont typeface="Arial" pitchFamily="34" charset="0"/>
              <a:buNone/>
            </a:pPr>
            <a:endParaRPr lang="en-US" sz="1100" dirty="0">
              <a:solidFill>
                <a:schemeClr val="tx1">
                  <a:lumMod val="65000"/>
                  <a:lumOff val="35000"/>
                </a:schemeClr>
              </a:solidFill>
              <a:latin typeface="Arial  "/>
            </a:endParaRPr>
          </a:p>
          <a:p>
            <a:r>
              <a:rPr lang="en-US" sz="1100" dirty="0">
                <a:solidFill>
                  <a:schemeClr val="tx1">
                    <a:lumMod val="65000"/>
                    <a:lumOff val="35000"/>
                  </a:schemeClr>
                </a:solidFill>
                <a:latin typeface="Arial  "/>
              </a:rPr>
              <a:t> </a:t>
            </a:r>
          </a:p>
        </p:txBody>
      </p:sp>
      <p:sp>
        <p:nvSpPr>
          <p:cNvPr id="4" name="Slide Number Placeholder 3"/>
          <p:cNvSpPr>
            <a:spLocks noGrp="1"/>
          </p:cNvSpPr>
          <p:nvPr>
            <p:ph type="sldNum" sz="quarter" idx="10"/>
          </p:nvPr>
        </p:nvSpPr>
        <p:spPr/>
        <p:txBody>
          <a:bodyPr/>
          <a:lstStyle/>
          <a:p>
            <a:pPr>
              <a:defRPr/>
            </a:pPr>
            <a:fld id="{84E9B32D-0661-4F6A-9D28-B83B5199AB1F}"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3555824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dirty="0">
                <a:solidFill>
                  <a:schemeClr val="tx1">
                    <a:lumMod val="65000"/>
                    <a:lumOff val="35000"/>
                  </a:schemeClr>
                </a:solidFill>
              </a:rPr>
              <a:t>Note to Trainer: </a:t>
            </a:r>
            <a:r>
              <a:rPr lang="en-US" sz="1100" dirty="0">
                <a:solidFill>
                  <a:schemeClr val="tx1">
                    <a:lumMod val="65000"/>
                    <a:lumOff val="35000"/>
                  </a:schemeClr>
                </a:solidFill>
              </a:rPr>
              <a:t>Let the audience know that they should only do what is comfortable for them and recognize for some this exercise may</a:t>
            </a:r>
            <a:r>
              <a:rPr lang="en-US" sz="1100" baseline="0" dirty="0">
                <a:solidFill>
                  <a:schemeClr val="tx1">
                    <a:lumMod val="65000"/>
                    <a:lumOff val="35000"/>
                  </a:schemeClr>
                </a:solidFill>
              </a:rPr>
              <a:t> need to be modified. </a:t>
            </a:r>
          </a:p>
          <a:p>
            <a:endParaRPr lang="en-US" sz="1100" baseline="0" dirty="0">
              <a:solidFill>
                <a:schemeClr val="tx1">
                  <a:lumMod val="65000"/>
                  <a:lumOff val="35000"/>
                </a:schemeClr>
              </a:solidFill>
            </a:endParaRPr>
          </a:p>
          <a:p>
            <a:r>
              <a:rPr lang="en-US" sz="1100" b="1" dirty="0">
                <a:solidFill>
                  <a:schemeClr val="tx1">
                    <a:lumMod val="65000"/>
                    <a:lumOff val="35000"/>
                  </a:schemeClr>
                </a:solidFill>
              </a:rPr>
              <a:t>For additional examples of mindful practices and short</a:t>
            </a:r>
            <a:r>
              <a:rPr lang="en-US" sz="1100" b="1" baseline="0" dirty="0">
                <a:solidFill>
                  <a:schemeClr val="tx1">
                    <a:lumMod val="65000"/>
                    <a:lumOff val="35000"/>
                  </a:schemeClr>
                </a:solidFill>
              </a:rPr>
              <a:t> video vignettes you can use to lead exercises (if you are less comfortable doing so)</a:t>
            </a:r>
            <a:r>
              <a:rPr lang="en-US" sz="1100" b="1" dirty="0">
                <a:solidFill>
                  <a:schemeClr val="tx1">
                    <a:lumMod val="65000"/>
                    <a:lumOff val="35000"/>
                  </a:schemeClr>
                </a:solidFill>
              </a:rPr>
              <a:t>, see:</a:t>
            </a:r>
            <a:endParaRPr lang="en-US" sz="1100" dirty="0">
              <a:solidFill>
                <a:schemeClr val="tx1">
                  <a:lumMod val="65000"/>
                  <a:lumOff val="35000"/>
                </a:schemeClr>
              </a:solidFill>
            </a:endParaRPr>
          </a:p>
          <a:p>
            <a:pPr marL="174708" marR="0" indent="-174708" algn="l" defTabSz="966529" rtl="0" eaLnBrk="1" fontAlgn="auto" latinLnBrk="0" hangingPunct="1">
              <a:lnSpc>
                <a:spcPct val="100000"/>
              </a:lnSpc>
              <a:spcBef>
                <a:spcPts val="0"/>
              </a:spcBef>
              <a:spcAft>
                <a:spcPts val="204"/>
              </a:spcAft>
              <a:buClrTx/>
              <a:buSzTx/>
              <a:buFont typeface="Arial" panose="020B0604020202020204" pitchFamily="34" charset="0"/>
              <a:buChar char="•"/>
              <a:tabLst/>
              <a:defRPr sz="1800"/>
            </a:pPr>
            <a:r>
              <a:rPr lang="en-US" sz="1100" dirty="0">
                <a:solidFill>
                  <a:schemeClr val="tx1">
                    <a:lumMod val="65000"/>
                    <a:lumOff val="35000"/>
                  </a:schemeClr>
                </a:solidFill>
                <a:ea typeface="Arial"/>
                <a:cs typeface="Arial"/>
                <a:sym typeface="Arial"/>
              </a:rPr>
              <a:t>See https://capacitar.org/ and google the phrase: “</a:t>
            </a:r>
            <a:r>
              <a:rPr lang="en-US" sz="1100" dirty="0" err="1" smtClean="0">
                <a:solidFill>
                  <a:schemeClr val="tx1">
                    <a:lumMod val="65000"/>
                    <a:lumOff val="35000"/>
                  </a:schemeClr>
                </a:solidFill>
                <a:ea typeface="Arial"/>
                <a:cs typeface="Arial"/>
                <a:sym typeface="Arial"/>
              </a:rPr>
              <a:t>capacitar</a:t>
            </a:r>
            <a:r>
              <a:rPr lang="en-US" sz="1100" dirty="0" smtClean="0">
                <a:solidFill>
                  <a:schemeClr val="tx1">
                    <a:lumMod val="65000"/>
                    <a:lumOff val="35000"/>
                  </a:schemeClr>
                </a:solidFill>
                <a:ea typeface="Arial"/>
                <a:cs typeface="Arial"/>
                <a:sym typeface="Arial"/>
              </a:rPr>
              <a:t> </a:t>
            </a:r>
            <a:r>
              <a:rPr lang="en-US" sz="1100" dirty="0" err="1">
                <a:solidFill>
                  <a:schemeClr val="tx1">
                    <a:lumMod val="65000"/>
                    <a:lumOff val="35000"/>
                  </a:schemeClr>
                </a:solidFill>
                <a:ea typeface="Arial"/>
                <a:cs typeface="Arial"/>
                <a:sym typeface="Arial"/>
              </a:rPr>
              <a:t>youtube</a:t>
            </a:r>
            <a:r>
              <a:rPr lang="en-US" sz="1100" dirty="0">
                <a:solidFill>
                  <a:schemeClr val="tx1">
                    <a:lumMod val="65000"/>
                    <a:lumOff val="35000"/>
                  </a:schemeClr>
                </a:solidFill>
                <a:ea typeface="Arial"/>
                <a:cs typeface="Arial"/>
                <a:sym typeface="Arial"/>
              </a:rPr>
              <a:t>” to pull up some of their brief instructional videos you may consider playing for the mindful movements in this training.  </a:t>
            </a:r>
          </a:p>
          <a:p>
            <a:pPr marL="174708" indent="-174708" defTabSz="966529">
              <a:spcAft>
                <a:spcPts val="204"/>
              </a:spcAft>
              <a:buFont typeface="Arial" panose="020B0604020202020204" pitchFamily="34" charset="0"/>
              <a:buChar char="•"/>
              <a:defRPr sz="1800"/>
            </a:pPr>
            <a:r>
              <a:rPr lang="en-US" sz="1100" dirty="0">
                <a:solidFill>
                  <a:schemeClr val="tx1">
                    <a:lumMod val="65000"/>
                    <a:lumOff val="35000"/>
                  </a:schemeClr>
                </a:solidFill>
                <a:ea typeface="Arial"/>
                <a:cs typeface="Arial"/>
                <a:sym typeface="Arial"/>
              </a:rPr>
              <a:t>And for background</a:t>
            </a:r>
            <a:r>
              <a:rPr lang="en-US" sz="1100" baseline="0" dirty="0">
                <a:solidFill>
                  <a:schemeClr val="tx1">
                    <a:lumMod val="65000"/>
                    <a:lumOff val="35000"/>
                  </a:schemeClr>
                </a:solidFill>
                <a:ea typeface="Arial"/>
                <a:cs typeface="Arial"/>
                <a:sym typeface="Arial"/>
              </a:rPr>
              <a:t> reading and additional exercises/pointers—</a:t>
            </a:r>
            <a:r>
              <a:rPr lang="en-US" sz="1100" dirty="0">
                <a:solidFill>
                  <a:schemeClr val="tx1">
                    <a:lumMod val="65000"/>
                    <a:lumOff val="35000"/>
                  </a:schemeClr>
                </a:solidFill>
                <a:ea typeface="Arial"/>
                <a:cs typeface="Arial"/>
                <a:sym typeface="Arial"/>
              </a:rPr>
              <a:t>In an Unspoken Voice: How the Body Releases Trauma and Restores Goodness by Peter Levine and Gabor Mate, 2010 "Waking the Tiger: Healing Trauma - The Innate Capacity to Transform Overwhelming Experiences" by Peter A. Levine 1997</a:t>
            </a:r>
          </a:p>
          <a:p>
            <a:endParaRPr lang="en-US" sz="1100" dirty="0">
              <a:solidFill>
                <a:schemeClr val="tx1">
                  <a:lumMod val="65000"/>
                  <a:lumOff val="35000"/>
                </a:schemeClr>
              </a:solidFill>
            </a:endParaRPr>
          </a:p>
        </p:txBody>
      </p:sp>
      <p:sp>
        <p:nvSpPr>
          <p:cNvPr id="4" name="Slide Number Placeholder 3"/>
          <p:cNvSpPr>
            <a:spLocks noGrp="1"/>
          </p:cNvSpPr>
          <p:nvPr>
            <p:ph type="sldNum" sz="quarter" idx="5"/>
          </p:nvPr>
        </p:nvSpPr>
        <p:spPr>
          <a:xfrm>
            <a:off x="3970938" y="8829967"/>
            <a:ext cx="3037840" cy="464820"/>
          </a:xfrm>
        </p:spPr>
        <p:txBody>
          <a:bodyPr/>
          <a:lstStyle/>
          <a:p>
            <a:pPr>
              <a:defRPr/>
            </a:pPr>
            <a:r>
              <a:rPr lang="en-US" dirty="0" smtClean="0"/>
              <a:t>75</a:t>
            </a:r>
            <a:endParaRPr lang="en-US" dirty="0"/>
          </a:p>
        </p:txBody>
      </p:sp>
    </p:spTree>
    <p:extLst>
      <p:ext uri="{BB962C8B-B14F-4D97-AF65-F5344CB8AC3E}">
        <p14:creationId xmlns:p14="http://schemas.microsoft.com/office/powerpoint/2010/main" val="716826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7E146B6-AF91-4091-8C44-628CD23DDCF3}" type="slidenum">
              <a:rPr lang="en-US" b="0">
                <a:solidFill>
                  <a:prstClr val="black"/>
                </a:solidFill>
              </a:rPr>
              <a:pPr/>
              <a:t>39</a:t>
            </a:fld>
            <a:endParaRPr lang="en-US" b="0" dirty="0">
              <a:solidFill>
                <a:prstClr val="black"/>
              </a:solidFill>
            </a:endParaRPr>
          </a:p>
        </p:txBody>
      </p:sp>
      <p:sp>
        <p:nvSpPr>
          <p:cNvPr id="59394" name="Rectangle 2"/>
          <p:cNvSpPr>
            <a:spLocks noGrp="1" noRot="1" noChangeAspect="1" noChangeArrowheads="1" noTextEdit="1"/>
          </p:cNvSpPr>
          <p:nvPr>
            <p:ph type="sldImg"/>
          </p:nvPr>
        </p:nvSpPr>
        <p:spPr bwMode="auto">
          <a:xfrm>
            <a:off x="715963" y="0"/>
            <a:ext cx="5578475" cy="4183063"/>
          </a:xfrm>
          <a:noFill/>
          <a:ln>
            <a:solidFill>
              <a:srgbClr val="000000"/>
            </a:solidFill>
            <a:miter lim="800000"/>
            <a:headEnd/>
            <a:tailEnd/>
          </a:ln>
        </p:spPr>
      </p:sp>
      <p:sp>
        <p:nvSpPr>
          <p:cNvPr id="59395" name="Rectangle 3"/>
          <p:cNvSpPr>
            <a:spLocks noGrp="1" noChangeArrowheads="1"/>
          </p:cNvSpPr>
          <p:nvPr>
            <p:ph type="body" idx="1"/>
          </p:nvPr>
        </p:nvSpPr>
        <p:spPr bwMode="auto">
          <a:noFill/>
        </p:spPr>
        <p:txBody>
          <a:bodyPr/>
          <a:lstStyle/>
          <a:p>
            <a:pPr eaLnBrk="1" hangingPunct="1">
              <a:spcBef>
                <a:spcPct val="0"/>
              </a:spcBef>
            </a:pPr>
            <a:r>
              <a:rPr lang="en-US" sz="1100" b="1" dirty="0">
                <a:latin typeface="Arial" panose="020B0604020202020204" pitchFamily="34" charset="0"/>
                <a:cs typeface="Arial" panose="020B0604020202020204" pitchFamily="34" charset="0"/>
              </a:rPr>
              <a:t>Notes</a:t>
            </a:r>
            <a:r>
              <a:rPr lang="en-US" sz="1100" b="1" baseline="0" dirty="0">
                <a:latin typeface="Arial" panose="020B0604020202020204" pitchFamily="34" charset="0"/>
                <a:cs typeface="Arial" panose="020B0604020202020204" pitchFamily="34" charset="0"/>
              </a:rPr>
              <a:t> to Trainer: </a:t>
            </a:r>
            <a:r>
              <a:rPr lang="en-US" sz="1100" b="0" baseline="0" dirty="0">
                <a:latin typeface="Arial" panose="020B0604020202020204" pitchFamily="34" charset="0"/>
                <a:cs typeface="Arial" panose="020B0604020202020204" pitchFamily="34" charset="0"/>
              </a:rPr>
              <a:t>Share with the audience that you will now </a:t>
            </a:r>
            <a:r>
              <a:rPr lang="en-US" sz="1100" dirty="0">
                <a:latin typeface="Arial" panose="020B0604020202020204" pitchFamily="34" charset="0"/>
                <a:cs typeface="Arial" panose="020B0604020202020204" pitchFamily="34" charset="0"/>
              </a:rPr>
              <a:t>review the known health consequences of Intimate Partner Violence and Human Trafficking.</a:t>
            </a:r>
            <a:endParaRPr lang="en-US"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4679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Notes to Trainer: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Fill in any missing concepts when you review the following slides.</a:t>
            </a:r>
            <a:endPar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40</a:t>
            </a:fld>
            <a:endParaRPr lang="en-US" b="0" dirty="0">
              <a:solidFill>
                <a:schemeClr val="tx1"/>
              </a:solidFill>
            </a:endParaRPr>
          </a:p>
        </p:txBody>
      </p:sp>
    </p:spTree>
    <p:extLst>
      <p:ext uri="{BB962C8B-B14F-4D97-AF65-F5344CB8AC3E}">
        <p14:creationId xmlns:p14="http://schemas.microsoft.com/office/powerpoint/2010/main" val="2385474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ln>
                  <a:noFill/>
                </a:ln>
                <a:solidFill>
                  <a:schemeClr val="tx1">
                    <a:lumMod val="65000"/>
                    <a:lumOff val="35000"/>
                  </a:schemeClr>
                </a:solidFill>
                <a:latin typeface="Arial" panose="020B0604020202020204" pitchFamily="34" charset="0"/>
                <a:ea typeface="ＭＳ Ｐゴシック" pitchFamily="34" charset="-128"/>
                <a:cs typeface="Arial" panose="020B0604020202020204" pitchFamily="34" charset="0"/>
              </a:rPr>
              <a:t>Notes to Trainer: </a:t>
            </a:r>
            <a:endParaRPr lang="en-US" sz="1100" b="1" kern="1200" dirty="0">
              <a:ln>
                <a:noFill/>
              </a:ln>
              <a:solidFill>
                <a:schemeClr val="tx1">
                  <a:lumMod val="65000"/>
                  <a:lumOff val="35000"/>
                </a:schemeClr>
              </a:solidFill>
              <a:latin typeface="Arial" panose="020B0604020202020204" pitchFamily="34" charset="0"/>
              <a:ea typeface="+mn-ea"/>
              <a:cs typeface="Arial" panose="020B0604020202020204" pitchFamily="34" charset="0"/>
            </a:endParaRPr>
          </a:p>
          <a:p>
            <a:pPr marL="171450" indent="-171450">
              <a:lnSpc>
                <a:spcPct val="100000"/>
              </a:lnSpc>
              <a:spcAft>
                <a:spcPts val="600"/>
              </a:spcAft>
              <a:buFont typeface="Arial" panose="020B0604020202020204" pitchFamily="34" charset="0"/>
              <a:buChar char="•"/>
            </a:pP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As you already know – IPV has serious health impacts. Advocates are in a unique position to intervene and reduce health consequences related to experiencing violence.</a:t>
            </a:r>
          </a:p>
          <a:p>
            <a:pPr marL="171450" indent="-171450">
              <a:lnSpc>
                <a:spcPct val="100000"/>
              </a:lnSpc>
              <a:spcAft>
                <a:spcPts val="600"/>
              </a:spcAft>
              <a:buFont typeface="Arial" panose="020B0604020202020204" pitchFamily="34" charset="0"/>
              <a:buChar char="•"/>
            </a:pP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Many survivors have not received health care in a long time or are primarily concerned about their children’s health. Taking care</a:t>
            </a: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 of health needs is an important part of healing.</a:t>
            </a:r>
            <a:endPar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endParaRPr>
          </a:p>
          <a:p>
            <a:pPr marL="171450" indent="-171450">
              <a:lnSpc>
                <a:spcPct val="100000"/>
              </a:lnSpc>
              <a:spcAft>
                <a:spcPts val="600"/>
              </a:spcAft>
              <a:buFont typeface="Arial" panose="020B0604020202020204" pitchFamily="34" charset="0"/>
              <a:buChar char="•"/>
            </a:pP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Builds relationships</a:t>
            </a: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 and </a:t>
            </a: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rapport – </a:t>
            </a: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Advocates are focusing on the whole person, not just crises and experiences of violence.</a:t>
            </a:r>
          </a:p>
          <a:p>
            <a:pPr marL="171450" indent="-171450">
              <a:lnSpc>
                <a:spcPct val="100000"/>
              </a:lnSpc>
              <a:spcAft>
                <a:spcPts val="600"/>
              </a:spcAft>
              <a:buFont typeface="Arial" panose="020B0604020202020204" pitchFamily="34" charset="0"/>
              <a:buChar char="•"/>
            </a:pP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Builds communities and allies. Advocates have the opportunity</a:t>
            </a: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 to partner with community health centers and other health programs (public health departments, hospitals, clinics, home visitation programs, etc.) to provide additional education and resources.</a:t>
            </a:r>
            <a:endPar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endParaRPr>
          </a:p>
          <a:p>
            <a:pPr marL="171450" indent="-171450">
              <a:lnSpc>
                <a:spcPct val="100000"/>
              </a:lnSpc>
              <a:spcAft>
                <a:spcPts val="600"/>
              </a:spcAft>
              <a:buFont typeface="Arial" panose="020B0604020202020204" pitchFamily="34" charset="0"/>
              <a:buChar char="•"/>
            </a:pPr>
            <a:r>
              <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Supports advocate and addresses burnout. When health needs are being addressed, survivors can be more present and engaged</a:t>
            </a: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 in advocacy services. </a:t>
            </a:r>
          </a:p>
          <a:p>
            <a:pPr marL="171450" indent="-171450">
              <a:lnSpc>
                <a:spcPct val="100000"/>
              </a:lnSpc>
              <a:spcAft>
                <a:spcPts val="600"/>
              </a:spcAft>
              <a:buFont typeface="Arial" panose="020B0604020202020204" pitchFamily="34" charset="0"/>
              <a:buChar char="•"/>
            </a:pPr>
            <a:r>
              <a:rPr lang="en-US" sz="1100" b="0" kern="1200" baseline="0" dirty="0">
                <a:ln>
                  <a:noFill/>
                </a:ln>
                <a:solidFill>
                  <a:schemeClr val="tx1">
                    <a:lumMod val="65000"/>
                    <a:lumOff val="35000"/>
                  </a:schemeClr>
                </a:solidFill>
                <a:latin typeface="Arial" panose="020B0604020202020204" pitchFamily="34" charset="0"/>
                <a:ea typeface="+mn-ea"/>
                <a:cs typeface="Arial" panose="020B0604020202020204" pitchFamily="34" charset="0"/>
              </a:rPr>
              <a:t>Criminal justice system is not always a primary resource for clients.  Health referrals may be more impactful. </a:t>
            </a:r>
            <a:endParaRPr lang="en-US" sz="1100" b="0" kern="1200" dirty="0">
              <a:ln>
                <a:noFill/>
              </a:ln>
              <a:solidFill>
                <a:schemeClr val="tx1">
                  <a:lumMod val="65000"/>
                  <a:lumOff val="35000"/>
                </a:schemeClr>
              </a:solidFill>
              <a:latin typeface="Arial" panose="020B0604020202020204" pitchFamily="34" charset="0"/>
              <a:ea typeface="+mn-ea"/>
              <a:cs typeface="Arial" panose="020B0604020202020204" pitchFamily="34" charset="0"/>
            </a:endParaRPr>
          </a:p>
          <a:p>
            <a:endParaRPr lang="en-US" baseline="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r>
              <a:rPr lang="en-US" b="0" dirty="0" smtClean="0">
                <a:solidFill>
                  <a:schemeClr val="tx1"/>
                </a:solidFill>
              </a:rPr>
              <a:t>8</a:t>
            </a:r>
            <a:endParaRPr lang="en-US" b="0" dirty="0">
              <a:solidFill>
                <a:schemeClr val="tx1"/>
              </a:solidFill>
            </a:endParaRPr>
          </a:p>
        </p:txBody>
      </p:sp>
    </p:spTree>
    <p:extLst>
      <p:ext uri="{BB962C8B-B14F-4D97-AF65-F5344CB8AC3E}">
        <p14:creationId xmlns:p14="http://schemas.microsoft.com/office/powerpoint/2010/main" val="31909774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C5D7E277-AE9E-46DB-B023-BFEECC689269}" type="slidenum">
              <a:rPr lang="en-US" smtClean="0">
                <a:solidFill>
                  <a:prstClr val="black"/>
                </a:solidFill>
                <a:latin typeface="Calibri"/>
              </a:rPr>
              <a:pPr/>
              <a:t>41</a:t>
            </a:fld>
            <a:endParaRPr lang="en-US">
              <a:solidFill>
                <a:prstClr val="black"/>
              </a:solidFill>
              <a:latin typeface="Calibri"/>
            </a:endParaRPr>
          </a:p>
        </p:txBody>
      </p:sp>
      <p:sp>
        <p:nvSpPr>
          <p:cNvPr id="47107" name="Rectangle 2"/>
          <p:cNvSpPr>
            <a:spLocks noGrp="1" noRot="1" noChangeAspect="1" noChangeArrowheads="1" noTextEdit="1"/>
          </p:cNvSpPr>
          <p:nvPr>
            <p:ph type="sldImg"/>
          </p:nvPr>
        </p:nvSpPr>
        <p:spPr bwMode="auto">
          <a:xfrm>
            <a:off x="715963" y="0"/>
            <a:ext cx="5578475" cy="4183063"/>
          </a:xfrm>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r>
              <a:rPr lang="en-US" sz="1100" b="1" dirty="0">
                <a:solidFill>
                  <a:schemeClr val="tx1">
                    <a:lumMod val="65000"/>
                    <a:lumOff val="35000"/>
                  </a:schemeClr>
                </a:solidFill>
                <a:latin typeface="Arial  "/>
                <a:ea typeface="ＭＳ Ｐゴシック" pitchFamily="34" charset="-128"/>
              </a:rPr>
              <a:t>Notes to Trainer: </a:t>
            </a:r>
            <a:r>
              <a:rPr lang="en-US" sz="1100" dirty="0">
                <a:solidFill>
                  <a:schemeClr val="tx1">
                    <a:lumMod val="65000"/>
                    <a:lumOff val="35000"/>
                  </a:schemeClr>
                </a:solidFill>
                <a:latin typeface="Arial  "/>
                <a:ea typeface="ＭＳ Ｐゴシック" pitchFamily="34" charset="-128"/>
              </a:rPr>
              <a:t>There are many long-lasting health consequences for IPV </a:t>
            </a:r>
            <a:r>
              <a:rPr lang="en-US" sz="1100" dirty="0" smtClean="0">
                <a:solidFill>
                  <a:schemeClr val="tx1">
                    <a:lumMod val="65000"/>
                    <a:lumOff val="35000"/>
                  </a:schemeClr>
                </a:solidFill>
                <a:latin typeface="Arial  "/>
                <a:ea typeface="ＭＳ Ｐゴシック" pitchFamily="34" charset="-128"/>
              </a:rPr>
              <a:t>and HT in </a:t>
            </a:r>
            <a:r>
              <a:rPr lang="en-US" sz="1100" dirty="0">
                <a:solidFill>
                  <a:schemeClr val="tx1">
                    <a:lumMod val="65000"/>
                    <a:lumOff val="35000"/>
                  </a:schemeClr>
                </a:solidFill>
                <a:latin typeface="Arial  "/>
                <a:ea typeface="ＭＳ Ｐゴシック" pitchFamily="34" charset="-128"/>
              </a:rPr>
              <a:t>addition to the immediate bruises and physical injuries</a:t>
            </a:r>
            <a:r>
              <a:rPr lang="en-US" sz="1100" dirty="0" smtClean="0">
                <a:solidFill>
                  <a:schemeClr val="tx1">
                    <a:lumMod val="65000"/>
                    <a:lumOff val="35000"/>
                  </a:schemeClr>
                </a:solidFill>
                <a:latin typeface="Arial  "/>
                <a:ea typeface="ＭＳ Ｐゴシック" pitchFamily="34" charset="-128"/>
              </a:rPr>
              <a:t>. </a:t>
            </a:r>
            <a:r>
              <a:rPr lang="en-US" sz="1100" dirty="0">
                <a:solidFill>
                  <a:schemeClr val="tx1">
                    <a:lumMod val="65000"/>
                    <a:lumOff val="35000"/>
                  </a:schemeClr>
                </a:solidFill>
                <a:latin typeface="Arial  "/>
                <a:ea typeface="ＭＳ Ｐゴシック" pitchFamily="34" charset="-128"/>
              </a:rPr>
              <a:t>These health consequences can persist even after an abusive relationship </a:t>
            </a:r>
            <a:r>
              <a:rPr lang="en-US" sz="1100" dirty="0" smtClean="0">
                <a:solidFill>
                  <a:schemeClr val="tx1">
                    <a:lumMod val="65000"/>
                    <a:lumOff val="35000"/>
                  </a:schemeClr>
                </a:solidFill>
                <a:latin typeface="Arial  "/>
                <a:ea typeface="ＭＳ Ｐゴシック" pitchFamily="34" charset="-128"/>
              </a:rPr>
              <a:t>or trafficking</a:t>
            </a:r>
            <a:r>
              <a:rPr lang="en-US" sz="1100" baseline="0" dirty="0" smtClean="0">
                <a:solidFill>
                  <a:schemeClr val="tx1">
                    <a:lumMod val="65000"/>
                    <a:lumOff val="35000"/>
                  </a:schemeClr>
                </a:solidFill>
                <a:latin typeface="Arial  "/>
                <a:ea typeface="ＭＳ Ｐゴシック" pitchFamily="34" charset="-128"/>
              </a:rPr>
              <a:t> situation </a:t>
            </a:r>
            <a:r>
              <a:rPr lang="en-US" sz="1100" dirty="0" smtClean="0">
                <a:solidFill>
                  <a:schemeClr val="tx1">
                    <a:lumMod val="65000"/>
                    <a:lumOff val="35000"/>
                  </a:schemeClr>
                </a:solidFill>
                <a:latin typeface="Arial  "/>
                <a:ea typeface="ＭＳ Ｐゴシック" pitchFamily="34" charset="-128"/>
              </a:rPr>
              <a:t>has </a:t>
            </a:r>
            <a:r>
              <a:rPr lang="en-US" sz="1100" dirty="0">
                <a:solidFill>
                  <a:schemeClr val="tx1">
                    <a:lumMod val="65000"/>
                    <a:lumOff val="35000"/>
                  </a:schemeClr>
                </a:solidFill>
                <a:latin typeface="Arial  "/>
                <a:ea typeface="ＭＳ Ｐゴシック" pitchFamily="34" charset="-128"/>
              </a:rPr>
              <a:t>ended</a:t>
            </a:r>
            <a:r>
              <a:rPr lang="en-US" sz="1100" dirty="0" smtClean="0">
                <a:solidFill>
                  <a:schemeClr val="tx1">
                    <a:lumMod val="65000"/>
                    <a:lumOff val="35000"/>
                  </a:schemeClr>
                </a:solidFill>
                <a:latin typeface="Arial  "/>
                <a:ea typeface="ＭＳ Ｐゴシック" pitchFamily="34" charset="-128"/>
              </a:rPr>
              <a:t>. Mention to the audience that while these specific health consequences are what the research shows, there really could be a number of health conditions associated with IPV</a:t>
            </a:r>
            <a:r>
              <a:rPr lang="en-US" sz="1100" baseline="0" dirty="0" smtClean="0">
                <a:solidFill>
                  <a:schemeClr val="tx1">
                    <a:lumMod val="65000"/>
                    <a:lumOff val="35000"/>
                  </a:schemeClr>
                </a:solidFill>
                <a:latin typeface="Arial  "/>
                <a:ea typeface="ＭＳ Ｐゴシック" pitchFamily="34" charset="-128"/>
              </a:rPr>
              <a:t> and HT. </a:t>
            </a:r>
            <a:endParaRPr lang="en-US" sz="1100" dirty="0">
              <a:solidFill>
                <a:schemeClr val="tx1">
                  <a:lumMod val="65000"/>
                  <a:lumOff val="35000"/>
                </a:schemeClr>
              </a:solidFill>
              <a:latin typeface="Arial  "/>
              <a:ea typeface="ＭＳ Ｐゴシック" pitchFamily="34" charset="-128"/>
            </a:endParaRPr>
          </a:p>
          <a:p>
            <a:pPr eaLnBrk="1" hangingPunct="1"/>
            <a:endParaRPr lang="en-US" sz="1100" dirty="0" smtClean="0">
              <a:solidFill>
                <a:schemeClr val="tx1">
                  <a:lumMod val="65000"/>
                  <a:lumOff val="35000"/>
                </a:schemeClr>
              </a:solidFill>
              <a:latin typeface="Arial  "/>
            </a:endParaRPr>
          </a:p>
          <a:p>
            <a:pPr eaLnBrk="1" hangingPunct="1"/>
            <a:r>
              <a:rPr lang="en-US" sz="1100" b="1" dirty="0" smtClean="0">
                <a:solidFill>
                  <a:schemeClr val="tx1">
                    <a:lumMod val="65000"/>
                    <a:lumOff val="35000"/>
                  </a:schemeClr>
                </a:solidFill>
                <a:latin typeface="Arial  "/>
              </a:rPr>
              <a:t>Additional Information:</a:t>
            </a:r>
            <a:endParaRPr lang="en-US" sz="1100" b="1" dirty="0">
              <a:solidFill>
                <a:schemeClr val="tx1">
                  <a:lumMod val="65000"/>
                  <a:lumOff val="35000"/>
                </a:schemeClr>
              </a:solidFill>
              <a:latin typeface="Arial  "/>
            </a:endParaRPr>
          </a:p>
          <a:p>
            <a:pPr marL="171450" indent="-171450" eaLnBrk="1" hangingPunct="1">
              <a:buFont typeface="Arial" panose="020B0604020202020204" pitchFamily="34" charset="0"/>
              <a:buChar char="•"/>
            </a:pPr>
            <a:r>
              <a:rPr lang="en-US" sz="1100" dirty="0" smtClean="0">
                <a:solidFill>
                  <a:schemeClr val="tx1">
                    <a:lumMod val="65000"/>
                    <a:lumOff val="35000"/>
                  </a:schemeClr>
                </a:solidFill>
                <a:latin typeface="Arial  "/>
                <a:ea typeface="ＭＳ Ｐゴシック" pitchFamily="34" charset="-128"/>
              </a:rPr>
              <a:t>For </a:t>
            </a:r>
            <a:r>
              <a:rPr lang="en-US" sz="1100" dirty="0">
                <a:solidFill>
                  <a:schemeClr val="tx1">
                    <a:lumMod val="65000"/>
                    <a:lumOff val="35000"/>
                  </a:schemeClr>
                </a:solidFill>
                <a:latin typeface="Arial  "/>
                <a:ea typeface="ＭＳ Ｐゴシック" pitchFamily="34" charset="-128"/>
              </a:rPr>
              <a:t>more information on </a:t>
            </a:r>
            <a:r>
              <a:rPr lang="en-US" sz="1100" dirty="0" smtClean="0">
                <a:solidFill>
                  <a:schemeClr val="tx1">
                    <a:lumMod val="65000"/>
                    <a:lumOff val="35000"/>
                  </a:schemeClr>
                </a:solidFill>
                <a:latin typeface="Arial  "/>
                <a:ea typeface="ＭＳ Ｐゴシック" pitchFamily="34" charset="-128"/>
              </a:rPr>
              <a:t>“</a:t>
            </a:r>
            <a:r>
              <a:rPr lang="en-US" sz="1100" dirty="0" smtClean="0">
                <a:solidFill>
                  <a:schemeClr val="tx1">
                    <a:lumMod val="65000"/>
                    <a:lumOff val="35000"/>
                  </a:schemeClr>
                </a:solidFill>
                <a:latin typeface="Arial  "/>
              </a:rPr>
              <a:t>Intimate </a:t>
            </a:r>
            <a:r>
              <a:rPr lang="en-US" sz="1100" dirty="0">
                <a:solidFill>
                  <a:schemeClr val="tx1">
                    <a:lumMod val="65000"/>
                    <a:lumOff val="35000"/>
                  </a:schemeClr>
                </a:solidFill>
                <a:latin typeface="Arial  "/>
              </a:rPr>
              <a:t>Partner </a:t>
            </a:r>
            <a:r>
              <a:rPr lang="en-US" sz="1100" dirty="0" smtClean="0">
                <a:solidFill>
                  <a:schemeClr val="tx1">
                    <a:lumMod val="65000"/>
                    <a:lumOff val="35000"/>
                  </a:schemeClr>
                </a:solidFill>
                <a:latin typeface="Arial  "/>
              </a:rPr>
              <a:t>Violence: Consequences:”, </a:t>
            </a:r>
            <a:r>
              <a:rPr lang="en-US" sz="1100" dirty="0">
                <a:solidFill>
                  <a:schemeClr val="tx1">
                    <a:lumMod val="65000"/>
                    <a:lumOff val="35000"/>
                  </a:schemeClr>
                </a:solidFill>
                <a:latin typeface="Arial  "/>
                <a:ea typeface="ＭＳ Ｐゴシック" pitchFamily="34" charset="-128"/>
              </a:rPr>
              <a:t>visit the Centers for Disease Control and Prevention website: </a:t>
            </a:r>
            <a:r>
              <a:rPr lang="en-US" sz="1100" dirty="0">
                <a:solidFill>
                  <a:schemeClr val="tx1">
                    <a:lumMod val="65000"/>
                    <a:lumOff val="35000"/>
                  </a:schemeClr>
                </a:solidFill>
                <a:latin typeface="Arial  "/>
              </a:rPr>
              <a:t>http://</a:t>
            </a:r>
            <a:r>
              <a:rPr lang="en-US" sz="1100" dirty="0" smtClean="0">
                <a:solidFill>
                  <a:schemeClr val="tx1">
                    <a:lumMod val="65000"/>
                    <a:lumOff val="35000"/>
                  </a:schemeClr>
                </a:solidFill>
                <a:latin typeface="Arial  "/>
              </a:rPr>
              <a:t>www.cdc.gov/violenceprevention/intimatepartnerviolence/consequences.html\</a:t>
            </a:r>
          </a:p>
          <a:p>
            <a:pPr marL="171450" indent="-171450" eaLnBrk="1" hangingPunct="1">
              <a:buFont typeface="Arial" panose="020B0604020202020204" pitchFamily="34" charset="0"/>
              <a:buChar char="•"/>
            </a:pPr>
            <a:r>
              <a:rPr lang="en-US" sz="1100" dirty="0" smtClean="0">
                <a:solidFill>
                  <a:schemeClr val="tx1">
                    <a:lumMod val="65000"/>
                    <a:lumOff val="35000"/>
                  </a:schemeClr>
                </a:solidFill>
                <a:latin typeface="Arial  "/>
              </a:rPr>
              <a:t>Black MC. 2011. Intimate partner violence and adverse health consequences: implications for clinicians. Am J Lifestyle Med 5(5):428-439.Breiding MJ, Black MC, Ryan GW. Chronic disease and health risk behaviors associated with intimate partner violence—18 U.S. states/territories, 2005. Ann </a:t>
            </a:r>
            <a:r>
              <a:rPr lang="en-US" sz="1100" dirty="0" err="1" smtClean="0">
                <a:solidFill>
                  <a:schemeClr val="tx1">
                    <a:lumMod val="65000"/>
                    <a:lumOff val="35000"/>
                  </a:schemeClr>
                </a:solidFill>
                <a:latin typeface="Arial  "/>
              </a:rPr>
              <a:t>Epidemiol</a:t>
            </a:r>
            <a:r>
              <a:rPr lang="en-US" sz="1100" dirty="0" smtClean="0">
                <a:solidFill>
                  <a:schemeClr val="tx1">
                    <a:lumMod val="65000"/>
                    <a:lumOff val="35000"/>
                  </a:schemeClr>
                </a:solidFill>
                <a:latin typeface="Arial  "/>
              </a:rPr>
              <a:t> . 2008; 18:538–544.</a:t>
            </a:r>
          </a:p>
          <a:p>
            <a:pPr marL="171450" indent="-171450" eaLnBrk="1" hangingPunct="1">
              <a:buFont typeface="Arial" panose="020B0604020202020204" pitchFamily="34" charset="0"/>
              <a:buChar char="•"/>
            </a:pPr>
            <a:r>
              <a:rPr lang="en-US" sz="1100" dirty="0" err="1" smtClean="0">
                <a:solidFill>
                  <a:schemeClr val="tx1">
                    <a:lumMod val="65000"/>
                    <a:lumOff val="35000"/>
                  </a:schemeClr>
                </a:solidFill>
                <a:latin typeface="Arial  "/>
              </a:rPr>
              <a:t>Crofford</a:t>
            </a:r>
            <a:r>
              <a:rPr lang="en-US" sz="1100" dirty="0" smtClean="0">
                <a:solidFill>
                  <a:schemeClr val="tx1">
                    <a:lumMod val="65000"/>
                    <a:lumOff val="35000"/>
                  </a:schemeClr>
                </a:solidFill>
                <a:latin typeface="Arial  "/>
              </a:rPr>
              <a:t> LJ. Violence, stress, and somatic syndromes. Trauma Violence Abuse. 2007; 8:299–313.</a:t>
            </a:r>
          </a:p>
          <a:p>
            <a:pPr marL="171450" indent="-171450" eaLnBrk="1" hangingPunct="1">
              <a:buFont typeface="Arial" panose="020B0604020202020204" pitchFamily="34" charset="0"/>
              <a:buChar char="•"/>
            </a:pPr>
            <a:r>
              <a:rPr lang="en-US" sz="1100" b="0" i="0" kern="1200" dirty="0" err="1" smtClean="0">
                <a:solidFill>
                  <a:schemeClr val="tx1"/>
                </a:solidFill>
                <a:effectLst/>
                <a:latin typeface="Arial  "/>
                <a:ea typeface="+mn-ea"/>
                <a:cs typeface="+mn-cs"/>
              </a:rPr>
              <a:t>Ottisova</a:t>
            </a:r>
            <a:r>
              <a:rPr lang="en-US" sz="1100" b="0" i="0" kern="1200" dirty="0" smtClean="0">
                <a:solidFill>
                  <a:schemeClr val="tx1"/>
                </a:solidFill>
                <a:effectLst/>
                <a:latin typeface="Arial  "/>
                <a:ea typeface="+mn-ea"/>
                <a:cs typeface="+mn-cs"/>
              </a:rPr>
              <a:t>, L., Hemmings, S., Howard, L., Zimmerman, C., &amp; </a:t>
            </a:r>
            <a:r>
              <a:rPr lang="en-US" sz="1100" b="0" i="0" kern="1200" dirty="0" err="1" smtClean="0">
                <a:solidFill>
                  <a:schemeClr val="tx1"/>
                </a:solidFill>
                <a:effectLst/>
                <a:latin typeface="Arial  "/>
                <a:ea typeface="+mn-ea"/>
                <a:cs typeface="+mn-cs"/>
              </a:rPr>
              <a:t>Oram</a:t>
            </a:r>
            <a:r>
              <a:rPr lang="en-US" sz="1100" b="0" i="0" kern="1200" dirty="0" smtClean="0">
                <a:solidFill>
                  <a:schemeClr val="tx1"/>
                </a:solidFill>
                <a:effectLst/>
                <a:latin typeface="Arial  "/>
                <a:ea typeface="+mn-ea"/>
                <a:cs typeface="+mn-cs"/>
              </a:rPr>
              <a:t>, S. (2016). Prevalence and risk of violence and the mental, physical and sexual health problems associated with human trafficking: An updated systematic review. </a:t>
            </a:r>
            <a:r>
              <a:rPr lang="en-US" sz="1100" b="0" i="1" kern="1200" dirty="0" smtClean="0">
                <a:solidFill>
                  <a:schemeClr val="tx1"/>
                </a:solidFill>
                <a:effectLst/>
                <a:latin typeface="Arial  "/>
                <a:ea typeface="+mn-ea"/>
                <a:cs typeface="+mn-cs"/>
              </a:rPr>
              <a:t>Epidemiology and Psychiatric Sciences,</a:t>
            </a:r>
            <a:r>
              <a:rPr lang="en-US" sz="1100" b="0" i="0" kern="1200" dirty="0" smtClean="0">
                <a:solidFill>
                  <a:schemeClr val="tx1"/>
                </a:solidFill>
                <a:effectLst/>
                <a:latin typeface="Arial  "/>
                <a:ea typeface="+mn-ea"/>
                <a:cs typeface="+mn-cs"/>
              </a:rPr>
              <a:t> </a:t>
            </a:r>
            <a:r>
              <a:rPr lang="en-US" sz="1100" b="0" i="1" kern="1200" dirty="0" smtClean="0">
                <a:solidFill>
                  <a:schemeClr val="tx1"/>
                </a:solidFill>
                <a:effectLst/>
                <a:latin typeface="Arial  "/>
                <a:ea typeface="+mn-ea"/>
                <a:cs typeface="+mn-cs"/>
              </a:rPr>
              <a:t>25</a:t>
            </a:r>
            <a:r>
              <a:rPr lang="en-US" sz="1100" b="0" i="0" kern="1200" dirty="0" smtClean="0">
                <a:solidFill>
                  <a:schemeClr val="tx1"/>
                </a:solidFill>
                <a:effectLst/>
                <a:latin typeface="Arial  "/>
                <a:ea typeface="+mn-ea"/>
                <a:cs typeface="+mn-cs"/>
              </a:rPr>
              <a:t>(4), 317-341. doi:10.1017/S2045796016000135</a:t>
            </a:r>
          </a:p>
          <a:p>
            <a:pPr marL="171450" indent="-171450" eaLnBrk="1" hangingPunct="1">
              <a:buFont typeface="Arial" panose="020B0604020202020204" pitchFamily="34" charset="0"/>
              <a:buChar char="•"/>
            </a:pPr>
            <a:r>
              <a:rPr lang="en-US" dirty="0" err="1" smtClean="0"/>
              <a:t>Siân</a:t>
            </a:r>
            <a:r>
              <a:rPr lang="en-US" dirty="0" smtClean="0"/>
              <a:t> </a:t>
            </a:r>
            <a:r>
              <a:rPr lang="en-US" dirty="0" err="1" smtClean="0"/>
              <a:t>Oram</a:t>
            </a:r>
            <a:r>
              <a:rPr lang="en-US" dirty="0" smtClean="0"/>
              <a:t> et al. </a:t>
            </a:r>
            <a:r>
              <a:rPr lang="en-US" sz="1100" b="0" i="0" kern="1200" dirty="0" smtClean="0">
                <a:solidFill>
                  <a:schemeClr val="tx1"/>
                </a:solidFill>
                <a:effectLst/>
                <a:latin typeface="Arial  "/>
                <a:ea typeface="+mn-ea"/>
                <a:cs typeface="+mn-cs"/>
              </a:rPr>
              <a:t>“Human Trafficking and Health: A Survey of Male and Female Survivors in England”, </a:t>
            </a:r>
            <a:r>
              <a:rPr lang="en-US" sz="1100" b="0" i="1" kern="1200" dirty="0" smtClean="0">
                <a:solidFill>
                  <a:schemeClr val="tx1"/>
                </a:solidFill>
                <a:effectLst/>
                <a:latin typeface="Arial  "/>
                <a:ea typeface="+mn-ea"/>
                <a:cs typeface="+mn-cs"/>
              </a:rPr>
              <a:t>American Journal of Public Health</a:t>
            </a:r>
            <a:r>
              <a:rPr lang="en-US" sz="1100" b="0" i="0" kern="1200" dirty="0" smtClean="0">
                <a:solidFill>
                  <a:schemeClr val="tx1"/>
                </a:solidFill>
                <a:effectLst/>
                <a:latin typeface="Arial  "/>
                <a:ea typeface="+mn-ea"/>
                <a:cs typeface="+mn-cs"/>
              </a:rPr>
              <a:t> 106, no. 6 (June 1, 2016): pp. 1073-1078.</a:t>
            </a:r>
            <a:endParaRPr lang="en-US" sz="1100" dirty="0" smtClean="0">
              <a:solidFill>
                <a:schemeClr val="tx1">
                  <a:lumMod val="65000"/>
                  <a:lumOff val="35000"/>
                </a:schemeClr>
              </a:solidFill>
              <a:latin typeface="Arial  "/>
            </a:endParaRPr>
          </a:p>
          <a:p>
            <a:pPr marL="174708" indent="-174708">
              <a:buFont typeface="Arial" panose="020B0604020202020204" pitchFamily="34" charset="0"/>
              <a:buChar char="•"/>
            </a:pPr>
            <a:r>
              <a:rPr lang="en-US" sz="1100" dirty="0" smtClean="0">
                <a:solidFill>
                  <a:schemeClr val="tx1">
                    <a:lumMod val="65000"/>
                    <a:lumOff val="35000"/>
                  </a:schemeClr>
                </a:solidFill>
                <a:latin typeface="Arial  "/>
              </a:rPr>
              <a:t>Also see:</a:t>
            </a:r>
            <a:r>
              <a:rPr lang="en-US" sz="1100" baseline="0" dirty="0" smtClean="0">
                <a:solidFill>
                  <a:schemeClr val="tx1">
                    <a:lumMod val="65000"/>
                    <a:lumOff val="35000"/>
                  </a:schemeClr>
                </a:solidFill>
                <a:latin typeface="Arial  "/>
              </a:rPr>
              <a:t> </a:t>
            </a:r>
            <a:r>
              <a:rPr lang="en-US" sz="1100" dirty="0" smtClean="0">
                <a:solidFill>
                  <a:schemeClr val="tx1">
                    <a:lumMod val="65000"/>
                    <a:lumOff val="35000"/>
                  </a:schemeClr>
                </a:solidFill>
                <a:latin typeface="Arial  "/>
              </a:rPr>
              <a:t>www.IPVHealthPartners.org  </a:t>
            </a:r>
            <a:endParaRPr lang="en-US" sz="1100" dirty="0">
              <a:solidFill>
                <a:schemeClr val="tx1">
                  <a:lumMod val="65000"/>
                  <a:lumOff val="35000"/>
                </a:schemeClr>
              </a:solidFill>
              <a:latin typeface="Arial  "/>
            </a:endParaRPr>
          </a:p>
          <a:p>
            <a:pPr eaLnBrk="1" hangingPunct="1"/>
            <a:endParaRPr lang="en-US" sz="1100" u="sng" dirty="0">
              <a:solidFill>
                <a:schemeClr val="tx1">
                  <a:lumMod val="65000"/>
                  <a:lumOff val="35000"/>
                </a:schemeClr>
              </a:solidFill>
              <a:latin typeface="Arial  "/>
            </a:endParaRPr>
          </a:p>
          <a:p>
            <a:pPr eaLnBrk="1" hangingPunct="1"/>
            <a:endParaRPr lang="en-US" sz="1100" dirty="0">
              <a:solidFill>
                <a:schemeClr val="tx1">
                  <a:lumMod val="65000"/>
                  <a:lumOff val="35000"/>
                </a:schemeClr>
              </a:solidFill>
              <a:latin typeface="Arial  "/>
              <a:ea typeface="ＭＳ Ｐゴシック" pitchFamily="34" charset="-128"/>
            </a:endParaRPr>
          </a:p>
        </p:txBody>
      </p:sp>
    </p:spTree>
    <p:extLst>
      <p:ext uri="{BB962C8B-B14F-4D97-AF65-F5344CB8AC3E}">
        <p14:creationId xmlns:p14="http://schemas.microsoft.com/office/powerpoint/2010/main" val="12880475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A9836F14-6D9F-4F98-B5B8-BCDED5FEB131}" type="slidenum">
              <a:rPr lang="en-US" b="0" smtClean="0">
                <a:solidFill>
                  <a:prstClr val="black"/>
                </a:solidFill>
              </a:rPr>
              <a:pPr/>
              <a:t>42</a:t>
            </a:fld>
            <a:endParaRPr lang="en-US" b="0" dirty="0">
              <a:solidFill>
                <a:prstClr val="black"/>
              </a:solidFill>
            </a:endParaRPr>
          </a:p>
        </p:txBody>
      </p:sp>
      <p:sp>
        <p:nvSpPr>
          <p:cNvPr id="367619" name="Rectangle 2"/>
          <p:cNvSpPr>
            <a:spLocks noGrp="1" noRot="1" noChangeAspect="1" noChangeArrowheads="1" noTextEdit="1"/>
          </p:cNvSpPr>
          <p:nvPr>
            <p:ph type="sldImg"/>
          </p:nvPr>
        </p:nvSpPr>
        <p:spPr>
          <a:xfrm>
            <a:off x="715963" y="0"/>
            <a:ext cx="5578475" cy="4183063"/>
          </a:xfrm>
          <a:ln/>
        </p:spPr>
      </p:sp>
      <p:sp>
        <p:nvSpPr>
          <p:cNvPr id="367620" name="Rectangle 3"/>
          <p:cNvSpPr>
            <a:spLocks noGrp="1" noChangeArrowheads="1"/>
          </p:cNvSpPr>
          <p:nvPr>
            <p:ph type="body" idx="1"/>
          </p:nvPr>
        </p:nvSpPr>
        <p:spPr>
          <a:xfrm>
            <a:off x="701040" y="4415790"/>
            <a:ext cx="5608320" cy="14558010"/>
          </a:xfrm>
          <a:noFill/>
          <a:ln/>
        </p:spPr>
        <p:txBody>
          <a:bodyPr>
            <a:normAutofit fontScale="92500"/>
          </a:bodyPr>
          <a:lstStyle/>
          <a:p>
            <a:r>
              <a:rPr lang="en-US" sz="1100" b="1" i="0" kern="1200" baseline="0" dirty="0" smtClean="0">
                <a:ln>
                  <a:noFill/>
                </a:ln>
                <a:solidFill>
                  <a:schemeClr val="tx1">
                    <a:lumMod val="65000"/>
                    <a:lumOff val="35000"/>
                  </a:schemeClr>
                </a:solidFill>
                <a:effectLst/>
              </a:rPr>
              <a:t>Notes to Trainer:  </a:t>
            </a:r>
            <a:r>
              <a:rPr lang="en-US" sz="1100" b="0" i="0" kern="1200" baseline="0" dirty="0" smtClean="0">
                <a:ln>
                  <a:noFill/>
                </a:ln>
                <a:solidFill>
                  <a:schemeClr val="tx1">
                    <a:lumMod val="65000"/>
                    <a:lumOff val="35000"/>
                  </a:schemeClr>
                </a:solidFill>
                <a:effectLst/>
              </a:rPr>
              <a:t>Read the slide aloud. Share with the audience that the most common and persistent symptoms of </a:t>
            </a:r>
            <a:r>
              <a:rPr lang="en-US" sz="1100" b="1" i="0" kern="1200" baseline="0" dirty="0" smtClean="0">
                <a:ln>
                  <a:noFill/>
                </a:ln>
                <a:solidFill>
                  <a:schemeClr val="tx1">
                    <a:lumMod val="65000"/>
                    <a:lumOff val="35000"/>
                  </a:schemeClr>
                </a:solidFill>
                <a:effectLst/>
              </a:rPr>
              <a:t>TBI</a:t>
            </a:r>
            <a:r>
              <a:rPr lang="en-US" sz="1100" b="0" i="0" kern="1200" baseline="0" dirty="0" smtClean="0">
                <a:ln>
                  <a:noFill/>
                </a:ln>
                <a:solidFill>
                  <a:schemeClr val="tx1">
                    <a:lumMod val="65000"/>
                    <a:lumOff val="35000"/>
                  </a:schemeClr>
                </a:solidFill>
                <a:effectLst/>
              </a:rPr>
              <a:t> are headaches, fatigue, loss of memory, depression, and communication difficulty. TBI is often missed.  </a:t>
            </a:r>
            <a:r>
              <a:rPr lang="en-US" sz="1100" b="1" i="0" kern="1200" baseline="0" dirty="0" smtClean="0">
                <a:ln>
                  <a:noFill/>
                </a:ln>
                <a:solidFill>
                  <a:schemeClr val="tx1">
                    <a:lumMod val="65000"/>
                    <a:lumOff val="35000"/>
                  </a:schemeClr>
                </a:solidFill>
                <a:effectLst/>
              </a:rPr>
              <a:t>Strangulation</a:t>
            </a:r>
            <a:r>
              <a:rPr lang="en-US" sz="1100" b="0" i="0" kern="1200" baseline="0" dirty="0" smtClean="0">
                <a:ln>
                  <a:noFill/>
                </a:ln>
                <a:solidFill>
                  <a:schemeClr val="tx1">
                    <a:lumMod val="65000"/>
                    <a:lumOff val="35000"/>
                  </a:schemeClr>
                </a:solidFill>
                <a:effectLst/>
              </a:rPr>
              <a:t> is one of the most common forms of traumatic brain injury (TBI) that survivors experience. Other common forms of TBI that survivors experience are blunt force blows to the head that can cause concussions, such as being slammed against a wall, or being shaken so hard that the brain hits the wall of the skull. Non-fatal strangulation is an important risk factor for homicide of women.  (Glass, 2008)</a:t>
            </a:r>
          </a:p>
          <a:p>
            <a:endParaRPr lang="en-US" sz="1100" b="1" i="0" kern="1200" baseline="0" dirty="0" smtClean="0">
              <a:ln>
                <a:noFill/>
              </a:ln>
              <a:solidFill>
                <a:schemeClr val="tx1">
                  <a:lumMod val="65000"/>
                  <a:lumOff val="35000"/>
                </a:schemeClr>
              </a:solidFill>
              <a:effectLst/>
            </a:endParaRPr>
          </a:p>
          <a:p>
            <a:r>
              <a:rPr lang="en-US" sz="1100" b="1" i="0" kern="1200" baseline="0" dirty="0" smtClean="0">
                <a:ln>
                  <a:noFill/>
                </a:ln>
                <a:solidFill>
                  <a:schemeClr val="tx1">
                    <a:lumMod val="65000"/>
                    <a:lumOff val="35000"/>
                  </a:schemeClr>
                </a:solidFill>
                <a:effectLst/>
              </a:rPr>
              <a:t>Background Information: </a:t>
            </a:r>
            <a:endParaRPr lang="en-US" sz="1100" b="0" i="0" kern="1200" baseline="0" dirty="0" smtClean="0">
              <a:ln>
                <a:noFill/>
              </a:ln>
              <a:solidFill>
                <a:schemeClr val="tx1">
                  <a:lumMod val="65000"/>
                  <a:lumOff val="35000"/>
                </a:schemeClr>
              </a:solidFill>
              <a:effectLst/>
            </a:endParaRPr>
          </a:p>
          <a:p>
            <a:r>
              <a:rPr lang="en-US" sz="1100" b="0" i="0" kern="1200" baseline="0" dirty="0" smtClean="0">
                <a:ln>
                  <a:noFill/>
                </a:ln>
                <a:solidFill>
                  <a:schemeClr val="tx1">
                    <a:lumMod val="65000"/>
                    <a:lumOff val="35000"/>
                  </a:schemeClr>
                </a:solidFill>
                <a:effectLst/>
              </a:rPr>
              <a:t>Nancy Glass, PhD, MPH, RN, Kathryn Laughon, PhD, RN, Jacquelyn Campbell, PhD, RN, Carolyn Rebecca Block, PhD, Ginger Hanson, MS, Phyllis W. Sharps, PhD, RN, and Ellen Taliaferro, MD, FACEP, J </a:t>
            </a:r>
            <a:r>
              <a:rPr lang="en-US" sz="1100" b="0" i="0" kern="1200" baseline="0" dirty="0" err="1" smtClean="0">
                <a:ln>
                  <a:noFill/>
                </a:ln>
                <a:solidFill>
                  <a:schemeClr val="tx1">
                    <a:lumMod val="65000"/>
                    <a:lumOff val="35000"/>
                  </a:schemeClr>
                </a:solidFill>
                <a:effectLst/>
              </a:rPr>
              <a:t>Emerg</a:t>
            </a:r>
            <a:r>
              <a:rPr lang="en-US" sz="1100" b="0" i="0" kern="1200" baseline="0" dirty="0" smtClean="0">
                <a:ln>
                  <a:noFill/>
                </a:ln>
                <a:solidFill>
                  <a:schemeClr val="tx1">
                    <a:lumMod val="65000"/>
                    <a:lumOff val="35000"/>
                  </a:schemeClr>
                </a:solidFill>
                <a:effectLst/>
              </a:rPr>
              <a:t> Med. 2008 Oct; 35(3): 329–335. Published online 2007 Oct 25. Non-fatal strangulation is an important risk factor for homicide of women</a:t>
            </a:r>
          </a:p>
          <a:p>
            <a:endParaRPr lang="en-US" sz="1100" b="0" i="0" kern="1200" baseline="0" dirty="0" smtClean="0">
              <a:ln>
                <a:noFill/>
              </a:ln>
              <a:solidFill>
                <a:schemeClr val="tx1">
                  <a:lumMod val="65000"/>
                  <a:lumOff val="35000"/>
                </a:schemeClr>
              </a:solidFill>
              <a:effectLst/>
            </a:endParaRPr>
          </a:p>
          <a:p>
            <a:r>
              <a:rPr lang="en-US" sz="1100" b="0" i="0" kern="1200" baseline="0" dirty="0" smtClean="0">
                <a:ln>
                  <a:noFill/>
                </a:ln>
                <a:solidFill>
                  <a:schemeClr val="tx1">
                    <a:lumMod val="65000"/>
                    <a:lumOff val="35000"/>
                  </a:schemeClr>
                </a:solidFill>
                <a:effectLst/>
              </a:rPr>
              <a:t>Jacquelyn C. Campbell, PhD, RN, FAAN,1 Jocelyn C. Anderson, PhD, RN,1,2 </a:t>
            </a:r>
            <a:r>
              <a:rPr lang="en-US" sz="1100" b="0" i="0" kern="1200" baseline="0" dirty="0" err="1" smtClean="0">
                <a:ln>
                  <a:noFill/>
                </a:ln>
                <a:solidFill>
                  <a:schemeClr val="tx1">
                    <a:lumMod val="65000"/>
                    <a:lumOff val="35000"/>
                  </a:schemeClr>
                </a:solidFill>
                <a:effectLst/>
              </a:rPr>
              <a:t>Akosoa</a:t>
            </a:r>
            <a:r>
              <a:rPr lang="en-US" sz="1100" b="0" i="0" kern="1200" baseline="0" dirty="0" smtClean="0">
                <a:ln>
                  <a:noFill/>
                </a:ln>
                <a:solidFill>
                  <a:schemeClr val="tx1">
                    <a:lumMod val="65000"/>
                    <a:lumOff val="35000"/>
                  </a:schemeClr>
                </a:solidFill>
                <a:effectLst/>
              </a:rPr>
              <a:t> </a:t>
            </a:r>
            <a:r>
              <a:rPr lang="en-US" sz="1100" b="0" i="0" kern="1200" baseline="0" dirty="0" err="1" smtClean="0">
                <a:ln>
                  <a:noFill/>
                </a:ln>
                <a:solidFill>
                  <a:schemeClr val="tx1">
                    <a:lumMod val="65000"/>
                    <a:lumOff val="35000"/>
                  </a:schemeClr>
                </a:solidFill>
                <a:effectLst/>
              </a:rPr>
              <a:t>McFadgion</a:t>
            </a:r>
            <a:r>
              <a:rPr lang="en-US" sz="1100" b="0" i="0" kern="1200" baseline="0" dirty="0" smtClean="0">
                <a:ln>
                  <a:noFill/>
                </a:ln>
                <a:solidFill>
                  <a:schemeClr val="tx1">
                    <a:lumMod val="65000"/>
                    <a:lumOff val="35000"/>
                  </a:schemeClr>
                </a:solidFill>
                <a:effectLst/>
              </a:rPr>
              <a:t>, PhD, MSW, Jessica Gill, PhD, RN,4 Elizabeth Zink, MS, </a:t>
            </a:r>
            <a:r>
              <a:rPr lang="en-US" sz="1100" b="0" i="0" kern="1200" baseline="0" dirty="0" err="1" smtClean="0">
                <a:ln>
                  <a:noFill/>
                </a:ln>
                <a:solidFill>
                  <a:schemeClr val="tx1">
                    <a:lumMod val="65000"/>
                    <a:lumOff val="35000"/>
                  </a:schemeClr>
                </a:solidFill>
                <a:effectLst/>
              </a:rPr>
              <a:t>RN,Michelle</a:t>
            </a:r>
            <a:r>
              <a:rPr lang="en-US" sz="1100" b="0" i="0" kern="1200" baseline="0" dirty="0" smtClean="0">
                <a:ln>
                  <a:noFill/>
                </a:ln>
                <a:solidFill>
                  <a:schemeClr val="tx1">
                    <a:lumMod val="65000"/>
                    <a:lumOff val="35000"/>
                  </a:schemeClr>
                </a:solidFill>
                <a:effectLst/>
              </a:rPr>
              <a:t> Patch, MSN, APRN-CNS, ACNS-</a:t>
            </a:r>
            <a:r>
              <a:rPr lang="en-US" sz="1100" b="0" i="0" kern="1200" baseline="0" dirty="0" err="1" smtClean="0">
                <a:ln>
                  <a:noFill/>
                </a:ln>
                <a:solidFill>
                  <a:schemeClr val="tx1">
                    <a:lumMod val="65000"/>
                    <a:lumOff val="35000"/>
                  </a:schemeClr>
                </a:solidFill>
                <a:effectLst/>
              </a:rPr>
              <a:t>BC,Gloria</a:t>
            </a:r>
            <a:r>
              <a:rPr lang="en-US" sz="1100" b="0" i="0" kern="1200" baseline="0" dirty="0" smtClean="0">
                <a:ln>
                  <a:noFill/>
                </a:ln>
                <a:solidFill>
                  <a:schemeClr val="tx1">
                    <a:lumMod val="65000"/>
                    <a:lumOff val="35000"/>
                  </a:schemeClr>
                </a:solidFill>
                <a:effectLst/>
              </a:rPr>
              <a:t> </a:t>
            </a:r>
            <a:r>
              <a:rPr lang="en-US" sz="1100" b="0" i="0" kern="1200" baseline="0" dirty="0" err="1" smtClean="0">
                <a:ln>
                  <a:noFill/>
                </a:ln>
                <a:solidFill>
                  <a:schemeClr val="tx1">
                    <a:lumMod val="65000"/>
                    <a:lumOff val="35000"/>
                  </a:schemeClr>
                </a:solidFill>
                <a:effectLst/>
              </a:rPr>
              <a:t>Callwood</a:t>
            </a:r>
            <a:r>
              <a:rPr lang="en-US" sz="1100" b="0" i="0" kern="1200" baseline="0" dirty="0" smtClean="0">
                <a:ln>
                  <a:noFill/>
                </a:ln>
                <a:solidFill>
                  <a:schemeClr val="tx1">
                    <a:lumMod val="65000"/>
                    <a:lumOff val="35000"/>
                  </a:schemeClr>
                </a:solidFill>
                <a:effectLst/>
              </a:rPr>
              <a:t>, PhD, RN, FAAN,5 and Doris Campbell, PhD, ARNP, FAAN, The Effects of IPV and Probable Traumatic Injury on Central Nervous Symptoms. Journal of Women’s Health (In press—due out 2018) https://www.liebertpub.com/doi/abs/10.1089/jwh.2016.6311?src=recsys&amp; </a:t>
            </a:r>
          </a:p>
          <a:p>
            <a:endParaRPr lang="en-US" sz="1100" b="0" i="0" kern="1200" baseline="0" dirty="0" smtClean="0">
              <a:ln>
                <a:noFill/>
              </a:ln>
              <a:solidFill>
                <a:schemeClr val="tx1">
                  <a:lumMod val="65000"/>
                  <a:lumOff val="35000"/>
                </a:schemeClr>
              </a:solidFill>
              <a:effectLst/>
            </a:endParaRPr>
          </a:p>
          <a:p>
            <a:r>
              <a:rPr lang="en-US" sz="1100" b="0" i="0" kern="1200" baseline="0" dirty="0" smtClean="0">
                <a:ln>
                  <a:noFill/>
                </a:ln>
                <a:solidFill>
                  <a:schemeClr val="tx1">
                    <a:lumMod val="65000"/>
                    <a:lumOff val="35000"/>
                  </a:schemeClr>
                </a:solidFill>
                <a:effectLst/>
              </a:rPr>
              <a:t>Picard M, </a:t>
            </a:r>
            <a:r>
              <a:rPr lang="en-US" sz="1100" b="0" i="0" kern="1200" baseline="0" dirty="0" err="1" smtClean="0">
                <a:ln>
                  <a:noFill/>
                </a:ln>
                <a:solidFill>
                  <a:schemeClr val="tx1">
                    <a:lumMod val="65000"/>
                    <a:lumOff val="35000"/>
                  </a:schemeClr>
                </a:solidFill>
                <a:effectLst/>
              </a:rPr>
              <a:t>Scarisbrick</a:t>
            </a:r>
            <a:r>
              <a:rPr lang="en-US" sz="1100" b="0" i="0" kern="1200" baseline="0" dirty="0" smtClean="0">
                <a:ln>
                  <a:noFill/>
                </a:ln>
                <a:solidFill>
                  <a:schemeClr val="tx1">
                    <a:lumMod val="65000"/>
                    <a:lumOff val="35000"/>
                  </a:schemeClr>
                </a:solidFill>
                <a:effectLst/>
              </a:rPr>
              <a:t> D, </a:t>
            </a:r>
            <a:r>
              <a:rPr lang="en-US" sz="1100" b="0" i="0" kern="1200" baseline="0" dirty="0" err="1" smtClean="0">
                <a:ln>
                  <a:noFill/>
                </a:ln>
                <a:solidFill>
                  <a:schemeClr val="tx1">
                    <a:lumMod val="65000"/>
                    <a:lumOff val="35000"/>
                  </a:schemeClr>
                </a:solidFill>
                <a:effectLst/>
              </a:rPr>
              <a:t>Paluck</a:t>
            </a:r>
            <a:r>
              <a:rPr lang="en-US" sz="1100" b="0" i="0" kern="1200" baseline="0" dirty="0" smtClean="0">
                <a:ln>
                  <a:noFill/>
                </a:ln>
                <a:solidFill>
                  <a:schemeClr val="tx1">
                    <a:lumMod val="65000"/>
                    <a:lumOff val="35000"/>
                  </a:schemeClr>
                </a:solidFill>
                <a:effectLst/>
              </a:rPr>
              <a:t> R. HELPS brain injury screening tool. New York: International Center for the Disabled, TBI-NET, US Department of Education, Rehabilitation Services Administration, 1991. To download this tool: http://www.rcpaconference.org/wp-content/uploads/2015/09/W56_Nagele_HELPSScreeningTool.pdf</a:t>
            </a:r>
          </a:p>
          <a:p>
            <a:endParaRPr lang="en-US" sz="1100" b="0" i="0" kern="1200" baseline="0" dirty="0" smtClean="0">
              <a:ln>
                <a:noFill/>
              </a:ln>
              <a:solidFill>
                <a:schemeClr val="tx1">
                  <a:lumMod val="65000"/>
                  <a:lumOff val="35000"/>
                </a:schemeClr>
              </a:solidFill>
              <a:effectLst/>
            </a:endParaRPr>
          </a:p>
          <a:p>
            <a:r>
              <a:rPr lang="en-US" sz="1100" b="0" i="0" kern="1200" baseline="0" dirty="0" smtClean="0">
                <a:ln>
                  <a:noFill/>
                </a:ln>
                <a:solidFill>
                  <a:schemeClr val="tx1">
                    <a:lumMod val="65000"/>
                    <a:lumOff val="35000"/>
                  </a:schemeClr>
                </a:solidFill>
                <a:effectLst/>
              </a:rPr>
              <a:t>It is crucial that providers are aware of the physical and mental effects that strangulation and other TBIs can have on survivors.  </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Decreased concentration, reduced attention span difficulties with executive functioning (goal setting, self monitoring, initiating, modifying, and/or bringing to completion, making plans, setting goals, and organizing tasks), including adhering to health plans </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Short-term and/or long-term memory loss </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Difficulty in learning new information, including health information</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Increased aggression and/or anxiety and quickly agitated or saddened, increased irritability or impatience</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Changes in emotional expression (flat, non-emotional, inappropriate or overreactions) </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Difficulty sleeping</a:t>
            </a:r>
          </a:p>
          <a:p>
            <a:r>
              <a:rPr lang="en-US" sz="1100" b="0" i="0" kern="1200" baseline="0" dirty="0" smtClean="0">
                <a:ln>
                  <a:noFill/>
                </a:ln>
                <a:solidFill>
                  <a:schemeClr val="tx1">
                    <a:lumMod val="65000"/>
                    <a:lumOff val="35000"/>
                  </a:schemeClr>
                </a:solidFill>
                <a:effectLst/>
              </a:rPr>
              <a:t> </a:t>
            </a:r>
            <a:endParaRPr lang="en-US" sz="1100" dirty="0" smtClean="0">
              <a:effectLst/>
            </a:endParaRPr>
          </a:p>
          <a:p>
            <a:r>
              <a:rPr lang="en-US" sz="1100" b="0" i="0" kern="1200" baseline="0" dirty="0" smtClean="0">
                <a:ln>
                  <a:noFill/>
                </a:ln>
                <a:solidFill>
                  <a:schemeClr val="tx1">
                    <a:lumMod val="65000"/>
                    <a:lumOff val="35000"/>
                  </a:schemeClr>
                </a:solidFill>
                <a:effectLst/>
              </a:rPr>
              <a:t>Strangulation is :</a:t>
            </a:r>
          </a:p>
          <a:p>
            <a:pPr marL="628650" lvl="1" indent="-171450">
              <a:buFont typeface="Arial" panose="020B0604020202020204" pitchFamily="34" charset="0"/>
              <a:buChar char="•"/>
            </a:pPr>
            <a:r>
              <a:rPr lang="en-US" sz="1100" b="0" i="0" kern="1200" baseline="0" dirty="0" smtClean="0">
                <a:solidFill>
                  <a:schemeClr val="tx1">
                    <a:lumMod val="65000"/>
                    <a:lumOff val="35000"/>
                  </a:schemeClr>
                </a:solidFill>
                <a:effectLst/>
              </a:rPr>
              <a:t>A common form of physical violence, one that is particularly controlling, in abusive relationships, that is often repeated.</a:t>
            </a:r>
          </a:p>
          <a:p>
            <a:pPr marL="628650" lvl="1" indent="-171450">
              <a:buFont typeface="Arial" panose="020B0604020202020204" pitchFamily="34" charset="0"/>
              <a:buChar char="•"/>
            </a:pPr>
            <a:r>
              <a:rPr lang="en-US" sz="1100" b="0" i="0" kern="1200" baseline="0" dirty="0" smtClean="0">
                <a:solidFill>
                  <a:schemeClr val="tx1">
                    <a:lumMod val="65000"/>
                    <a:lumOff val="35000"/>
                  </a:schemeClr>
                </a:solidFill>
                <a:effectLst/>
              </a:rPr>
              <a:t>Normalized because it is so common and because there are not always immediate physical repercussions. (In a National Family Justice Center study in which 300 victims reported a strangulation assault, only three victims sought any medical help at the time of the assault.)</a:t>
            </a:r>
          </a:p>
          <a:p>
            <a:pPr marL="628650" lvl="1" indent="-171450">
              <a:buFont typeface="Arial" panose="020B0604020202020204" pitchFamily="34" charset="0"/>
              <a:buChar char="•"/>
            </a:pPr>
            <a:r>
              <a:rPr lang="en-US" sz="1100" b="0" i="0" kern="1200" baseline="0" dirty="0" smtClean="0">
                <a:solidFill>
                  <a:schemeClr val="tx1">
                    <a:lumMod val="65000"/>
                    <a:lumOff val="35000"/>
                  </a:schemeClr>
                </a:solidFill>
                <a:effectLst/>
              </a:rPr>
              <a:t>Not always painful, leave marks, make voice raspy, or break blood vessels in eyes, so it may not be thought of as very serious, but is still cutting off oxygen to the brain.</a:t>
            </a:r>
          </a:p>
          <a:p>
            <a:pPr marL="628650" lvl="1" indent="-171450">
              <a:buFont typeface="Arial" panose="020B0604020202020204" pitchFamily="34" charset="0"/>
              <a:buChar char="•"/>
            </a:pPr>
            <a:r>
              <a:rPr lang="en-US" sz="1100" b="0" i="0" kern="1200" baseline="0" dirty="0" smtClean="0">
                <a:solidFill>
                  <a:schemeClr val="tx1">
                    <a:lumMod val="65000"/>
                    <a:lumOff val="35000"/>
                  </a:schemeClr>
                </a:solidFill>
                <a:effectLst/>
              </a:rPr>
              <a:t>Folks can die from strangulation hours or days after the assault.</a:t>
            </a:r>
          </a:p>
          <a:p>
            <a:pPr lvl="1"/>
            <a:endParaRPr lang="en-US" sz="1100" b="0" i="0" kern="1200" baseline="0" dirty="0" smtClean="0">
              <a:solidFill>
                <a:schemeClr val="tx1">
                  <a:lumMod val="65000"/>
                  <a:lumOff val="35000"/>
                </a:schemeClr>
              </a:solidFill>
              <a:effectLst/>
            </a:endParaRPr>
          </a:p>
          <a:p>
            <a:pPr>
              <a:lnSpc>
                <a:spcPct val="120000"/>
              </a:lnSpc>
            </a:pPr>
            <a:r>
              <a:rPr lang="en-US" sz="1100" b="1" i="0" kern="1200" baseline="0" dirty="0" smtClean="0">
                <a:ln>
                  <a:noFill/>
                </a:ln>
                <a:solidFill>
                  <a:schemeClr val="tx1">
                    <a:lumMod val="65000"/>
                    <a:lumOff val="35000"/>
                  </a:schemeClr>
                </a:solidFill>
                <a:effectLst/>
              </a:rPr>
              <a:t>Sources: </a:t>
            </a:r>
            <a:endParaRPr lang="en-US" sz="1100" b="0" i="0" kern="1200" baseline="0" dirty="0" smtClean="0">
              <a:ln>
                <a:noFill/>
              </a:ln>
              <a:solidFill>
                <a:schemeClr val="tx1">
                  <a:lumMod val="65000"/>
                  <a:lumOff val="35000"/>
                </a:schemeClr>
              </a:solidFill>
              <a:effectLst/>
            </a:endParaRP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Chrysler JC, Ferguson S.  Violence Against Women as a Public Health Issue.  Annals of New York Academy of Sciences. 2006;1087:235-249.</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Abbott J, Johnson R, </a:t>
            </a:r>
            <a:r>
              <a:rPr lang="en-US" sz="1100" b="0" i="0" kern="1200" baseline="0" dirty="0" err="1" smtClean="0">
                <a:ln>
                  <a:noFill/>
                </a:ln>
                <a:solidFill>
                  <a:schemeClr val="tx1">
                    <a:lumMod val="65000"/>
                    <a:lumOff val="35000"/>
                  </a:schemeClr>
                </a:solidFill>
                <a:effectLst/>
              </a:rPr>
              <a:t>Koxiol</a:t>
            </a:r>
            <a:r>
              <a:rPr lang="en-US" sz="1100" b="0" i="0" kern="1200" baseline="0" dirty="0" smtClean="0">
                <a:ln>
                  <a:noFill/>
                </a:ln>
                <a:solidFill>
                  <a:schemeClr val="tx1">
                    <a:lumMod val="65000"/>
                    <a:lumOff val="35000"/>
                  </a:schemeClr>
                </a:solidFill>
                <a:effectLst/>
              </a:rPr>
              <a:t>-McLain J, Lowenstein SR.  Domestic Violence Against Women: Incidence and Prevalence in an Emergency Department Population. JAMA.  1995;273(22):1763-1767.</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Coker AL, Davis KE, Arias I, Desai S, Sanderson M, Brandt HM, et al. Physical and mental health effects of intimate partner violence for men and women. Am J </a:t>
            </a:r>
            <a:r>
              <a:rPr lang="en-US" sz="1100" b="0" i="0" kern="1200" baseline="0" dirty="0" err="1" smtClean="0">
                <a:ln>
                  <a:noFill/>
                </a:ln>
                <a:solidFill>
                  <a:schemeClr val="tx1">
                    <a:lumMod val="65000"/>
                    <a:lumOff val="35000"/>
                  </a:schemeClr>
                </a:solidFill>
                <a:effectLst/>
              </a:rPr>
              <a:t>Prev</a:t>
            </a:r>
            <a:r>
              <a:rPr lang="en-US" sz="1100" b="0" i="0" kern="1200" baseline="0" dirty="0" smtClean="0">
                <a:ln>
                  <a:noFill/>
                </a:ln>
                <a:solidFill>
                  <a:schemeClr val="tx1">
                    <a:lumMod val="65000"/>
                    <a:lumOff val="35000"/>
                  </a:schemeClr>
                </a:solidFill>
                <a:effectLst/>
              </a:rPr>
              <a:t> Med. 2002;23(4):260–268.</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Frye V. Examining Homicide’s Contribution to Pregnancy-Associated Deaths.  JAMA. 2001;285(11):1510-1511.</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Goldberg WG, </a:t>
            </a:r>
            <a:r>
              <a:rPr lang="en-US" sz="1100" b="0" i="0" kern="1200" baseline="0" dirty="0" err="1" smtClean="0">
                <a:ln>
                  <a:noFill/>
                </a:ln>
                <a:solidFill>
                  <a:schemeClr val="tx1">
                    <a:lumMod val="65000"/>
                    <a:lumOff val="35000"/>
                  </a:schemeClr>
                </a:solidFill>
                <a:effectLst/>
              </a:rPr>
              <a:t>Tomlanovich</a:t>
            </a:r>
            <a:r>
              <a:rPr lang="en-US" sz="1100" b="0" i="0" kern="1200" baseline="0" dirty="0" smtClean="0">
                <a:ln>
                  <a:noFill/>
                </a:ln>
                <a:solidFill>
                  <a:schemeClr val="tx1">
                    <a:lumMod val="65000"/>
                    <a:lumOff val="35000"/>
                  </a:schemeClr>
                </a:solidFill>
                <a:effectLst/>
              </a:rPr>
              <a:t> MC. Domestic Violence Victims in the Emergency Department. JAMA. 1984;251:3259-3264.</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Golding JM. Intimate Partner Violence as a Risk Factor for Mental Disorders: A Meta-Analysis. Journal of Family Violence. 1999;14(2):99-132.</a:t>
            </a:r>
          </a:p>
          <a:p>
            <a:pPr marL="171450" lvl="0" indent="-171450">
              <a:lnSpc>
                <a:spcPct val="120000"/>
              </a:lnSpc>
              <a:buFont typeface="Arial" panose="020B0604020202020204" pitchFamily="34" charset="0"/>
              <a:buChar char="•"/>
            </a:pPr>
            <a:r>
              <a:rPr lang="en-US" sz="1100" b="0" i="0" kern="1200" baseline="0" dirty="0" err="1" smtClean="0">
                <a:ln>
                  <a:noFill/>
                </a:ln>
                <a:solidFill>
                  <a:schemeClr val="tx1">
                    <a:lumMod val="65000"/>
                    <a:lumOff val="35000"/>
                  </a:schemeClr>
                </a:solidFill>
                <a:effectLst/>
              </a:rPr>
              <a:t>McLeer</a:t>
            </a:r>
            <a:r>
              <a:rPr lang="en-US" sz="1100" b="0" i="0" kern="1200" baseline="0" dirty="0" smtClean="0">
                <a:ln>
                  <a:noFill/>
                </a:ln>
                <a:solidFill>
                  <a:schemeClr val="tx1">
                    <a:lumMod val="65000"/>
                    <a:lumOff val="35000"/>
                  </a:schemeClr>
                </a:solidFill>
                <a:effectLst/>
              </a:rPr>
              <a:t> SV, Anwar RA, Herman S, </a:t>
            </a:r>
            <a:r>
              <a:rPr lang="en-US" sz="1100" b="0" i="0" kern="1200" baseline="0" dirty="0" err="1" smtClean="0">
                <a:ln>
                  <a:noFill/>
                </a:ln>
                <a:solidFill>
                  <a:schemeClr val="tx1">
                    <a:lumMod val="65000"/>
                    <a:lumOff val="35000"/>
                  </a:schemeClr>
                </a:solidFill>
                <a:effectLst/>
              </a:rPr>
              <a:t>Maquiling</a:t>
            </a:r>
            <a:r>
              <a:rPr lang="en-US" sz="1100" b="0" i="0" kern="1200" baseline="0" dirty="0" smtClean="0">
                <a:ln>
                  <a:noFill/>
                </a:ln>
                <a:solidFill>
                  <a:schemeClr val="tx1">
                    <a:lumMod val="65000"/>
                    <a:lumOff val="35000"/>
                  </a:schemeClr>
                </a:solidFill>
                <a:effectLst/>
              </a:rPr>
              <a:t> K. Education is not Enough: A Systems Failure in Protecting Battered Women. Annals of Emergency Medicine. 1989;18:651-653.</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Stark E, </a:t>
            </a:r>
            <a:r>
              <a:rPr lang="en-US" sz="1100" b="0" i="0" kern="1200" baseline="0" dirty="0" err="1" smtClean="0">
                <a:ln>
                  <a:noFill/>
                </a:ln>
                <a:solidFill>
                  <a:schemeClr val="tx1">
                    <a:lumMod val="65000"/>
                    <a:lumOff val="35000"/>
                  </a:schemeClr>
                </a:solidFill>
                <a:effectLst/>
              </a:rPr>
              <a:t>Flitcraft</a:t>
            </a:r>
            <a:r>
              <a:rPr lang="en-US" sz="1100" b="0" i="0" kern="1200" baseline="0" dirty="0" smtClean="0">
                <a:ln>
                  <a:noFill/>
                </a:ln>
                <a:solidFill>
                  <a:schemeClr val="tx1">
                    <a:lumMod val="65000"/>
                    <a:lumOff val="35000"/>
                  </a:schemeClr>
                </a:solidFill>
                <a:effectLst/>
              </a:rPr>
              <a:t> A, Frazier  RJ.  Medicine and Patriarchal Violence: The Social Construction of a “Private” Event. International Journal of Health Services. 1979;9(3):461-493.  </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rPr>
              <a:t>Stark E, </a:t>
            </a:r>
            <a:r>
              <a:rPr lang="en-US" sz="1100" b="0" i="0" kern="1200" baseline="0" dirty="0" err="1" smtClean="0">
                <a:ln>
                  <a:noFill/>
                </a:ln>
                <a:solidFill>
                  <a:schemeClr val="tx1">
                    <a:lumMod val="65000"/>
                    <a:lumOff val="35000"/>
                  </a:schemeClr>
                </a:solidFill>
                <a:effectLst/>
              </a:rPr>
              <a:t>Flitcraft</a:t>
            </a:r>
            <a:r>
              <a:rPr lang="en-US" sz="1100" b="0" i="0" kern="1200" baseline="0" dirty="0" smtClean="0">
                <a:ln>
                  <a:noFill/>
                </a:ln>
                <a:solidFill>
                  <a:schemeClr val="tx1">
                    <a:lumMod val="65000"/>
                    <a:lumOff val="35000"/>
                  </a:schemeClr>
                </a:solidFill>
                <a:effectLst/>
              </a:rPr>
              <a:t> A. Killing the Beast Within: Woman Battering and Female Suicidality. International Journal of Health Services. 1995;25(1):43-64.</a:t>
            </a:r>
          </a:p>
          <a:p>
            <a:pPr>
              <a:lnSpc>
                <a:spcPct val="120000"/>
              </a:lnSpc>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endPar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3371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0"/>
            <a:ext cx="5670550" cy="4252913"/>
          </a:xfrm>
        </p:spPr>
      </p:sp>
      <p:sp>
        <p:nvSpPr>
          <p:cNvPr id="3" name="Notes Placeholder 2"/>
          <p:cNvSpPr>
            <a:spLocks noGrp="1"/>
          </p:cNvSpPr>
          <p:nvPr>
            <p:ph type="body" idx="1"/>
          </p:nvPr>
        </p:nvSpPr>
        <p:spPr>
          <a:xfrm>
            <a:off x="701040" y="4415790"/>
            <a:ext cx="5608320" cy="6709410"/>
          </a:xfrm>
        </p:spPr>
        <p:txBody>
          <a:bodyPr>
            <a:normAutofit lnSpcReduction="10000"/>
          </a:bodyPr>
          <a:lstStyle/>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Notes to Trainer: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IPV victims are at risk of another type of brain injury and that is anoxic injury due to strangulation which also occurs at a surprisingly high frequency among IPV victims.  It’s recommended that assessment for TBI be done with the HELPS brain injury screening tool which also addresses strangulation (see below for tool link). </a:t>
            </a:r>
          </a:p>
          <a:p>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Share any of these additional points as needed: </a:t>
            </a:r>
          </a:p>
          <a:p>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Why should DV advocates talk about strangulation and other TBIs:</a:t>
            </a:r>
          </a:p>
          <a:p>
            <a:pPr marL="0" indent="0">
              <a:buFont typeface="Arial" panose="020B0604020202020204" pitchFamily="34" charset="0"/>
              <a:buNone/>
            </a:pPr>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It is an extremely common form of physical violence – one that is particularly controlling – in abusive relationships, that is often repeated.</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It is normalized because it is so common and because there are not always immediate physical repercussions. (In a National Family Justice Center study in which 300 victims reported a strangulation assault, only three victims sought any medical help at the time of the assault.)</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Not always painful, leave marks, make voice raspy, or break blood vessels in eyes, so it may not be thought of as very serious, but is still cutting off oxygen to the brain.</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Strangulation is a indicator for DV homicide or serious re-assault.</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Takes only 4 pounds of pressure for 10 seconds to make someone unconscious and leave potentially permanent brain damage.</a:t>
            </a:r>
          </a:p>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Background Info: </a:t>
            </a:r>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Training Institute on Strangulation Prevention. (2017). </a:t>
            </a:r>
            <a:r>
              <a:rPr lang="en-US" sz="1100" b="0" i="1"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Health Issues Result from Strangulation - Training Institute on Strangulation Prevention</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[online] Available at: </a:t>
            </a:r>
            <a:r>
              <a:rPr lang="en-US" sz="1100" b="0" i="0" u="sng"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http://www.strangulationtraininginstitute.com/health-issues-result-from-strangulation </a:t>
            </a:r>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The “HELPS” Screening Tool for Traumatic Brain Injury: http://www.doj.state.or.us/wp-content/uploads/2017/08/traumatic_brain_injury_and_domestic_violence.pdf </a:t>
            </a: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Traumatic Brain Injury As a Result of Domestic Violence: Information, Screening and Model Practices Participant’s Guide by the National Coalition Against Domestic Violence (2011) http://www.ncdsv.org/images/PCADV_TBIasaResultOfDVParticipant'sGuide_2011.pdf </a:t>
            </a:r>
          </a:p>
          <a:p>
            <a:pPr marL="0" indent="0">
              <a:buFont typeface="Arial" panose="020B0604020202020204" pitchFamily="34" charset="0"/>
              <a:buNone/>
            </a:pPr>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US" sz="1100" dirty="0">
              <a:solidFill>
                <a:srgbClr val="E98A00"/>
              </a:solidFill>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43</a:t>
            </a:fld>
            <a:endParaRPr lang="en-US" b="0" dirty="0">
              <a:solidFill>
                <a:schemeClr val="tx1"/>
              </a:solidFill>
            </a:endParaRPr>
          </a:p>
        </p:txBody>
      </p:sp>
    </p:spTree>
    <p:extLst>
      <p:ext uri="{BB962C8B-B14F-4D97-AF65-F5344CB8AC3E}">
        <p14:creationId xmlns:p14="http://schemas.microsoft.com/office/powerpoint/2010/main" val="1822495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smtClean="0"/>
              <a:t>Notes to trainer: </a:t>
            </a:r>
            <a:r>
              <a:rPr lang="en-US" dirty="0" smtClean="0"/>
              <a:t>We know</a:t>
            </a:r>
            <a:r>
              <a:rPr lang="en-US" baseline="0" dirty="0" smtClean="0"/>
              <a:t> that TBI can have serious negative impacts on peoples health and cognitive functioning. Read through the different impacts on the slide and pose the question to participants </a:t>
            </a:r>
            <a:r>
              <a:rPr lang="en-US" i="1" baseline="0" dirty="0" smtClean="0"/>
              <a:t>“Why is it important for advocates to be especially cognizant of TBI?”</a:t>
            </a:r>
          </a:p>
          <a:p>
            <a:r>
              <a:rPr lang="en-US" baseline="0" dirty="0" smtClean="0"/>
              <a:t>Reiterate these answers:</a:t>
            </a:r>
          </a:p>
          <a:p>
            <a:pPr marL="171450" indent="-171450">
              <a:buFont typeface="Arial" panose="020B0604020202020204" pitchFamily="34" charset="0"/>
              <a:buChar char="•"/>
            </a:pPr>
            <a:r>
              <a:rPr lang="en-US" dirty="0" smtClean="0"/>
              <a:t>It is so common – the majority</a:t>
            </a:r>
            <a:r>
              <a:rPr lang="en-US" baseline="0" dirty="0" smtClean="0"/>
              <a:t> of clients will have suffered a TBI.</a:t>
            </a:r>
            <a:endParaRPr lang="en-US" dirty="0" smtClean="0"/>
          </a:p>
          <a:p>
            <a:pPr marL="171450" indent="-171450">
              <a:buFont typeface="Arial" panose="020B0604020202020204" pitchFamily="34" charset="0"/>
              <a:buChar char="•"/>
            </a:pPr>
            <a:r>
              <a:rPr lang="en-US" dirty="0" smtClean="0"/>
              <a:t>Affects survivors ability to show up to appointments,</a:t>
            </a:r>
            <a:r>
              <a:rPr lang="en-US" baseline="0" dirty="0" smtClean="0"/>
              <a:t> “follow” a safety plan, “adhere” to shelter rules, answer intake questions, etc. so we must adapt our advocacy practices, policies and ways that we provide services</a:t>
            </a:r>
          </a:p>
          <a:p>
            <a:pPr marL="171450" indent="-171450">
              <a:buFont typeface="Arial" panose="020B0604020202020204" pitchFamily="34" charset="0"/>
              <a:buChar char="•"/>
            </a:pPr>
            <a:r>
              <a:rPr lang="en-US" baseline="0" dirty="0" smtClean="0"/>
              <a:t>Reframes for advocates: in addition to all of the other barriers that survivors face, there is a likely a </a:t>
            </a:r>
            <a:r>
              <a:rPr lang="en-US" b="0" i="0" baseline="0" dirty="0" smtClean="0"/>
              <a:t>physiological </a:t>
            </a:r>
            <a:r>
              <a:rPr lang="en-US" baseline="0" dirty="0" smtClean="0"/>
              <a:t>reason that this client is screaming at me right now, didn’t show up for their protection order hearing, always forgets the important form they need to enroll their kids in school, etc.</a:t>
            </a:r>
          </a:p>
          <a:p>
            <a:pPr marL="0" indent="0">
              <a:buFont typeface="Arial" panose="020B0604020202020204" pitchFamily="34" charset="0"/>
              <a:buNone/>
            </a:pPr>
            <a:r>
              <a:rPr lang="en-US" baseline="0" dirty="0" smtClean="0"/>
              <a:t>End with posing a question for participants to think about: because we know all of these impacts and we know how common it is, how can we shift our advocacy practice to truly meet the needs of survivors with TBI?</a:t>
            </a:r>
            <a:endParaRPr lang="en-US" dirty="0"/>
          </a:p>
        </p:txBody>
      </p:sp>
      <p:sp>
        <p:nvSpPr>
          <p:cNvPr id="4" name="Slide Number Placeholder 3"/>
          <p:cNvSpPr>
            <a:spLocks noGrp="1"/>
          </p:cNvSpPr>
          <p:nvPr>
            <p:ph type="sldNum" sz="quarter" idx="10"/>
          </p:nvPr>
        </p:nvSpPr>
        <p:spPr/>
        <p:txBody>
          <a:bodyPr/>
          <a:lstStyle/>
          <a:p>
            <a:fld id="{81250A5F-F66E-48D6-8966-087CED350434}" type="slidenum">
              <a:rPr lang="en-US" b="0" smtClean="0">
                <a:solidFill>
                  <a:schemeClr val="tx1"/>
                </a:solidFill>
              </a:rPr>
              <a:t>44</a:t>
            </a:fld>
            <a:endParaRPr lang="en-US" b="0" dirty="0">
              <a:solidFill>
                <a:schemeClr val="tx1"/>
              </a:solidFill>
            </a:endParaRPr>
          </a:p>
        </p:txBody>
      </p:sp>
    </p:spTree>
    <p:extLst>
      <p:ext uri="{BB962C8B-B14F-4D97-AF65-F5344CB8AC3E}">
        <p14:creationId xmlns:p14="http://schemas.microsoft.com/office/powerpoint/2010/main" val="467852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A9F0CB13-C1FB-4F94-9DDE-2F4C6D445D2D}" type="slidenum">
              <a:rPr lang="en-US">
                <a:solidFill>
                  <a:prstClr val="black"/>
                </a:solidFill>
                <a:cs typeface="Arial" pitchFamily="34" charset="0"/>
              </a:rPr>
              <a:pPr/>
              <a:t>45</a:t>
            </a:fld>
            <a:endParaRPr lang="en-US">
              <a:solidFill>
                <a:prstClr val="black"/>
              </a:solidFill>
              <a:cs typeface="Arial" pitchFamily="34" charset="0"/>
            </a:endParaRPr>
          </a:p>
        </p:txBody>
      </p:sp>
      <p:sp>
        <p:nvSpPr>
          <p:cNvPr id="223235" name="Rectangle 2"/>
          <p:cNvSpPr>
            <a:spLocks noGrp="1" noRot="1" noChangeAspect="1" noChangeArrowheads="1" noTextEdit="1"/>
          </p:cNvSpPr>
          <p:nvPr>
            <p:ph type="sldImg"/>
          </p:nvPr>
        </p:nvSpPr>
        <p:spPr>
          <a:xfrm>
            <a:off x="715963" y="0"/>
            <a:ext cx="5578475" cy="4183063"/>
          </a:xfrm>
          <a:ln/>
        </p:spPr>
      </p:sp>
      <p:sp>
        <p:nvSpPr>
          <p:cNvPr id="223236" name="Rectangle 3"/>
          <p:cNvSpPr>
            <a:spLocks noGrp="1" noChangeArrowheads="1"/>
          </p:cNvSpPr>
          <p:nvPr>
            <p:ph type="body" idx="1"/>
          </p:nvPr>
        </p:nvSpPr>
        <p:spPr>
          <a:noFill/>
          <a:ln/>
        </p:spPr>
        <p:txBody>
          <a:bodyPr>
            <a:normAutofit fontScale="55000" lnSpcReduction="20000"/>
          </a:bodyPr>
          <a:lstStyle/>
          <a:p>
            <a:pPr marL="0" lvl="1" eaLnBrk="0" hangingPunct="0"/>
            <a:r>
              <a:rPr lang="en-US" sz="1100" b="1" dirty="0">
                <a:solidFill>
                  <a:schemeClr val="tx1">
                    <a:lumMod val="65000"/>
                    <a:lumOff val="35000"/>
                  </a:schemeClr>
                </a:solidFill>
                <a:latin typeface="Arial  "/>
              </a:rPr>
              <a:t>Notes to Trainer:  </a:t>
            </a:r>
            <a:r>
              <a:rPr lang="en-US" sz="1100" dirty="0">
                <a:solidFill>
                  <a:schemeClr val="tx1">
                    <a:lumMod val="65000"/>
                    <a:lumOff val="35000"/>
                  </a:schemeClr>
                </a:solidFill>
                <a:latin typeface="Arial  "/>
              </a:rPr>
              <a:t>Share with the audience “As with physical health, </a:t>
            </a:r>
            <a:r>
              <a:rPr lang="en-US" sz="1100" dirty="0">
                <a:solidFill>
                  <a:schemeClr val="tx1">
                    <a:lumMod val="65000"/>
                    <a:lumOff val="35000"/>
                  </a:schemeClr>
                </a:solidFill>
                <a:latin typeface="Arial  "/>
                <a:sym typeface="Calibri"/>
              </a:rPr>
              <a:t>e</a:t>
            </a:r>
            <a:r>
              <a:rPr lang="en-US" sz="1100" b="0" dirty="0">
                <a:solidFill>
                  <a:schemeClr val="tx1">
                    <a:lumMod val="65000"/>
                    <a:lumOff val="35000"/>
                  </a:schemeClr>
                </a:solidFill>
                <a:latin typeface="Arial  "/>
                <a:cs typeface="Arial" pitchFamily="34" charset="0"/>
              </a:rPr>
              <a:t>xperiencing</a:t>
            </a:r>
            <a:r>
              <a:rPr lang="en-US" sz="1100" b="0" baseline="0" dirty="0">
                <a:solidFill>
                  <a:schemeClr val="tx1">
                    <a:lumMod val="65000"/>
                    <a:lumOff val="35000"/>
                  </a:schemeClr>
                </a:solidFill>
                <a:latin typeface="Arial  "/>
                <a:cs typeface="Arial" pitchFamily="34" charset="0"/>
              </a:rPr>
              <a:t> IPV </a:t>
            </a:r>
            <a:r>
              <a:rPr lang="en-US" sz="1100" b="0" baseline="0" dirty="0" smtClean="0">
                <a:solidFill>
                  <a:schemeClr val="tx1">
                    <a:lumMod val="65000"/>
                    <a:lumOff val="35000"/>
                  </a:schemeClr>
                </a:solidFill>
                <a:latin typeface="Arial  "/>
                <a:cs typeface="Arial" pitchFamily="34" charset="0"/>
              </a:rPr>
              <a:t>or trafficking can </a:t>
            </a:r>
            <a:r>
              <a:rPr lang="en-US" sz="1100" b="0" baseline="0" dirty="0">
                <a:solidFill>
                  <a:schemeClr val="tx1">
                    <a:lumMod val="65000"/>
                    <a:lumOff val="35000"/>
                  </a:schemeClr>
                </a:solidFill>
                <a:latin typeface="Arial  "/>
                <a:cs typeface="Arial" pitchFamily="34" charset="0"/>
              </a:rPr>
              <a:t>have a significant negative impact on mental health and substance use coercion.  Some of the patients that we consider the most “difficult” or non-compliant may also be experiencing </a:t>
            </a:r>
            <a:r>
              <a:rPr lang="en-US" sz="1100" b="0" baseline="0" dirty="0" smtClean="0">
                <a:solidFill>
                  <a:schemeClr val="tx1">
                    <a:lumMod val="65000"/>
                    <a:lumOff val="35000"/>
                  </a:schemeClr>
                </a:solidFill>
                <a:latin typeface="Arial  "/>
                <a:cs typeface="Arial" pitchFamily="34" charset="0"/>
              </a:rPr>
              <a:t>violence or trafficking.”  </a:t>
            </a:r>
            <a:endParaRPr lang="en-US" sz="1100" b="0" baseline="0" dirty="0">
              <a:solidFill>
                <a:schemeClr val="tx1">
                  <a:lumMod val="65000"/>
                  <a:lumOff val="35000"/>
                </a:schemeClr>
              </a:solidFill>
              <a:latin typeface="Arial  "/>
              <a:cs typeface="Arial" pitchFamily="34" charset="0"/>
            </a:endParaRPr>
          </a:p>
          <a:p>
            <a:pPr marL="0" lvl="1" eaLnBrk="0" hangingPunct="0"/>
            <a:endParaRPr lang="en-US" sz="1100" b="0" baseline="0" dirty="0">
              <a:solidFill>
                <a:schemeClr val="tx1">
                  <a:lumMod val="65000"/>
                  <a:lumOff val="35000"/>
                </a:schemeClr>
              </a:solidFill>
              <a:latin typeface="Arial  "/>
              <a:cs typeface="Arial" pitchFamily="34" charset="0"/>
            </a:endParaRPr>
          </a:p>
          <a:p>
            <a:pPr marL="0" lvl="1" defTabSz="931774" eaLnBrk="0" hangingPunct="0">
              <a:defRPr/>
            </a:pPr>
            <a:r>
              <a:rPr lang="en-US" sz="1100" dirty="0">
                <a:solidFill>
                  <a:schemeClr val="tx1">
                    <a:lumMod val="65000"/>
                    <a:lumOff val="35000"/>
                  </a:schemeClr>
                </a:solidFill>
                <a:latin typeface="Arial  "/>
                <a:ea typeface="ＭＳ Ｐゴシック" pitchFamily="34" charset="-128"/>
              </a:rPr>
              <a:t>If you’d like to add an example here, share:</a:t>
            </a:r>
          </a:p>
          <a:p>
            <a:pPr marL="0" lvl="1" defTabSz="931774" eaLnBrk="0" hangingPunct="0">
              <a:defRPr/>
            </a:pPr>
            <a:r>
              <a:rPr lang="en-US" sz="1100" b="1" dirty="0">
                <a:solidFill>
                  <a:schemeClr val="tx1">
                    <a:lumMod val="65000"/>
                    <a:lumOff val="35000"/>
                  </a:schemeClr>
                </a:solidFill>
                <a:latin typeface="Arial  "/>
                <a:ea typeface="ＭＳ Ｐゴシック" pitchFamily="34" charset="-128"/>
              </a:rPr>
              <a:t>Smoking:</a:t>
            </a:r>
            <a:r>
              <a:rPr lang="en-US" sz="1100" dirty="0">
                <a:solidFill>
                  <a:schemeClr val="tx1">
                    <a:lumMod val="65000"/>
                    <a:lumOff val="35000"/>
                  </a:schemeClr>
                </a:solidFill>
                <a:latin typeface="Arial  "/>
                <a:ea typeface="ＭＳ Ｐゴシック" pitchFamily="34" charset="-128"/>
              </a:rPr>
              <a:t> In one study conducted with 2,043 women aged 18 to 59, across Massachusetts, approximately one-half of women who reported IPV in the past year were current smokers. By comparison, only 23.5% of women who did not disclose abuse were current smokers. </a:t>
            </a:r>
          </a:p>
          <a:p>
            <a:pPr marL="174708" lvl="1" indent="-174708" defTabSz="931774" eaLnBrk="0" hangingPunct="0">
              <a:buFont typeface="Arial" panose="020B0604020202020204" pitchFamily="34" charset="0"/>
              <a:buChar char="•"/>
              <a:defRPr/>
            </a:pPr>
            <a:r>
              <a:rPr lang="en-US" sz="1100" dirty="0">
                <a:solidFill>
                  <a:schemeClr val="tx1">
                    <a:lumMod val="65000"/>
                    <a:lumOff val="35000"/>
                  </a:schemeClr>
                </a:solidFill>
                <a:latin typeface="Arial  "/>
              </a:rPr>
              <a:t>Hathaway JE, </a:t>
            </a:r>
            <a:r>
              <a:rPr lang="en-US" sz="1100" dirty="0" err="1">
                <a:solidFill>
                  <a:schemeClr val="tx1">
                    <a:lumMod val="65000"/>
                    <a:lumOff val="35000"/>
                  </a:schemeClr>
                </a:solidFill>
                <a:latin typeface="Arial  "/>
              </a:rPr>
              <a:t>Mucci</a:t>
            </a:r>
            <a:r>
              <a:rPr lang="en-US" sz="1100" dirty="0">
                <a:solidFill>
                  <a:schemeClr val="tx1">
                    <a:lumMod val="65000"/>
                    <a:lumOff val="35000"/>
                  </a:schemeClr>
                </a:solidFill>
                <a:latin typeface="Arial  "/>
              </a:rPr>
              <a:t> LA, Silverman JG, Brooks DR, Mathews R, </a:t>
            </a:r>
            <a:r>
              <a:rPr lang="en-US" sz="1100" dirty="0" err="1">
                <a:solidFill>
                  <a:schemeClr val="tx1">
                    <a:lumMod val="65000"/>
                    <a:lumOff val="35000"/>
                  </a:schemeClr>
                </a:solidFill>
                <a:latin typeface="Arial  "/>
              </a:rPr>
              <a:t>Pavlos</a:t>
            </a:r>
            <a:r>
              <a:rPr lang="en-US" sz="1100" dirty="0">
                <a:solidFill>
                  <a:schemeClr val="tx1">
                    <a:lumMod val="65000"/>
                    <a:lumOff val="35000"/>
                  </a:schemeClr>
                </a:solidFill>
                <a:latin typeface="Arial  "/>
              </a:rPr>
              <a:t> CA. Health Status and Health Care Use of Massachusetts Women Reporting Partner Abuse. American Journal of Preventive Medicine. 2000; 19 (4): 302-307.</a:t>
            </a:r>
            <a:endParaRPr lang="en-US" sz="1100" dirty="0">
              <a:solidFill>
                <a:schemeClr val="tx1">
                  <a:lumMod val="65000"/>
                  <a:lumOff val="35000"/>
                </a:schemeClr>
              </a:solidFill>
              <a:latin typeface="Arial  "/>
              <a:ea typeface="ＭＳ Ｐゴシック" pitchFamily="34" charset="-128"/>
            </a:endParaRPr>
          </a:p>
          <a:p>
            <a:pPr marL="0" indent="0">
              <a:buFont typeface="Arial" panose="020B0604020202020204" pitchFamily="34" charset="0"/>
              <a:buNone/>
            </a:pPr>
            <a:r>
              <a:rPr lang="en-US" sz="1100" b="1" dirty="0">
                <a:solidFill>
                  <a:schemeClr val="tx1">
                    <a:lumMod val="65000"/>
                    <a:lumOff val="35000"/>
                  </a:schemeClr>
                </a:solidFill>
                <a:latin typeface="Arial  "/>
              </a:rPr>
              <a:t/>
            </a:r>
            <a:br>
              <a:rPr lang="en-US" sz="1100" b="1" dirty="0">
                <a:solidFill>
                  <a:schemeClr val="tx1">
                    <a:lumMod val="65000"/>
                    <a:lumOff val="35000"/>
                  </a:schemeClr>
                </a:solidFill>
                <a:latin typeface="Arial  "/>
              </a:rPr>
            </a:br>
            <a:r>
              <a:rPr lang="en-US" sz="1100" b="1" dirty="0">
                <a:solidFill>
                  <a:schemeClr val="tx1">
                    <a:lumMod val="65000"/>
                    <a:lumOff val="35000"/>
                  </a:schemeClr>
                </a:solidFill>
                <a:latin typeface="Arial  "/>
              </a:rPr>
              <a:t>Sources: </a:t>
            </a:r>
            <a:endParaRPr lang="en-US" sz="1100" b="1" dirty="0" smtClean="0">
              <a:solidFill>
                <a:schemeClr val="tx1">
                  <a:lumMod val="65000"/>
                  <a:lumOff val="35000"/>
                </a:schemeClr>
              </a:solidFill>
              <a:latin typeface="Arial  "/>
            </a:endParaRPr>
          </a:p>
          <a:p>
            <a:pPr marL="171450" indent="-171450">
              <a:buFont typeface="Arial" panose="020B0604020202020204" pitchFamily="34" charset="0"/>
              <a:buChar char="•"/>
            </a:pPr>
            <a:r>
              <a:rPr lang="en-US" sz="1100" dirty="0" err="1" smtClean="0">
                <a:solidFill>
                  <a:schemeClr val="tx1">
                    <a:lumMod val="65000"/>
                    <a:lumOff val="35000"/>
                  </a:schemeClr>
                </a:solidFill>
                <a:latin typeface="Arial  "/>
              </a:rPr>
              <a:t>Tjaden</a:t>
            </a:r>
            <a:r>
              <a:rPr lang="en-US" sz="1100" dirty="0" smtClean="0">
                <a:solidFill>
                  <a:schemeClr val="tx1">
                    <a:lumMod val="65000"/>
                    <a:lumOff val="35000"/>
                  </a:schemeClr>
                </a:solidFill>
                <a:latin typeface="Arial  "/>
              </a:rPr>
              <a:t> </a:t>
            </a:r>
            <a:r>
              <a:rPr lang="en-US" sz="1100" dirty="0">
                <a:solidFill>
                  <a:schemeClr val="tx1">
                    <a:lumMod val="65000"/>
                    <a:lumOff val="35000"/>
                  </a:schemeClr>
                </a:solidFill>
                <a:latin typeface="Arial  "/>
              </a:rPr>
              <a:t>P, </a:t>
            </a:r>
            <a:r>
              <a:rPr lang="en-US" sz="1100" dirty="0" err="1">
                <a:solidFill>
                  <a:schemeClr val="tx1">
                    <a:lumMod val="65000"/>
                    <a:lumOff val="35000"/>
                  </a:schemeClr>
                </a:solidFill>
                <a:latin typeface="Arial  "/>
              </a:rPr>
              <a:t>Thoennes</a:t>
            </a:r>
            <a:r>
              <a:rPr lang="en-US" sz="1100" dirty="0">
                <a:solidFill>
                  <a:schemeClr val="tx1">
                    <a:lumMod val="65000"/>
                    <a:lumOff val="35000"/>
                  </a:schemeClr>
                </a:solidFill>
                <a:latin typeface="Arial  "/>
              </a:rPr>
              <a:t> N. Extent, nature, and consequences of intimate partner violence: findings from the National Violence Against Women Survey. Washington (DC): Department of Justice (US); 2000. Publication No. NCJ 181867. </a:t>
            </a:r>
          </a:p>
          <a:p>
            <a:pPr marL="171450" indent="-171450">
              <a:buFont typeface="Arial" panose="020B0604020202020204" pitchFamily="34" charset="0"/>
              <a:buChar char="•"/>
            </a:pPr>
            <a:r>
              <a:rPr lang="en-US" sz="1100" dirty="0" smtClean="0">
                <a:solidFill>
                  <a:schemeClr val="tx1">
                    <a:lumMod val="65000"/>
                    <a:lumOff val="35000"/>
                  </a:schemeClr>
                </a:solidFill>
                <a:latin typeface="Arial  "/>
              </a:rPr>
              <a:t>Coker </a:t>
            </a:r>
            <a:r>
              <a:rPr lang="en-US" sz="1100" dirty="0">
                <a:solidFill>
                  <a:schemeClr val="tx1">
                    <a:lumMod val="65000"/>
                    <a:lumOff val="35000"/>
                  </a:schemeClr>
                </a:solidFill>
                <a:latin typeface="Arial  "/>
              </a:rPr>
              <a:t>AL, Davis KE, Arias I, Desai S, Sanderson M, Brandt HM, et al. Physical and mental health effects of intimate partner violence for men and women. </a:t>
            </a:r>
            <a:r>
              <a:rPr lang="en-US" sz="1100" i="1" dirty="0">
                <a:solidFill>
                  <a:schemeClr val="tx1">
                    <a:lumMod val="65000"/>
                    <a:lumOff val="35000"/>
                  </a:schemeClr>
                </a:solidFill>
                <a:latin typeface="Arial  "/>
              </a:rPr>
              <a:t>Am J </a:t>
            </a:r>
            <a:r>
              <a:rPr lang="en-US" sz="1100" i="1" dirty="0" err="1">
                <a:solidFill>
                  <a:schemeClr val="tx1">
                    <a:lumMod val="65000"/>
                    <a:lumOff val="35000"/>
                  </a:schemeClr>
                </a:solidFill>
                <a:latin typeface="Arial  "/>
              </a:rPr>
              <a:t>Prev</a:t>
            </a:r>
            <a:r>
              <a:rPr lang="en-US" sz="1100" i="1" dirty="0">
                <a:solidFill>
                  <a:schemeClr val="tx1">
                    <a:lumMod val="65000"/>
                    <a:lumOff val="35000"/>
                  </a:schemeClr>
                </a:solidFill>
                <a:latin typeface="Arial  "/>
              </a:rPr>
              <a:t> Med.</a:t>
            </a:r>
            <a:r>
              <a:rPr lang="en-US" sz="1100" dirty="0">
                <a:solidFill>
                  <a:schemeClr val="tx1">
                    <a:lumMod val="65000"/>
                    <a:lumOff val="35000"/>
                  </a:schemeClr>
                </a:solidFill>
                <a:latin typeface="Arial  "/>
              </a:rPr>
              <a:t> 2002;23(4):</a:t>
            </a:r>
            <a:r>
              <a:rPr lang="en-US" sz="1100" dirty="0" smtClean="0">
                <a:solidFill>
                  <a:schemeClr val="tx1">
                    <a:lumMod val="65000"/>
                    <a:lumOff val="35000"/>
                  </a:schemeClr>
                </a:solidFill>
                <a:latin typeface="Arial  "/>
              </a:rPr>
              <a:t>260–268.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err="1" smtClean="0">
                <a:solidFill>
                  <a:schemeClr val="tx1">
                    <a:lumMod val="65000"/>
                    <a:lumOff val="35000"/>
                  </a:schemeClr>
                </a:solidFill>
                <a:latin typeface="Arial  "/>
              </a:rPr>
              <a:t>Mazeda</a:t>
            </a:r>
            <a:r>
              <a:rPr lang="en-US" sz="1100" dirty="0" smtClean="0">
                <a:solidFill>
                  <a:schemeClr val="tx1">
                    <a:lumMod val="65000"/>
                    <a:lumOff val="35000"/>
                  </a:schemeClr>
                </a:solidFill>
                <a:latin typeface="Arial  "/>
              </a:rPr>
              <a:t> Hossain MSc, Cathy Zimmerman PhD, Melanie Abas MD, MSc, Miriam Light MSc, and Charlotte Watts PhD, The Relationship of Trauma to Mental Disorders Among Trafficked and Sexually Exploited Girls and Women, American Journal of Public Health (AJPH) December 2010 </a:t>
            </a:r>
          </a:p>
          <a:p>
            <a:pPr marL="171450" indent="-171450">
              <a:buFont typeface="Arial" panose="020B0604020202020204" pitchFamily="34" charset="0"/>
              <a:buChar char="•"/>
            </a:pPr>
            <a:r>
              <a:rPr lang="en-US" sz="1100" dirty="0" smtClean="0">
                <a:solidFill>
                  <a:schemeClr val="tx1">
                    <a:lumMod val="65000"/>
                    <a:lumOff val="35000"/>
                  </a:schemeClr>
                </a:solidFill>
                <a:latin typeface="Arial  "/>
              </a:rPr>
              <a:t>McHugh </a:t>
            </a:r>
            <a:r>
              <a:rPr lang="en-US" sz="1100" dirty="0">
                <a:solidFill>
                  <a:schemeClr val="tx1">
                    <a:lumMod val="65000"/>
                    <a:lumOff val="35000"/>
                  </a:schemeClr>
                </a:solidFill>
                <a:latin typeface="Arial  "/>
              </a:rPr>
              <a:t>RK, DeVito EE, Dodd D, et al. Gender differences in a clinical trial for prescription opioid dependence. </a:t>
            </a:r>
            <a:r>
              <a:rPr lang="en-US" sz="1100" i="1" dirty="0">
                <a:solidFill>
                  <a:schemeClr val="tx1">
                    <a:lumMod val="65000"/>
                    <a:lumOff val="35000"/>
                  </a:schemeClr>
                </a:solidFill>
                <a:latin typeface="Arial  "/>
              </a:rPr>
              <a:t>J </a:t>
            </a:r>
            <a:r>
              <a:rPr lang="en-US" sz="1100" i="1" dirty="0" err="1">
                <a:solidFill>
                  <a:schemeClr val="tx1">
                    <a:lumMod val="65000"/>
                    <a:lumOff val="35000"/>
                  </a:schemeClr>
                </a:solidFill>
                <a:latin typeface="Arial  "/>
              </a:rPr>
              <a:t>Subst</a:t>
            </a:r>
            <a:r>
              <a:rPr lang="en-US" sz="1100" i="1" dirty="0">
                <a:solidFill>
                  <a:schemeClr val="tx1">
                    <a:lumMod val="65000"/>
                    <a:lumOff val="35000"/>
                  </a:schemeClr>
                </a:solidFill>
                <a:latin typeface="Arial  "/>
              </a:rPr>
              <a:t> Abuse Treat</a:t>
            </a:r>
            <a:r>
              <a:rPr lang="en-US" sz="1100" dirty="0">
                <a:solidFill>
                  <a:schemeClr val="tx1">
                    <a:lumMod val="65000"/>
                    <a:lumOff val="35000"/>
                  </a:schemeClr>
                </a:solidFill>
                <a:latin typeface="Arial  "/>
              </a:rPr>
              <a:t>. 2013;45(1):38-43. </a:t>
            </a:r>
            <a:r>
              <a:rPr lang="en-US" sz="1100" dirty="0" err="1">
                <a:solidFill>
                  <a:schemeClr val="tx1">
                    <a:lumMod val="65000"/>
                    <a:lumOff val="35000"/>
                  </a:schemeClr>
                </a:solidFill>
                <a:latin typeface="Arial  "/>
              </a:rPr>
              <a:t>doi</a:t>
            </a:r>
            <a:r>
              <a:rPr lang="en-US" sz="1100" dirty="0">
                <a:solidFill>
                  <a:schemeClr val="tx1">
                    <a:lumMod val="65000"/>
                    <a:lumOff val="35000"/>
                  </a:schemeClr>
                </a:solidFill>
                <a:latin typeface="Arial  "/>
              </a:rPr>
              <a:t>: 10.1016/j.jsat.2012.12.007 </a:t>
            </a:r>
            <a:endParaRPr lang="en-US" sz="1100" dirty="0" smtClean="0">
              <a:solidFill>
                <a:schemeClr val="tx1">
                  <a:lumMod val="65000"/>
                  <a:lumOff val="35000"/>
                </a:schemeClr>
              </a:solidFill>
              <a:latin typeface="Arial  "/>
            </a:endParaRPr>
          </a:p>
          <a:p>
            <a:pPr marL="174708" indent="-174708" defTabSz="931774">
              <a:buFont typeface="Arial" panose="020B0604020202020204" pitchFamily="34" charset="0"/>
              <a:buChar char="•"/>
              <a:defRPr/>
            </a:pPr>
            <a:r>
              <a:rPr lang="en-US" sz="1100" dirty="0" smtClean="0">
                <a:solidFill>
                  <a:schemeClr val="tx1">
                    <a:lumMod val="65000"/>
                    <a:lumOff val="35000"/>
                  </a:schemeClr>
                </a:solidFill>
                <a:latin typeface="Arial  "/>
              </a:rPr>
              <a:t>Cathy Zimmerman, </a:t>
            </a:r>
            <a:r>
              <a:rPr lang="en-US" sz="1100" dirty="0" err="1" smtClean="0">
                <a:solidFill>
                  <a:schemeClr val="tx1">
                    <a:lumMod val="65000"/>
                    <a:lumOff val="35000"/>
                  </a:schemeClr>
                </a:solidFill>
                <a:latin typeface="Arial  "/>
              </a:rPr>
              <a:t>Mazeda</a:t>
            </a:r>
            <a:r>
              <a:rPr lang="en-US" sz="1100" dirty="0" smtClean="0">
                <a:solidFill>
                  <a:schemeClr val="tx1">
                    <a:lumMod val="65000"/>
                    <a:lumOff val="35000"/>
                  </a:schemeClr>
                </a:solidFill>
                <a:latin typeface="Arial  "/>
              </a:rPr>
              <a:t> Hossain, Charlotte Watts. Human trafficking and health: A conceptual model to inform policy, intervention and research,</a:t>
            </a:r>
            <a:r>
              <a:rPr lang="en-US" sz="1100" baseline="0" dirty="0" smtClean="0">
                <a:solidFill>
                  <a:schemeClr val="tx1">
                    <a:lumMod val="65000"/>
                    <a:lumOff val="35000"/>
                  </a:schemeClr>
                </a:solidFill>
                <a:latin typeface="Arial  "/>
              </a:rPr>
              <a:t> </a:t>
            </a:r>
            <a:r>
              <a:rPr lang="en-US" sz="1100" dirty="0" smtClean="0">
                <a:solidFill>
                  <a:schemeClr val="tx1">
                    <a:lumMod val="65000"/>
                    <a:lumOff val="35000"/>
                  </a:schemeClr>
                </a:solidFill>
                <a:latin typeface="Arial  "/>
              </a:rPr>
              <a:t>Social Science &amp; Medicine,</a:t>
            </a:r>
            <a:r>
              <a:rPr lang="en-US" sz="1100" baseline="0" dirty="0" smtClean="0">
                <a:solidFill>
                  <a:schemeClr val="tx1">
                    <a:lumMod val="65000"/>
                    <a:lumOff val="35000"/>
                  </a:schemeClr>
                </a:solidFill>
                <a:latin typeface="Arial  "/>
              </a:rPr>
              <a:t> </a:t>
            </a:r>
            <a:r>
              <a:rPr lang="en-US" sz="1100" dirty="0" smtClean="0">
                <a:solidFill>
                  <a:schemeClr val="tx1">
                    <a:lumMod val="65000"/>
                    <a:lumOff val="35000"/>
                  </a:schemeClr>
                </a:solidFill>
                <a:latin typeface="Arial  "/>
              </a:rPr>
              <a:t>July 2011</a:t>
            </a:r>
          </a:p>
          <a:p>
            <a:pPr marL="171450" indent="-171450">
              <a:buFont typeface="Arial" panose="020B0604020202020204" pitchFamily="34" charset="0"/>
              <a:buChar char="•"/>
            </a:pPr>
            <a:endParaRPr lang="en-US" sz="1100" dirty="0">
              <a:solidFill>
                <a:schemeClr val="tx1">
                  <a:lumMod val="65000"/>
                  <a:lumOff val="35000"/>
                </a:schemeClr>
              </a:solidFill>
              <a:latin typeface="Arial  "/>
            </a:endParaRPr>
          </a:p>
          <a:p>
            <a:endParaRPr lang="en-US" sz="1100" dirty="0">
              <a:solidFill>
                <a:schemeClr val="tx1">
                  <a:lumMod val="65000"/>
                  <a:lumOff val="35000"/>
                </a:schemeClr>
              </a:solidFill>
              <a:latin typeface="Arial  "/>
            </a:endParaRPr>
          </a:p>
          <a:p>
            <a:r>
              <a:rPr lang="en-US" sz="1100" dirty="0">
                <a:solidFill>
                  <a:schemeClr val="tx1">
                    <a:lumMod val="65000"/>
                    <a:lumOff val="35000"/>
                  </a:schemeClr>
                </a:solidFill>
                <a:latin typeface="Arial  "/>
              </a:rPr>
              <a:t>For more information, see </a:t>
            </a:r>
          </a:p>
          <a:p>
            <a:pPr marL="174708" indent="-174708">
              <a:buFont typeface="Arial" panose="020B0604020202020204" pitchFamily="34" charset="0"/>
              <a:buChar char="•"/>
            </a:pPr>
            <a:r>
              <a:rPr lang="en-US" sz="1100" i="1" dirty="0">
                <a:solidFill>
                  <a:schemeClr val="tx1">
                    <a:lumMod val="65000"/>
                    <a:lumOff val="35000"/>
                  </a:schemeClr>
                </a:solidFill>
                <a:latin typeface="Arial  "/>
              </a:rPr>
              <a:t>Final Report: Opioid Use, Misuse, and Overdose in Women </a:t>
            </a:r>
            <a:r>
              <a:rPr lang="en-US" sz="1100" dirty="0">
                <a:solidFill>
                  <a:schemeClr val="tx1">
                    <a:lumMod val="65000"/>
                    <a:lumOff val="35000"/>
                  </a:schemeClr>
                </a:solidFill>
                <a:latin typeface="Arial  "/>
              </a:rPr>
              <a:t>July 19, 2017 https://www.womenshealth.gov/files/documents/final-report-opioid-508.pdf </a:t>
            </a:r>
          </a:p>
          <a:p>
            <a:pPr marL="174708" indent="-174708">
              <a:buFont typeface="Arial" panose="020B0604020202020204" pitchFamily="34" charset="0"/>
              <a:buChar char="•"/>
            </a:pPr>
            <a:r>
              <a:rPr lang="en-US" sz="1100" dirty="0">
                <a:solidFill>
                  <a:schemeClr val="tx1">
                    <a:lumMod val="65000"/>
                    <a:lumOff val="35000"/>
                  </a:schemeClr>
                </a:solidFill>
                <a:latin typeface="Arial  "/>
              </a:rPr>
              <a:t>Opioids, Domestic Violence, and Mental Health by </a:t>
            </a:r>
            <a:r>
              <a:rPr lang="en-US" sz="1100" dirty="0" err="1">
                <a:solidFill>
                  <a:schemeClr val="tx1">
                    <a:lumMod val="65000"/>
                    <a:lumOff val="35000"/>
                  </a:schemeClr>
                </a:solidFill>
                <a:latin typeface="Arial  "/>
              </a:rPr>
              <a:t>Nisa</a:t>
            </a:r>
            <a:r>
              <a:rPr lang="en-US" sz="1100" dirty="0">
                <a:solidFill>
                  <a:schemeClr val="tx1">
                    <a:lumMod val="65000"/>
                    <a:lumOff val="35000"/>
                  </a:schemeClr>
                </a:solidFill>
                <a:latin typeface="Arial  "/>
              </a:rPr>
              <a:t> Hussain, Dr. Carole Warshaw, Posted on June 7, 2017.</a:t>
            </a:r>
          </a:p>
          <a:p>
            <a:r>
              <a:rPr lang="en-US" sz="1100" dirty="0">
                <a:solidFill>
                  <a:schemeClr val="tx1">
                    <a:lumMod val="65000"/>
                    <a:lumOff val="35000"/>
                  </a:schemeClr>
                </a:solidFill>
                <a:latin typeface="Arial  "/>
              </a:rPr>
              <a:t>    http://www.nationalcenterdvtraumamh.org/2017/06/opioids-domestic-violence-and-mental-health/ </a:t>
            </a:r>
          </a:p>
          <a:p>
            <a:pPr marL="174708" indent="-174708">
              <a:buFont typeface="Arial" panose="020B0604020202020204" pitchFamily="34" charset="0"/>
              <a:buChar char="•"/>
            </a:pPr>
            <a:r>
              <a:rPr lang="en-US" sz="1100" dirty="0">
                <a:solidFill>
                  <a:schemeClr val="tx1">
                    <a:lumMod val="65000"/>
                    <a:lumOff val="35000"/>
                  </a:schemeClr>
                </a:solidFill>
                <a:latin typeface="Arial  "/>
              </a:rPr>
              <a:t>Substance Use/Abuse in the Context of Domestic Violence, Sexual Assault, and Trauma, Patricia J. Bland, M.A. CDP &amp; Debi Edmund, LPC CADC (Dec 2014). http://nationalcenterdvtraumamh.org/wp-content/uploads/2015/10/NCDVTMH_PatriciaBland_DebiEdmund_SubstanceUseDVSATraumaCurriculum.pdf </a:t>
            </a:r>
          </a:p>
          <a:p>
            <a:endParaRPr lang="en-US" sz="1100" dirty="0">
              <a:solidFill>
                <a:schemeClr val="tx1">
                  <a:lumMod val="65000"/>
                  <a:lumOff val="35000"/>
                </a:schemeClr>
              </a:solidFill>
              <a:latin typeface="Arial  "/>
            </a:endParaRPr>
          </a:p>
          <a:p>
            <a:pPr marL="0" lvl="1" eaLnBrk="0" hangingPunct="0"/>
            <a:endParaRPr lang="en-US" sz="1100" b="1" dirty="0">
              <a:solidFill>
                <a:schemeClr val="tx1">
                  <a:lumMod val="65000"/>
                  <a:lumOff val="35000"/>
                </a:schemeClr>
              </a:solidFill>
              <a:latin typeface="Arial  "/>
            </a:endParaRPr>
          </a:p>
          <a:p>
            <a:pPr marL="0" lvl="1" eaLnBrk="0" hangingPunct="0"/>
            <a:endParaRPr lang="en-US" sz="1100" b="1" dirty="0">
              <a:solidFill>
                <a:schemeClr val="tx1">
                  <a:lumMod val="65000"/>
                  <a:lumOff val="35000"/>
                </a:schemeClr>
              </a:solidFill>
              <a:latin typeface="Arial  "/>
            </a:endParaRPr>
          </a:p>
        </p:txBody>
      </p:sp>
    </p:spTree>
    <p:extLst>
      <p:ext uri="{BB962C8B-B14F-4D97-AF65-F5344CB8AC3E}">
        <p14:creationId xmlns:p14="http://schemas.microsoft.com/office/powerpoint/2010/main" val="1228990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0"/>
            <a:ext cx="5670550" cy="4252913"/>
          </a:xfrm>
        </p:spPr>
      </p:sp>
      <p:sp>
        <p:nvSpPr>
          <p:cNvPr id="3" name="Notes Placeholder 2"/>
          <p:cNvSpPr>
            <a:spLocks noGrp="1"/>
          </p:cNvSpPr>
          <p:nvPr>
            <p:ph type="body" idx="1"/>
          </p:nvPr>
        </p:nvSpPr>
        <p:spPr/>
        <p:txBody>
          <a:bodyPr>
            <a:normAutofit fontScale="92500" lnSpcReduction="10000"/>
          </a:bodyPr>
          <a:lstStyle/>
          <a:p>
            <a:pPr defTabSz="931774">
              <a:defRPr/>
            </a:pPr>
            <a:r>
              <a:rPr lang="en-US" sz="1100" b="1" dirty="0">
                <a:solidFill>
                  <a:schemeClr val="tx1">
                    <a:lumMod val="65000"/>
                    <a:lumOff val="35000"/>
                  </a:schemeClr>
                </a:solidFill>
                <a:latin typeface="Arial  "/>
              </a:rPr>
              <a:t>Notes to Trainer: </a:t>
            </a:r>
            <a:r>
              <a:rPr lang="en-US" sz="1100" dirty="0">
                <a:solidFill>
                  <a:schemeClr val="tx1">
                    <a:lumMod val="65000"/>
                    <a:lumOff val="35000"/>
                  </a:schemeClr>
                </a:solidFill>
                <a:latin typeface="Arial  "/>
              </a:rPr>
              <a:t>Read the slide </a:t>
            </a:r>
            <a:r>
              <a:rPr lang="en-US" sz="1100" dirty="0" smtClean="0">
                <a:solidFill>
                  <a:schemeClr val="tx1">
                    <a:lumMod val="65000"/>
                    <a:lumOff val="35000"/>
                  </a:schemeClr>
                </a:solidFill>
                <a:latin typeface="Arial  "/>
              </a:rPr>
              <a:t>aloud, noting that in addition to thinking about substance use more generally, it’s also important to highlight the role of opioids in or as a result of IPV and trafficking. These </a:t>
            </a:r>
            <a:r>
              <a:rPr lang="en-US" sz="1100" dirty="0">
                <a:solidFill>
                  <a:schemeClr val="tx1">
                    <a:lumMod val="65000"/>
                    <a:lumOff val="35000"/>
                  </a:schemeClr>
                </a:solidFill>
                <a:latin typeface="Arial  "/>
              </a:rPr>
              <a:t>points underscore how important it is for providers to ask their patients if anyone is interfering with their treatment for mental health or substance use.  </a:t>
            </a:r>
          </a:p>
          <a:p>
            <a:endParaRPr lang="en-US" sz="1100" dirty="0">
              <a:solidFill>
                <a:schemeClr val="tx1">
                  <a:lumMod val="65000"/>
                  <a:lumOff val="35000"/>
                </a:schemeClr>
              </a:solidFill>
              <a:latin typeface="Arial  "/>
            </a:endParaRPr>
          </a:p>
          <a:p>
            <a:r>
              <a:rPr lang="en-US" sz="1100" b="1" dirty="0" smtClean="0">
                <a:solidFill>
                  <a:schemeClr val="tx1">
                    <a:lumMod val="65000"/>
                    <a:lumOff val="35000"/>
                  </a:schemeClr>
                </a:solidFill>
                <a:latin typeface="Arial  "/>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err="1" smtClean="0">
                <a:solidFill>
                  <a:schemeClr val="tx1"/>
                </a:solidFill>
                <a:effectLst/>
                <a:latin typeface="Arial  "/>
                <a:ea typeface="+mn-ea"/>
                <a:cs typeface="+mn-cs"/>
              </a:rPr>
              <a:t>Ottisova</a:t>
            </a:r>
            <a:r>
              <a:rPr lang="en-US" sz="1100" b="0" i="0" kern="1200" dirty="0" smtClean="0">
                <a:solidFill>
                  <a:schemeClr val="tx1"/>
                </a:solidFill>
                <a:effectLst/>
                <a:latin typeface="Arial  "/>
                <a:ea typeface="+mn-ea"/>
                <a:cs typeface="+mn-cs"/>
              </a:rPr>
              <a:t>, L., Hemmings, S., Howard, L., Zimmerman, C., &amp; </a:t>
            </a:r>
            <a:r>
              <a:rPr lang="en-US" sz="1100" b="0" i="0" kern="1200" dirty="0" err="1" smtClean="0">
                <a:solidFill>
                  <a:schemeClr val="tx1"/>
                </a:solidFill>
                <a:effectLst/>
                <a:latin typeface="Arial  "/>
                <a:ea typeface="+mn-ea"/>
                <a:cs typeface="+mn-cs"/>
              </a:rPr>
              <a:t>Oram</a:t>
            </a:r>
            <a:r>
              <a:rPr lang="en-US" sz="1100" b="0" i="0" kern="1200" dirty="0" smtClean="0">
                <a:solidFill>
                  <a:schemeClr val="tx1"/>
                </a:solidFill>
                <a:effectLst/>
                <a:latin typeface="Arial  "/>
                <a:ea typeface="+mn-ea"/>
                <a:cs typeface="+mn-cs"/>
              </a:rPr>
              <a:t>, S. (2016). Prevalence and risk of violence and the mental, physical and sexual health problems associated with human trafficking: An updated systematic review. </a:t>
            </a:r>
            <a:r>
              <a:rPr lang="en-US" sz="1100" b="0" i="1" kern="1200" dirty="0" smtClean="0">
                <a:solidFill>
                  <a:schemeClr val="tx1"/>
                </a:solidFill>
                <a:effectLst/>
                <a:latin typeface="Arial  "/>
                <a:ea typeface="+mn-ea"/>
                <a:cs typeface="+mn-cs"/>
              </a:rPr>
              <a:t>Epidemiology and Psychiatric Sciences,</a:t>
            </a:r>
            <a:r>
              <a:rPr lang="en-US" sz="1100" b="0" i="0" kern="1200" dirty="0" smtClean="0">
                <a:solidFill>
                  <a:schemeClr val="tx1"/>
                </a:solidFill>
                <a:effectLst/>
                <a:latin typeface="Arial  "/>
                <a:ea typeface="+mn-ea"/>
                <a:cs typeface="+mn-cs"/>
              </a:rPr>
              <a:t> </a:t>
            </a:r>
            <a:r>
              <a:rPr lang="en-US" sz="1100" b="0" i="1" kern="1200" dirty="0" smtClean="0">
                <a:solidFill>
                  <a:schemeClr val="tx1"/>
                </a:solidFill>
                <a:effectLst/>
                <a:latin typeface="Arial  "/>
                <a:ea typeface="+mn-ea"/>
                <a:cs typeface="+mn-cs"/>
              </a:rPr>
              <a:t>25</a:t>
            </a:r>
            <a:r>
              <a:rPr lang="en-US" sz="1100" b="0" i="0" kern="1200" dirty="0" smtClean="0">
                <a:solidFill>
                  <a:schemeClr val="tx1"/>
                </a:solidFill>
                <a:effectLst/>
                <a:latin typeface="Arial  "/>
                <a:ea typeface="+mn-ea"/>
                <a:cs typeface="+mn-cs"/>
              </a:rPr>
              <a:t>(4), 317-341. doi:10.1017/S2045796016000135</a:t>
            </a:r>
            <a:endParaRPr lang="en-US" sz="1100" dirty="0" smtClean="0">
              <a:solidFill>
                <a:schemeClr val="tx1">
                  <a:lumMod val="65000"/>
                  <a:lumOff val="35000"/>
                </a:schemeClr>
              </a:solidFill>
              <a:latin typeface="Arial  "/>
            </a:endParaRPr>
          </a:p>
          <a:p>
            <a:pPr marL="171450" indent="-171450">
              <a:buFont typeface="Arial" panose="020B0604020202020204" pitchFamily="34" charset="0"/>
              <a:buChar char="•"/>
            </a:pPr>
            <a:r>
              <a:rPr lang="en-US" sz="1100" dirty="0" smtClean="0">
                <a:solidFill>
                  <a:schemeClr val="tx1">
                    <a:lumMod val="65000"/>
                    <a:lumOff val="35000"/>
                  </a:schemeClr>
                </a:solidFill>
                <a:latin typeface="Arial  "/>
              </a:rPr>
              <a:t>Smith </a:t>
            </a:r>
            <a:r>
              <a:rPr lang="en-US" sz="1100" dirty="0">
                <a:solidFill>
                  <a:schemeClr val="tx1">
                    <a:lumMod val="65000"/>
                    <a:lumOff val="35000"/>
                  </a:schemeClr>
                </a:solidFill>
                <a:latin typeface="Arial  "/>
              </a:rPr>
              <a:t>PH, </a:t>
            </a:r>
            <a:r>
              <a:rPr lang="en-US" sz="1100" dirty="0" err="1">
                <a:solidFill>
                  <a:schemeClr val="tx1">
                    <a:lumMod val="65000"/>
                    <a:lumOff val="35000"/>
                  </a:schemeClr>
                </a:solidFill>
                <a:latin typeface="Arial  "/>
              </a:rPr>
              <a:t>Homish</a:t>
            </a:r>
            <a:r>
              <a:rPr lang="en-US" sz="1100" dirty="0">
                <a:solidFill>
                  <a:schemeClr val="tx1">
                    <a:lumMod val="65000"/>
                    <a:lumOff val="35000"/>
                  </a:schemeClr>
                </a:solidFill>
                <a:latin typeface="Arial  "/>
              </a:rPr>
              <a:t> GG, Leonard KE, Cornelius JR. Intimate partner violence and specific substance use disorders: Findings from the National Epidemiologic Survey on Alcohol and Related Conditions. </a:t>
            </a:r>
            <a:r>
              <a:rPr lang="en-US" sz="1100" i="1" dirty="0" err="1">
                <a:solidFill>
                  <a:schemeClr val="tx1">
                    <a:lumMod val="65000"/>
                    <a:lumOff val="35000"/>
                  </a:schemeClr>
                </a:solidFill>
                <a:latin typeface="Arial  "/>
              </a:rPr>
              <a:t>Psychol</a:t>
            </a:r>
            <a:r>
              <a:rPr lang="en-US" sz="1100" i="1" dirty="0">
                <a:solidFill>
                  <a:schemeClr val="tx1">
                    <a:lumMod val="65000"/>
                    <a:lumOff val="35000"/>
                  </a:schemeClr>
                </a:solidFill>
                <a:latin typeface="Arial  "/>
              </a:rPr>
              <a:t> Addict </a:t>
            </a:r>
            <a:r>
              <a:rPr lang="en-US" sz="1100" i="1" dirty="0" err="1">
                <a:solidFill>
                  <a:schemeClr val="tx1">
                    <a:lumMod val="65000"/>
                    <a:lumOff val="35000"/>
                  </a:schemeClr>
                </a:solidFill>
                <a:latin typeface="Arial  "/>
              </a:rPr>
              <a:t>Behav</a:t>
            </a:r>
            <a:r>
              <a:rPr lang="en-US" sz="1100" dirty="0">
                <a:solidFill>
                  <a:schemeClr val="tx1">
                    <a:lumMod val="65000"/>
                    <a:lumOff val="35000"/>
                  </a:schemeClr>
                </a:solidFill>
                <a:latin typeface="Arial  "/>
              </a:rPr>
              <a:t>. 2012 Jun; 26(2). Retrieved from: https://www.ncbi.nlm.nih.gov/pmc/articles/PMC3883081/ </a:t>
            </a:r>
          </a:p>
          <a:p>
            <a:pPr marL="171450" indent="-171450">
              <a:buFont typeface="Arial" panose="020B0604020202020204" pitchFamily="34" charset="0"/>
              <a:buChar char="•"/>
            </a:pPr>
            <a:r>
              <a:rPr lang="en-US" sz="1100" dirty="0">
                <a:solidFill>
                  <a:schemeClr val="tx1">
                    <a:lumMod val="65000"/>
                    <a:lumOff val="35000"/>
                  </a:schemeClr>
                </a:solidFill>
                <a:latin typeface="Arial  "/>
              </a:rPr>
              <a:t>Carole Warshaw, MD; Eleanor Lyon, PhD; Patricia J. Bland MA, CDP; Heather Phillips, MA; </a:t>
            </a:r>
            <a:r>
              <a:rPr lang="en-US" sz="1100" dirty="0" err="1">
                <a:solidFill>
                  <a:schemeClr val="tx1">
                    <a:lumMod val="65000"/>
                    <a:lumOff val="35000"/>
                  </a:schemeClr>
                </a:solidFill>
                <a:latin typeface="Arial  "/>
              </a:rPr>
              <a:t>Mikisha</a:t>
            </a:r>
            <a:r>
              <a:rPr lang="en-US" sz="1100" dirty="0">
                <a:solidFill>
                  <a:schemeClr val="tx1">
                    <a:lumMod val="65000"/>
                    <a:lumOff val="35000"/>
                  </a:schemeClr>
                </a:solidFill>
                <a:latin typeface="Arial  "/>
              </a:rPr>
              <a:t> Hooper, BA</a:t>
            </a:r>
          </a:p>
          <a:p>
            <a:pPr marL="0" indent="0">
              <a:buFont typeface="Arial" panose="020B0604020202020204" pitchFamily="34" charset="0"/>
              <a:buNone/>
            </a:pPr>
            <a:r>
              <a:rPr lang="en-US" sz="1100" dirty="0" smtClean="0">
                <a:solidFill>
                  <a:schemeClr val="tx1">
                    <a:lumMod val="65000"/>
                    <a:lumOff val="35000"/>
                  </a:schemeClr>
                </a:solidFill>
                <a:latin typeface="Arial  "/>
              </a:rPr>
              <a:t>     Mental </a:t>
            </a:r>
            <a:r>
              <a:rPr lang="en-US" sz="1100" dirty="0">
                <a:solidFill>
                  <a:schemeClr val="tx1">
                    <a:lumMod val="65000"/>
                    <a:lumOff val="35000"/>
                  </a:schemeClr>
                </a:solidFill>
                <a:latin typeface="Arial  "/>
              </a:rPr>
              <a:t>Health and Substance Use Coercion Surveys, A Report from the National Center on Domestic Violence, Trauma &amp; </a:t>
            </a:r>
            <a:r>
              <a:rPr lang="en-US" sz="1100" dirty="0" smtClean="0">
                <a:solidFill>
                  <a:schemeClr val="tx1">
                    <a:lumMod val="65000"/>
                    <a:lumOff val="35000"/>
                  </a:schemeClr>
                </a:solidFill>
                <a:latin typeface="Arial  "/>
              </a:rPr>
              <a:t>   </a:t>
            </a:r>
          </a:p>
          <a:p>
            <a:pPr marL="0" indent="0">
              <a:buFont typeface="Arial" panose="020B0604020202020204" pitchFamily="34" charset="0"/>
              <a:buNone/>
            </a:pPr>
            <a:r>
              <a:rPr lang="en-US" sz="1100" dirty="0" smtClean="0">
                <a:solidFill>
                  <a:schemeClr val="tx1">
                    <a:lumMod val="65000"/>
                    <a:lumOff val="35000"/>
                  </a:schemeClr>
                </a:solidFill>
                <a:latin typeface="Arial  "/>
              </a:rPr>
              <a:t>     Mental </a:t>
            </a:r>
            <a:r>
              <a:rPr lang="en-US" sz="1100" dirty="0">
                <a:solidFill>
                  <a:schemeClr val="tx1">
                    <a:lumMod val="65000"/>
                    <a:lumOff val="35000"/>
                  </a:schemeClr>
                </a:solidFill>
                <a:latin typeface="Arial  "/>
              </a:rPr>
              <a:t>Health and the National Domestic Violence Hotline, March (2014). http://</a:t>
            </a:r>
            <a:r>
              <a:rPr lang="en-US" sz="1100" dirty="0" smtClean="0">
                <a:solidFill>
                  <a:schemeClr val="tx1">
                    <a:lumMod val="65000"/>
                    <a:lumOff val="35000"/>
                  </a:schemeClr>
                </a:solidFill>
                <a:latin typeface="Arial  "/>
              </a:rPr>
              <a:t>www.nationalcenterdvtraumamh.org/wp-  </a:t>
            </a:r>
          </a:p>
          <a:p>
            <a:pPr marL="0" indent="0">
              <a:buFont typeface="Arial" panose="020B0604020202020204" pitchFamily="34" charset="0"/>
              <a:buNone/>
            </a:pPr>
            <a:r>
              <a:rPr lang="en-US" sz="1100" dirty="0" smtClean="0">
                <a:solidFill>
                  <a:schemeClr val="tx1">
                    <a:lumMod val="65000"/>
                    <a:lumOff val="35000"/>
                  </a:schemeClr>
                </a:solidFill>
                <a:latin typeface="Arial  "/>
              </a:rPr>
              <a:t>     content/uploads/2014/10/NCDVTMH_NDVH_MHSUCoercionSurveyReport_2014-2.pdf</a:t>
            </a:r>
            <a:endParaRPr lang="en-US" sz="1100" dirty="0">
              <a:solidFill>
                <a:schemeClr val="tx1">
                  <a:lumMod val="65000"/>
                  <a:lumOff val="35000"/>
                </a:schemeClr>
              </a:solidFill>
              <a:latin typeface="Arial  "/>
            </a:endParaRPr>
          </a:p>
          <a:p>
            <a:pPr marL="171450" indent="-171450">
              <a:buFont typeface="Arial" panose="020B0604020202020204" pitchFamily="34" charset="0"/>
              <a:buChar char="•"/>
            </a:pPr>
            <a:endParaRPr lang="en-US" sz="1100" dirty="0">
              <a:solidFill>
                <a:schemeClr val="tx1">
                  <a:lumMod val="65000"/>
                  <a:lumOff val="35000"/>
                </a:schemeClr>
              </a:solidFill>
              <a:latin typeface="Arial  "/>
            </a:endParaRPr>
          </a:p>
          <a:p>
            <a:r>
              <a:rPr lang="en-US" sz="1100" dirty="0">
                <a:solidFill>
                  <a:schemeClr val="tx1">
                    <a:lumMod val="65000"/>
                    <a:lumOff val="35000"/>
                  </a:schemeClr>
                </a:solidFill>
                <a:latin typeface="Arial  "/>
              </a:rPr>
              <a:t>For more information, see </a:t>
            </a:r>
            <a:r>
              <a:rPr lang="en-US" sz="1100" i="1" dirty="0">
                <a:solidFill>
                  <a:schemeClr val="tx1">
                    <a:lumMod val="65000"/>
                    <a:lumOff val="35000"/>
                  </a:schemeClr>
                </a:solidFill>
                <a:latin typeface="Arial  "/>
              </a:rPr>
              <a:t>Final Report: Opioid Use, Misuse, and Overdose in Women </a:t>
            </a:r>
            <a:r>
              <a:rPr lang="en-US" sz="1100" dirty="0">
                <a:solidFill>
                  <a:schemeClr val="tx1">
                    <a:lumMod val="65000"/>
                    <a:lumOff val="35000"/>
                  </a:schemeClr>
                </a:solidFill>
                <a:latin typeface="Arial  "/>
              </a:rPr>
              <a:t>July 19, 2017 https://www.womenshealth.gov/files/documents/final-report-opioid-508.pdf </a:t>
            </a:r>
          </a:p>
          <a:p>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t>46</a:t>
            </a:fld>
            <a:endParaRPr lang="en-US"/>
          </a:p>
        </p:txBody>
      </p:sp>
    </p:spTree>
    <p:extLst>
      <p:ext uri="{BB962C8B-B14F-4D97-AF65-F5344CB8AC3E}">
        <p14:creationId xmlns:p14="http://schemas.microsoft.com/office/powerpoint/2010/main" val="2867220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fontScale="62500" lnSpcReduction="20000"/>
          </a:bodyPr>
          <a:lstStyle/>
          <a:p>
            <a:pPr defTabSz="914350" eaLnBrk="0" fontAlgn="base" hangingPunct="0">
              <a:spcBef>
                <a:spcPct val="30000"/>
              </a:spcBef>
              <a:spcAft>
                <a:spcPct val="0"/>
              </a:spcAft>
              <a:defRPr/>
            </a:pPr>
            <a:r>
              <a:rPr lang="en-US" sz="1100"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sz="1100" b="0" dirty="0" smtClean="0">
                <a:solidFill>
                  <a:schemeClr val="tx1">
                    <a:lumMod val="65000"/>
                    <a:lumOff val="35000"/>
                  </a:schemeClr>
                </a:solidFill>
                <a:latin typeface="Arial" panose="020B0604020202020204" pitchFamily="34" charset="0"/>
                <a:cs typeface="Arial" panose="020B0604020202020204" pitchFamily="34" charset="0"/>
              </a:rPr>
              <a:t>Share</a:t>
            </a:r>
            <a:r>
              <a:rPr lang="en-US" sz="1100" b="0" baseline="0" dirty="0" smtClean="0">
                <a:solidFill>
                  <a:schemeClr val="tx1">
                    <a:lumMod val="65000"/>
                    <a:lumOff val="35000"/>
                  </a:schemeClr>
                </a:solidFill>
                <a:latin typeface="Arial" panose="020B0604020202020204" pitchFamily="34" charset="0"/>
                <a:cs typeface="Arial" panose="020B0604020202020204" pitchFamily="34" charset="0"/>
              </a:rPr>
              <a:t> with the audience that substance use is another way that abusive partners can exert power and control. These statistics were the result of a phone survey of 3,380 people through the National Domestic Violence Hotline and the National Center for Domestic Violence, Trauma, and Mental Health. Note that the role of substance use in abusive relationships can take many different forms, as noted with the statistics on the slide. </a:t>
            </a:r>
            <a:r>
              <a:rPr lang="en-US" sz="1100" dirty="0" smtClean="0">
                <a:solidFill>
                  <a:schemeClr val="tx1">
                    <a:lumMod val="65000"/>
                    <a:lumOff val="35000"/>
                  </a:schemeClr>
                </a:solidFill>
                <a:latin typeface="Arial" panose="020B0604020202020204" pitchFamily="34" charset="0"/>
                <a:cs typeface="Arial" panose="020B0604020202020204" pitchFamily="34" charset="0"/>
              </a:rPr>
              <a:t>Mention that asking</a:t>
            </a:r>
            <a:r>
              <a:rPr lang="en-US" sz="1100" b="1" dirty="0" smtClean="0">
                <a:solidFill>
                  <a:schemeClr val="tx1">
                    <a:lumMod val="65000"/>
                    <a:lumOff val="35000"/>
                  </a:schemeClr>
                </a:solidFill>
                <a:latin typeface="Arial" panose="020B0604020202020204" pitchFamily="34" charset="0"/>
                <a:cs typeface="Arial" panose="020B0604020202020204" pitchFamily="34" charset="0"/>
              </a:rPr>
              <a:t> </a:t>
            </a:r>
            <a:r>
              <a:rPr lang="en-US" sz="1100" dirty="0" smtClean="0">
                <a:solidFill>
                  <a:schemeClr val="tx1">
                    <a:lumMod val="65000"/>
                    <a:lumOff val="35000"/>
                  </a:schemeClr>
                </a:solidFill>
                <a:latin typeface="Arial" panose="020B0604020202020204" pitchFamily="34" charset="0"/>
                <a:cs typeface="Arial" panose="020B0604020202020204" pitchFamily="34" charset="0"/>
              </a:rPr>
              <a:t>directly if a patient’s partner is forcing them to use drugs, messing with their treatment plan, or preventing them from seeking help or treatment can be an important intervention.  </a:t>
            </a:r>
          </a:p>
          <a:p>
            <a:pPr defTabSz="914350" eaLnBrk="0" fontAlgn="base" hangingPunct="0">
              <a:spcBef>
                <a:spcPct val="30000"/>
              </a:spcBef>
              <a:spcAft>
                <a:spcPct val="0"/>
              </a:spcAft>
              <a:defRPr/>
            </a:pPr>
            <a:endParaRPr lang="en-US" sz="1100" dirty="0" smtClean="0">
              <a:solidFill>
                <a:schemeClr val="tx1">
                  <a:lumMod val="65000"/>
                  <a:lumOff val="35000"/>
                </a:schemeClr>
              </a:solidFill>
              <a:latin typeface="Arial" panose="020B0604020202020204" pitchFamily="34" charset="0"/>
              <a:cs typeface="Arial" panose="020B0604020202020204" pitchFamily="34" charset="0"/>
            </a:endParaRPr>
          </a:p>
          <a:p>
            <a:pPr defTabSz="914350" eaLnBrk="0" fontAlgn="base" hangingPunct="0">
              <a:spcBef>
                <a:spcPct val="30000"/>
              </a:spcBef>
              <a:spcAft>
                <a:spcPct val="0"/>
              </a:spcAft>
              <a:defRPr/>
            </a:pPr>
            <a:r>
              <a:rPr lang="en-US" sz="1100" dirty="0" smtClean="0">
                <a:solidFill>
                  <a:schemeClr val="tx1">
                    <a:lumMod val="65000"/>
                    <a:lumOff val="35000"/>
                  </a:schemeClr>
                </a:solidFill>
                <a:latin typeface="Arial" panose="020B0604020202020204" pitchFamily="34" charset="0"/>
                <a:cs typeface="Arial" panose="020B0604020202020204" pitchFamily="34" charset="0"/>
              </a:rPr>
              <a:t>You</a:t>
            </a:r>
            <a:r>
              <a:rPr lang="en-US" sz="1100" baseline="0" dirty="0" smtClean="0">
                <a:solidFill>
                  <a:schemeClr val="tx1">
                    <a:lumMod val="65000"/>
                    <a:lumOff val="35000"/>
                  </a:schemeClr>
                </a:solidFill>
                <a:latin typeface="Arial" panose="020B0604020202020204" pitchFamily="34" charset="0"/>
                <a:cs typeface="Arial" panose="020B0604020202020204" pitchFamily="34" charset="0"/>
              </a:rPr>
              <a:t> may also want to mention the full text of the statistics shared on the slide:</a:t>
            </a:r>
          </a:p>
          <a:p>
            <a:pPr marL="285750" indent="-285750">
              <a:buClr>
                <a:srgbClr val="E98A00"/>
              </a:buClr>
              <a:buFont typeface="Arial" panose="020B0604020202020204" pitchFamily="34" charset="0"/>
              <a:buChar char="•"/>
            </a:pPr>
            <a:r>
              <a:rPr lang="en-US" sz="1100" b="1" dirty="0" smtClean="0">
                <a:solidFill>
                  <a:schemeClr val="tx1">
                    <a:lumMod val="65000"/>
                    <a:lumOff val="35000"/>
                  </a:schemeClr>
                </a:solidFill>
              </a:rPr>
              <a:t>27% </a:t>
            </a:r>
            <a:r>
              <a:rPr lang="en-US" sz="1100" dirty="0" smtClean="0">
                <a:solidFill>
                  <a:schemeClr val="tx1">
                    <a:lumMod val="65000"/>
                    <a:lumOff val="35000"/>
                  </a:schemeClr>
                </a:solidFill>
              </a:rPr>
              <a:t>were</a:t>
            </a:r>
            <a:r>
              <a:rPr lang="en-US" sz="1100" b="1" dirty="0" smtClean="0">
                <a:solidFill>
                  <a:schemeClr val="tx1">
                    <a:lumMod val="65000"/>
                    <a:lumOff val="35000"/>
                  </a:schemeClr>
                </a:solidFill>
              </a:rPr>
              <a:t> </a:t>
            </a:r>
            <a:r>
              <a:rPr lang="en-US" sz="1100" b="1" dirty="0" smtClean="0">
                <a:solidFill>
                  <a:srgbClr val="F58220"/>
                </a:solidFill>
              </a:rPr>
              <a:t>pressured or forced to use </a:t>
            </a:r>
            <a:r>
              <a:rPr lang="en-US" sz="1100" dirty="0" smtClean="0">
                <a:solidFill>
                  <a:schemeClr val="tx1">
                    <a:lumMod val="65000"/>
                    <a:lumOff val="35000"/>
                  </a:schemeClr>
                </a:solidFill>
              </a:rPr>
              <a:t>alcohol or other drugs, or made to use more than wanted</a:t>
            </a:r>
          </a:p>
          <a:p>
            <a:pPr marL="285750" indent="-285750">
              <a:buClr>
                <a:srgbClr val="E98A00"/>
              </a:buClr>
              <a:buFont typeface="Arial" panose="020B0604020202020204" pitchFamily="34" charset="0"/>
              <a:buChar char="•"/>
            </a:pPr>
            <a:r>
              <a:rPr lang="en-US" sz="1100" b="1" dirty="0" smtClean="0">
                <a:solidFill>
                  <a:schemeClr val="tx1">
                    <a:lumMod val="65000"/>
                    <a:lumOff val="35000"/>
                  </a:schemeClr>
                </a:solidFill>
              </a:rPr>
              <a:t>24.4% </a:t>
            </a:r>
            <a:r>
              <a:rPr lang="en-US" sz="1100" dirty="0" smtClean="0">
                <a:solidFill>
                  <a:schemeClr val="tx1">
                    <a:lumMod val="65000"/>
                    <a:lumOff val="35000"/>
                  </a:schemeClr>
                </a:solidFill>
              </a:rPr>
              <a:t>were </a:t>
            </a:r>
            <a:r>
              <a:rPr lang="en-US" sz="1100" b="1" dirty="0" smtClean="0">
                <a:solidFill>
                  <a:srgbClr val="F58220"/>
                </a:solidFill>
              </a:rPr>
              <a:t>afraid to call the police </a:t>
            </a:r>
            <a:r>
              <a:rPr lang="en-US" sz="1100" dirty="0" smtClean="0">
                <a:solidFill>
                  <a:schemeClr val="tx1">
                    <a:lumMod val="65000"/>
                    <a:lumOff val="35000"/>
                  </a:schemeClr>
                </a:solidFill>
              </a:rPr>
              <a:t>for help because partner said police wouldn’t believe them because of using, or that they would be arrested for being under the influence</a:t>
            </a:r>
          </a:p>
          <a:p>
            <a:pPr marL="285750" indent="-285750">
              <a:buClr>
                <a:srgbClr val="E98A00"/>
              </a:buClr>
              <a:buFont typeface="Arial" panose="020B0604020202020204" pitchFamily="34" charset="0"/>
              <a:buChar char="•"/>
            </a:pPr>
            <a:r>
              <a:rPr lang="en-US" sz="1100" b="1" dirty="0" smtClean="0">
                <a:solidFill>
                  <a:schemeClr val="tx1">
                    <a:lumMod val="65000"/>
                    <a:lumOff val="35000"/>
                  </a:schemeClr>
                </a:solidFill>
              </a:rPr>
              <a:t>60.1% </a:t>
            </a:r>
            <a:r>
              <a:rPr lang="en-US" sz="1100" dirty="0" smtClean="0">
                <a:solidFill>
                  <a:schemeClr val="tx1">
                    <a:lumMod val="65000"/>
                    <a:lumOff val="35000"/>
                  </a:schemeClr>
                </a:solidFill>
              </a:rPr>
              <a:t>partner or ex-partner </a:t>
            </a:r>
            <a:r>
              <a:rPr lang="en-US" sz="1100" b="1" dirty="0" smtClean="0">
                <a:solidFill>
                  <a:srgbClr val="F58220"/>
                </a:solidFill>
              </a:rPr>
              <a:t>tried to prevent or discourage them from getting help </a:t>
            </a:r>
            <a:r>
              <a:rPr lang="en-US" sz="1100" b="0" dirty="0" smtClean="0">
                <a:solidFill>
                  <a:srgbClr val="F58220"/>
                </a:solidFill>
              </a:rPr>
              <a:t>(because of their partner or ex-partner)</a:t>
            </a:r>
          </a:p>
          <a:p>
            <a:pPr marL="285750" indent="-285750">
              <a:buClr>
                <a:srgbClr val="E98A00"/>
              </a:buClr>
              <a:buFont typeface="Arial" panose="020B0604020202020204" pitchFamily="34" charset="0"/>
              <a:buChar char="•"/>
            </a:pPr>
            <a:r>
              <a:rPr lang="en-US" sz="1100" b="1" dirty="0" smtClean="0">
                <a:solidFill>
                  <a:schemeClr val="tx1">
                    <a:lumMod val="65000"/>
                    <a:lumOff val="35000"/>
                  </a:schemeClr>
                </a:solidFill>
              </a:rPr>
              <a:t>37.5% </a:t>
            </a:r>
            <a:r>
              <a:rPr lang="en-US" sz="1100" b="1" dirty="0" smtClean="0">
                <a:solidFill>
                  <a:srgbClr val="F58220"/>
                </a:solidFill>
              </a:rPr>
              <a:t>Partner or ex-partner threatened to report </a:t>
            </a:r>
            <a:r>
              <a:rPr lang="en-US" sz="1100" dirty="0" smtClean="0">
                <a:solidFill>
                  <a:schemeClr val="tx1">
                    <a:lumMod val="65000"/>
                    <a:lumOff val="35000"/>
                  </a:schemeClr>
                </a:solidFill>
              </a:rPr>
              <a:t>alcohol or other drug use to someone in authority to keep them from getting something they wanted or needed</a:t>
            </a:r>
            <a:endParaRPr lang="en-US" sz="1100" dirty="0" smtClean="0">
              <a:solidFill>
                <a:schemeClr val="tx1">
                  <a:lumMod val="65000"/>
                  <a:lumOff val="35000"/>
                </a:schemeClr>
              </a:solidFill>
              <a:latin typeface="Arial" panose="020B0604020202020204" pitchFamily="34" charset="0"/>
              <a:cs typeface="Arial" panose="020B0604020202020204" pitchFamily="34" charset="0"/>
            </a:endParaRPr>
          </a:p>
          <a:p>
            <a:pPr defTabSz="914350" eaLnBrk="0" fontAlgn="base" hangingPunct="0">
              <a:spcBef>
                <a:spcPct val="30000"/>
              </a:spcBef>
              <a:spcAft>
                <a:spcPct val="0"/>
              </a:spcAft>
              <a:defRPr/>
            </a:pPr>
            <a:endParaRPr lang="en-US" sz="1100" dirty="0" smtClean="0">
              <a:solidFill>
                <a:schemeClr val="tx1">
                  <a:lumMod val="65000"/>
                  <a:lumOff val="35000"/>
                </a:schemeClr>
              </a:solidFill>
              <a:latin typeface="Arial" panose="020B0604020202020204" pitchFamily="34" charset="0"/>
              <a:cs typeface="Arial" panose="020B0604020202020204" pitchFamily="34" charset="0"/>
            </a:endParaRPr>
          </a:p>
          <a:p>
            <a:pPr marL="0" marR="0" lvl="0" indent="0" algn="l" defTabSz="914350" rtl="0" eaLnBrk="0" fontAlgn="base" latinLnBrk="0" hangingPunct="0">
              <a:lnSpc>
                <a:spcPct val="100000"/>
              </a:lnSpc>
              <a:spcBef>
                <a:spcPct val="30000"/>
              </a:spcBef>
              <a:spcAft>
                <a:spcPct val="0"/>
              </a:spcAft>
              <a:buClrTx/>
              <a:buSzTx/>
              <a:buFontTx/>
              <a:buNone/>
              <a:tabLst/>
              <a:defRPr/>
            </a:pPr>
            <a:r>
              <a:rPr lang="en-US" sz="1100" dirty="0" smtClean="0">
                <a:solidFill>
                  <a:schemeClr val="tx1">
                    <a:lumMod val="65000"/>
                    <a:lumOff val="35000"/>
                  </a:schemeClr>
                </a:solidFill>
                <a:latin typeface="Arial" panose="020B0604020202020204" pitchFamily="34" charset="0"/>
                <a:cs typeface="Arial" panose="020B0604020202020204" pitchFamily="34" charset="0"/>
              </a:rPr>
              <a:t>You can also note it has been found that experiencing trafficking does correlate with an increased</a:t>
            </a:r>
            <a:r>
              <a:rPr lang="en-US" sz="1100" baseline="0" dirty="0" smtClean="0">
                <a:solidFill>
                  <a:schemeClr val="tx1">
                    <a:lumMod val="65000"/>
                    <a:lumOff val="35000"/>
                  </a:schemeClr>
                </a:solidFill>
                <a:latin typeface="Arial" panose="020B0604020202020204" pitchFamily="34" charset="0"/>
                <a:cs typeface="Arial" panose="020B0604020202020204" pitchFamily="34" charset="0"/>
              </a:rPr>
              <a:t> drug and alcohol use, which includes heroin and methamphetamines. </a:t>
            </a:r>
          </a:p>
          <a:p>
            <a:pPr marL="0" marR="0" lvl="0" indent="0" algn="l" defTabSz="914350" rtl="0" eaLnBrk="0" fontAlgn="base" latinLnBrk="0" hangingPunct="0">
              <a:lnSpc>
                <a:spcPct val="100000"/>
              </a:lnSpc>
              <a:spcBef>
                <a:spcPct val="30000"/>
              </a:spcBef>
              <a:spcAft>
                <a:spcPct val="0"/>
              </a:spcAft>
              <a:buClrTx/>
              <a:buSzTx/>
              <a:buFontTx/>
              <a:buNone/>
              <a:tabLst/>
              <a:defRPr/>
            </a:pPr>
            <a:r>
              <a:rPr lang="en-US" sz="1100" baseline="0" dirty="0" smtClean="0">
                <a:solidFill>
                  <a:schemeClr val="tx1">
                    <a:lumMod val="65000"/>
                    <a:lumOff val="35000"/>
                  </a:schemeClr>
                </a:solidFill>
                <a:latin typeface="Arial" panose="020B0604020202020204" pitchFamily="34" charset="0"/>
                <a:cs typeface="Arial" panose="020B0604020202020204" pitchFamily="34" charset="0"/>
              </a:rPr>
              <a:t>Learn more about substance use and trafficking:</a:t>
            </a:r>
          </a:p>
          <a:p>
            <a:pPr marL="174708" indent="-174708">
              <a:buFont typeface="Arial" panose="020B0604020202020204" pitchFamily="34" charset="0"/>
              <a:buChar char="•"/>
            </a:pPr>
            <a:r>
              <a:rPr lang="en-US" dirty="0" err="1" smtClean="0">
                <a:solidFill>
                  <a:schemeClr val="tx1">
                    <a:lumMod val="65000"/>
                    <a:lumOff val="35000"/>
                  </a:schemeClr>
                </a:solidFill>
                <a:latin typeface="Arial" panose="020B0604020202020204" pitchFamily="34" charset="0"/>
                <a:cs typeface="Arial" panose="020B0604020202020204" pitchFamily="34" charset="0"/>
              </a:rPr>
              <a:t>Litam</a:t>
            </a:r>
            <a:r>
              <a:rPr lang="en-US" dirty="0" smtClean="0">
                <a:solidFill>
                  <a:schemeClr val="tx1">
                    <a:lumMod val="65000"/>
                    <a:lumOff val="35000"/>
                  </a:schemeClr>
                </a:solidFill>
                <a:latin typeface="Arial" panose="020B0604020202020204" pitchFamily="34" charset="0"/>
                <a:cs typeface="Arial" panose="020B0604020202020204" pitchFamily="34" charset="0"/>
              </a:rPr>
              <a:t>, Stacey Diane A. 2017. “Human Sex Trafficking in America: What Counselors Need to Know.” The Professional Counselor 7 (1): 45–61. doi:10.15241/sdal.7.1.45</a:t>
            </a:r>
            <a:r>
              <a:rPr lang="en-US" baseline="0" dirty="0" smtClean="0">
                <a:solidFill>
                  <a:schemeClr val="tx1">
                    <a:lumMod val="65000"/>
                    <a:lumOff val="35000"/>
                  </a:schemeClr>
                </a:solidFill>
                <a:latin typeface="Arial" panose="020B0604020202020204" pitchFamily="34" charset="0"/>
                <a:cs typeface="Arial" panose="020B0604020202020204" pitchFamily="34" charset="0"/>
              </a:rPr>
              <a:t> </a:t>
            </a:r>
            <a:r>
              <a:rPr lang="en-US" dirty="0" smtClean="0">
                <a:solidFill>
                  <a:schemeClr val="tx1">
                    <a:lumMod val="65000"/>
                    <a:lumOff val="35000"/>
                  </a:schemeClr>
                </a:solidFill>
                <a:latin typeface="Arial" panose="020B0604020202020204" pitchFamily="34" charset="0"/>
                <a:cs typeface="Arial" panose="020B0604020202020204" pitchFamily="34" charset="0"/>
              </a:rPr>
              <a:t>http://ag.nv.gov/uploadedFiles/agnvgov/Content/Human_Trafficking/2017_April_AZ_SexTraffickingResearch.pdf</a:t>
            </a:r>
            <a:endParaRPr lang="en-US" sz="1100" b="0" i="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35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100" b="0" i="0" kern="1200" dirty="0" err="1" smtClean="0">
                <a:solidFill>
                  <a:schemeClr val="tx1"/>
                </a:solidFill>
                <a:effectLst/>
                <a:latin typeface="Arial" panose="020B0604020202020204" pitchFamily="34" charset="0"/>
                <a:ea typeface="+mn-ea"/>
                <a:cs typeface="Arial" panose="020B0604020202020204" pitchFamily="34" charset="0"/>
              </a:rPr>
              <a:t>Ottisova</a:t>
            </a:r>
            <a:r>
              <a:rPr lang="en-US" sz="1100" b="0" i="0" kern="1200" dirty="0" smtClean="0">
                <a:solidFill>
                  <a:schemeClr val="tx1"/>
                </a:solidFill>
                <a:effectLst/>
                <a:latin typeface="Arial" panose="020B0604020202020204" pitchFamily="34" charset="0"/>
                <a:ea typeface="+mn-ea"/>
                <a:cs typeface="Arial" panose="020B0604020202020204" pitchFamily="34" charset="0"/>
              </a:rPr>
              <a:t>, L., Hemmings, S., Howard, L., Zimmerman, C., &amp; </a:t>
            </a:r>
            <a:r>
              <a:rPr lang="en-US" sz="1100" b="0" i="0" kern="1200" dirty="0" err="1" smtClean="0">
                <a:solidFill>
                  <a:schemeClr val="tx1"/>
                </a:solidFill>
                <a:effectLst/>
                <a:latin typeface="Arial" panose="020B0604020202020204" pitchFamily="34" charset="0"/>
                <a:ea typeface="+mn-ea"/>
                <a:cs typeface="Arial" panose="020B0604020202020204" pitchFamily="34" charset="0"/>
              </a:rPr>
              <a:t>Oram</a:t>
            </a:r>
            <a:r>
              <a:rPr lang="en-US" sz="1100" b="0" i="0" kern="1200" dirty="0" smtClean="0">
                <a:solidFill>
                  <a:schemeClr val="tx1"/>
                </a:solidFill>
                <a:effectLst/>
                <a:latin typeface="Arial" panose="020B0604020202020204" pitchFamily="34" charset="0"/>
                <a:ea typeface="+mn-ea"/>
                <a:cs typeface="Arial" panose="020B0604020202020204" pitchFamily="34" charset="0"/>
              </a:rPr>
              <a:t>, S. (2016). Prevalence and risk of violence and the mental, physical and sexual health problems associated with human trafficking: An updated systematic review. </a:t>
            </a:r>
            <a:r>
              <a:rPr lang="en-US" sz="1100" b="0" i="1" kern="1200" dirty="0" smtClean="0">
                <a:solidFill>
                  <a:schemeClr val="tx1"/>
                </a:solidFill>
                <a:effectLst/>
                <a:latin typeface="Arial" panose="020B0604020202020204" pitchFamily="34" charset="0"/>
                <a:ea typeface="+mn-ea"/>
                <a:cs typeface="Arial" panose="020B0604020202020204" pitchFamily="34" charset="0"/>
              </a:rPr>
              <a:t>Epidemiology and Psychiatric Sciences,</a:t>
            </a:r>
            <a:r>
              <a:rPr lang="en-US" sz="1100" b="0" i="0" kern="1200" dirty="0" smtClean="0">
                <a:solidFill>
                  <a:schemeClr val="tx1"/>
                </a:solidFill>
                <a:effectLst/>
                <a:latin typeface="Arial" panose="020B0604020202020204" pitchFamily="34" charset="0"/>
                <a:ea typeface="+mn-ea"/>
                <a:cs typeface="Arial" panose="020B0604020202020204" pitchFamily="34" charset="0"/>
              </a:rPr>
              <a:t> </a:t>
            </a:r>
            <a:r>
              <a:rPr lang="en-US" sz="1100" b="0" i="1" kern="1200" dirty="0" smtClean="0">
                <a:solidFill>
                  <a:schemeClr val="tx1"/>
                </a:solidFill>
                <a:effectLst/>
                <a:latin typeface="Arial" panose="020B0604020202020204" pitchFamily="34" charset="0"/>
                <a:ea typeface="+mn-ea"/>
                <a:cs typeface="Arial" panose="020B0604020202020204" pitchFamily="34" charset="0"/>
              </a:rPr>
              <a:t>25</a:t>
            </a:r>
            <a:r>
              <a:rPr lang="en-US" sz="1100" b="0" i="0" kern="1200" dirty="0" smtClean="0">
                <a:solidFill>
                  <a:schemeClr val="tx1"/>
                </a:solidFill>
                <a:effectLst/>
                <a:latin typeface="Arial" panose="020B0604020202020204" pitchFamily="34" charset="0"/>
                <a:ea typeface="+mn-ea"/>
                <a:cs typeface="Arial" panose="020B0604020202020204" pitchFamily="34" charset="0"/>
              </a:rPr>
              <a:t>(4), 317-341. doi:10.1017/S2045796016000135</a:t>
            </a:r>
          </a:p>
          <a:p>
            <a:pPr marL="171450" marR="0" lvl="0" indent="-171450" algn="l" defTabSz="91435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solidFill>
                  <a:schemeClr val="tx1">
                    <a:lumMod val="65000"/>
                    <a:lumOff val="35000"/>
                  </a:schemeClr>
                </a:solidFill>
                <a:latin typeface="Arial" panose="020B0604020202020204" pitchFamily="34" charset="0"/>
                <a:cs typeface="Arial" panose="020B0604020202020204" pitchFamily="34" charset="0"/>
              </a:rPr>
              <a:t>Roe-</a:t>
            </a:r>
            <a:r>
              <a:rPr lang="en-US" dirty="0" err="1" smtClean="0">
                <a:solidFill>
                  <a:schemeClr val="tx1">
                    <a:lumMod val="65000"/>
                    <a:lumOff val="35000"/>
                  </a:schemeClr>
                </a:solidFill>
                <a:latin typeface="Arial" panose="020B0604020202020204" pitchFamily="34" charset="0"/>
                <a:cs typeface="Arial" panose="020B0604020202020204" pitchFamily="34" charset="0"/>
              </a:rPr>
              <a:t>Sepowitz</a:t>
            </a:r>
            <a:r>
              <a:rPr lang="en-US" dirty="0" smtClean="0">
                <a:solidFill>
                  <a:schemeClr val="tx1">
                    <a:lumMod val="65000"/>
                    <a:lumOff val="35000"/>
                  </a:schemeClr>
                </a:solidFill>
                <a:latin typeface="Arial" panose="020B0604020202020204" pitchFamily="34" charset="0"/>
                <a:cs typeface="Arial" panose="020B0604020202020204" pitchFamily="34" charset="0"/>
              </a:rPr>
              <a:t>, Dominique, James Gallagher, Kimberly Hogan, Tiana Ward, Nicole </a:t>
            </a:r>
            <a:r>
              <a:rPr lang="en-US" dirty="0" err="1" smtClean="0">
                <a:solidFill>
                  <a:schemeClr val="tx1">
                    <a:lumMod val="65000"/>
                    <a:lumOff val="35000"/>
                  </a:schemeClr>
                </a:solidFill>
                <a:latin typeface="Arial" panose="020B0604020202020204" pitchFamily="34" charset="0"/>
                <a:cs typeface="Arial" panose="020B0604020202020204" pitchFamily="34" charset="0"/>
              </a:rPr>
              <a:t>Denecour</a:t>
            </a:r>
            <a:r>
              <a:rPr lang="en-US" dirty="0" smtClean="0">
                <a:solidFill>
                  <a:schemeClr val="tx1">
                    <a:lumMod val="65000"/>
                    <a:lumOff val="35000"/>
                  </a:schemeClr>
                </a:solidFill>
                <a:latin typeface="Arial" panose="020B0604020202020204" pitchFamily="34" charset="0"/>
                <a:cs typeface="Arial" panose="020B0604020202020204" pitchFamily="34" charset="0"/>
              </a:rPr>
              <a:t>, and Kristen Bracy. 2017. A Six-Year Analysis of Sex Traffickers of Minors. Arizona State University Office of Sex Trafficking Intervention Research and the McCain Institute for International Leadership. </a:t>
            </a:r>
            <a:endParaRPr lang="en-US" sz="1100" dirty="0" smtClean="0">
              <a:solidFill>
                <a:schemeClr val="tx1">
                  <a:lumMod val="65000"/>
                  <a:lumOff val="35000"/>
                </a:schemeClr>
              </a:solidFill>
              <a:latin typeface="Arial" panose="020B0604020202020204" pitchFamily="34" charset="0"/>
              <a:cs typeface="Arial" panose="020B0604020202020204" pitchFamily="34" charset="0"/>
            </a:endParaRPr>
          </a:p>
          <a:p>
            <a:pPr defTabSz="914350" eaLnBrk="0" fontAlgn="base" hangingPunct="0">
              <a:spcBef>
                <a:spcPct val="30000"/>
              </a:spcBef>
              <a:spcAft>
                <a:spcPct val="0"/>
              </a:spcAft>
              <a:defRPr/>
            </a:pPr>
            <a:endParaRPr lang="en-US" sz="1100" dirty="0">
              <a:solidFill>
                <a:schemeClr val="tx1">
                  <a:lumMod val="65000"/>
                  <a:lumOff val="35000"/>
                </a:schemeClr>
              </a:solidFill>
              <a:latin typeface="Arial" panose="020B0604020202020204" pitchFamily="34" charset="0"/>
              <a:cs typeface="Arial" panose="020B0604020202020204" pitchFamily="34" charset="0"/>
            </a:endParaRPr>
          </a:p>
          <a:p>
            <a:pPr marL="174708" indent="-174708" defTabSz="914350" eaLnBrk="0" fontAlgn="base" hangingPunct="0">
              <a:spcBef>
                <a:spcPct val="30000"/>
              </a:spcBef>
              <a:spcAft>
                <a:spcPct val="0"/>
              </a:spcAft>
              <a:buFont typeface="Arial" panose="020B0604020202020204" pitchFamily="34" charset="0"/>
              <a:buChar char="•"/>
              <a:defRPr/>
            </a:pPr>
            <a:r>
              <a:rPr lang="en-US" sz="1100" dirty="0">
                <a:solidFill>
                  <a:schemeClr val="tx1">
                    <a:lumMod val="65000"/>
                    <a:lumOff val="35000"/>
                  </a:schemeClr>
                </a:solidFill>
                <a:latin typeface="Arial" panose="020B0604020202020204" pitchFamily="34" charset="0"/>
                <a:cs typeface="Arial" panose="020B0604020202020204" pitchFamily="34" charset="0"/>
              </a:rPr>
              <a:t>Learn more about responding to mental health and substance use coercion:</a:t>
            </a:r>
            <a:endParaRPr lang="en-US" sz="1100" u="sng" dirty="0">
              <a:solidFill>
                <a:schemeClr val="tx1">
                  <a:lumMod val="65000"/>
                  <a:lumOff val="35000"/>
                </a:schemeClr>
              </a:solidFill>
              <a:latin typeface="Arial" panose="020B0604020202020204" pitchFamily="34" charset="0"/>
              <a:cs typeface="Arial" panose="020B0604020202020204" pitchFamily="34" charset="0"/>
              <a:hlinkClick r:id="rId3"/>
            </a:endParaRPr>
          </a:p>
          <a:p>
            <a:r>
              <a:rPr lang="en-US" sz="1100" u="sng" dirty="0">
                <a:solidFill>
                  <a:schemeClr val="tx1">
                    <a:lumMod val="65000"/>
                    <a:lumOff val="35000"/>
                  </a:schemeClr>
                </a:solidFill>
                <a:latin typeface="Arial" panose="020B0604020202020204" pitchFamily="34" charset="0"/>
                <a:cs typeface="Arial" panose="020B0604020202020204" pitchFamily="34" charset="0"/>
                <a:hlinkClick r:id="rId3"/>
              </a:rPr>
              <a:t>http://www.nationalcenterdvtraumamh.org/wp-content/uploads/2012/01/Tipsheet_Asking-Responding-to-Abuse-and-MH_Sept2012_FINAL.pdf</a:t>
            </a:r>
            <a:r>
              <a:rPr lang="en-US" sz="1100" dirty="0">
                <a:solidFill>
                  <a:schemeClr val="tx1">
                    <a:lumMod val="65000"/>
                    <a:lumOff val="35000"/>
                  </a:schemeClr>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Substance Use/Abuse in the Context of Domestic Violence, Sexual Assault, and Trauma, Patricia J. Bland, M.A. CDP &amp; Debi Edmund, LPC CADC (Dec 2014). http://nationalcenterdvtraumamh.org/wp-content/uploads/2015/10/NCDVTMH_PatriciaBland_DebiEdmund_SubstanceUseDVSATraumaCurriculum.pdf </a:t>
            </a:r>
          </a:p>
          <a:p>
            <a:pPr marL="174708" indent="-174708">
              <a:buFont typeface="Arial" panose="020B0604020202020204" pitchFamily="34" charset="0"/>
              <a:buChar char="•"/>
            </a:pPr>
            <a:r>
              <a:rPr lang="en-US" sz="1100" dirty="0">
                <a:solidFill>
                  <a:schemeClr val="tx1">
                    <a:lumMod val="65000"/>
                    <a:lumOff val="35000"/>
                  </a:schemeClr>
                </a:solidFill>
                <a:latin typeface="Arial" panose="020B0604020202020204" pitchFamily="34" charset="0"/>
                <a:cs typeface="Arial" panose="020B0604020202020204" pitchFamily="34" charset="0"/>
              </a:rPr>
              <a:t>Carole Warshaw, MD; Eleanor Lyon, PhD; Patricia J. Bland MA, CDP; Heather Phillips, MA; </a:t>
            </a:r>
            <a:r>
              <a:rPr lang="en-US" sz="1100" dirty="0" err="1">
                <a:solidFill>
                  <a:schemeClr val="tx1">
                    <a:lumMod val="65000"/>
                    <a:lumOff val="35000"/>
                  </a:schemeClr>
                </a:solidFill>
                <a:latin typeface="Arial" panose="020B0604020202020204" pitchFamily="34" charset="0"/>
                <a:cs typeface="Arial" panose="020B0604020202020204" pitchFamily="34" charset="0"/>
              </a:rPr>
              <a:t>Mikisha</a:t>
            </a:r>
            <a:r>
              <a:rPr lang="en-US" sz="1100" dirty="0">
                <a:solidFill>
                  <a:schemeClr val="tx1">
                    <a:lumMod val="65000"/>
                    <a:lumOff val="35000"/>
                  </a:schemeClr>
                </a:solidFill>
                <a:latin typeface="Arial" panose="020B0604020202020204" pitchFamily="34" charset="0"/>
                <a:cs typeface="Arial" panose="020B0604020202020204" pitchFamily="34" charset="0"/>
              </a:rPr>
              <a:t> Hooper, BA Mental Health and Substance Use Coercion Surveys, A Report from the National Center on Domestic Violence, Trauma &amp; Mental Health and the National Domestic Violence Hotline, March (2014). http://www.nationalcenterdvtraumamh.org/wp-content/uploads/2014/10/NCDVTMH_NDVH_MHSUCoercionSurveyReport_2014-2.pdf</a:t>
            </a:r>
          </a:p>
          <a:p>
            <a:pPr marL="174708" indent="-174708">
              <a:buFont typeface="Arial" panose="020B0604020202020204" pitchFamily="34" charset="0"/>
              <a:buChar char="•"/>
            </a:pPr>
            <a:endParaRPr lang="en-US" sz="1100" dirty="0">
              <a:solidFill>
                <a:schemeClr val="tx1">
                  <a:lumMod val="65000"/>
                  <a:lumOff val="35000"/>
                </a:schemeClr>
              </a:solidFill>
              <a:latin typeface="Arial  "/>
            </a:endParaRPr>
          </a:p>
          <a:p>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DBD08CF9-13F9-4F15-922B-41CA6A82C7A8}"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553368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a:lstStyle/>
          <a:p>
            <a:fld id="{2E7BBF12-3C5D-4B7F-9608-7ED96EA48134}" type="slidenum">
              <a:rPr lang="en-US" smtClean="0">
                <a:solidFill>
                  <a:prstClr val="black"/>
                </a:solidFill>
              </a:rPr>
              <a:pPr/>
              <a:t>48</a:t>
            </a:fld>
            <a:endParaRPr lang="en-US">
              <a:solidFill>
                <a:prstClr val="black"/>
              </a:solidFill>
            </a:endParaRPr>
          </a:p>
        </p:txBody>
      </p:sp>
      <p:sp>
        <p:nvSpPr>
          <p:cNvPr id="48131" name="Rectangle 2"/>
          <p:cNvSpPr>
            <a:spLocks noGrp="1" noRot="1" noChangeAspect="1" noChangeArrowheads="1" noTextEdit="1"/>
          </p:cNvSpPr>
          <p:nvPr>
            <p:ph type="sldImg"/>
          </p:nvPr>
        </p:nvSpPr>
        <p:spPr bwMode="auto">
          <a:xfrm>
            <a:off x="715963" y="0"/>
            <a:ext cx="5578475" cy="4183063"/>
          </a:xfrm>
          <a:noFill/>
          <a:ln>
            <a:solidFill>
              <a:srgbClr val="000000"/>
            </a:solidFill>
            <a:miter lim="800000"/>
            <a:headEnd/>
            <a:tailEnd/>
          </a:ln>
        </p:spPr>
      </p:sp>
      <p:sp>
        <p:nvSpPr>
          <p:cNvPr id="48132" name="Rectangle 3"/>
          <p:cNvSpPr>
            <a:spLocks noGrp="1" noChangeArrowheads="1"/>
          </p:cNvSpPr>
          <p:nvPr>
            <p:ph type="body" idx="1"/>
          </p:nvPr>
        </p:nvSpPr>
        <p:spPr bwMode="auto">
          <a:xfrm>
            <a:off x="935039" y="4416425"/>
            <a:ext cx="5140325" cy="6861175"/>
          </a:xfrm>
          <a:noFill/>
        </p:spPr>
        <p:txBody>
          <a:bodyPr wrap="square" numCol="1" anchor="t" anchorCtr="0" compatLnSpc="1">
            <a:prstTxWarp prst="textNoShape">
              <a:avLst/>
            </a:prstTxWarp>
            <a:noAutofit/>
          </a:bodyPr>
          <a:lstStyle/>
          <a:p>
            <a:pPr eaLnBrk="1" hangingPunct="1"/>
            <a:r>
              <a:rPr lang="en-US" sz="1100" b="1" dirty="0">
                <a:solidFill>
                  <a:schemeClr val="tx1">
                    <a:lumMod val="65000"/>
                    <a:lumOff val="35000"/>
                  </a:schemeClr>
                </a:solidFill>
                <a:latin typeface="Arial  "/>
                <a:ea typeface="ＭＳ Ｐゴシック" pitchFamily="34" charset="-128"/>
              </a:rPr>
              <a:t>Notes to Trainer: </a:t>
            </a:r>
            <a:r>
              <a:rPr lang="en-US" sz="1100" dirty="0">
                <a:solidFill>
                  <a:schemeClr val="tx1">
                    <a:lumMod val="65000"/>
                    <a:lumOff val="35000"/>
                  </a:schemeClr>
                </a:solidFill>
                <a:latin typeface="Arial  "/>
                <a:ea typeface="ＭＳ Ｐゴシック" pitchFamily="34" charset="-128"/>
              </a:rPr>
              <a:t>Highlight the points not already covered in the group discussion. </a:t>
            </a:r>
          </a:p>
          <a:p>
            <a:pPr eaLnBrk="1" hangingPunct="1"/>
            <a:endParaRPr lang="en-US" sz="1100" dirty="0">
              <a:solidFill>
                <a:schemeClr val="tx1">
                  <a:lumMod val="65000"/>
                  <a:lumOff val="35000"/>
                </a:schemeClr>
              </a:solidFill>
              <a:latin typeface="Arial  "/>
              <a:ea typeface="ＭＳ Ｐゴシック" pitchFamily="34" charset="-128"/>
            </a:endParaRPr>
          </a:p>
          <a:p>
            <a:pPr eaLnBrk="1" hangingPunct="1"/>
            <a:r>
              <a:rPr lang="en-US" sz="1100" b="1" dirty="0">
                <a:solidFill>
                  <a:schemeClr val="tx1">
                    <a:lumMod val="65000"/>
                    <a:lumOff val="35000"/>
                  </a:schemeClr>
                </a:solidFill>
                <a:latin typeface="Arial  "/>
                <a:ea typeface="ＭＳ Ｐゴシック" pitchFamily="34" charset="-128"/>
              </a:rPr>
              <a:t>Sources: </a:t>
            </a:r>
          </a:p>
          <a:p>
            <a:r>
              <a:rPr lang="en-US" sz="1100" dirty="0">
                <a:solidFill>
                  <a:schemeClr val="tx1">
                    <a:lumMod val="65000"/>
                    <a:lumOff val="35000"/>
                  </a:schemeClr>
                </a:solidFill>
                <a:latin typeface="Arial  "/>
              </a:rPr>
              <a:t>For bullet 1: </a:t>
            </a:r>
          </a:p>
          <a:p>
            <a:pPr marL="174708" indent="-174708" defTabSz="931774">
              <a:buFont typeface="Arial" panose="020B0604020202020204" pitchFamily="34" charset="0"/>
              <a:buChar char="•"/>
              <a:defRPr/>
            </a:pPr>
            <a:r>
              <a:rPr lang="en-US" sz="1100" dirty="0">
                <a:solidFill>
                  <a:schemeClr val="tx1">
                    <a:lumMod val="65000"/>
                    <a:lumOff val="35000"/>
                  </a:schemeClr>
                </a:solidFill>
                <a:latin typeface="Arial  "/>
              </a:rPr>
              <a:t>The odds of repeat pregnancy was 1.9 times higher among teen mothers who were physically abused by their partner within three months of delivery compared to non-abused teen mothers: Sarkar NN. (2008). The Impact of Intimate Partner Violence on Women’s Reproductive Health and Pregnancy Outcome. Journal of Obstetrics and </a:t>
            </a:r>
            <a:r>
              <a:rPr lang="en-US" sz="1100" dirty="0" smtClean="0">
                <a:solidFill>
                  <a:schemeClr val="tx1">
                    <a:lumMod val="65000"/>
                    <a:lumOff val="35000"/>
                  </a:schemeClr>
                </a:solidFill>
                <a:latin typeface="Arial  "/>
              </a:rPr>
              <a:t>Gynecology</a:t>
            </a:r>
            <a:r>
              <a:rPr lang="en-US" sz="1100" dirty="0">
                <a:solidFill>
                  <a:schemeClr val="tx1">
                    <a:lumMod val="65000"/>
                    <a:lumOff val="35000"/>
                  </a:schemeClr>
                </a:solidFill>
                <a:latin typeface="Arial  "/>
              </a:rPr>
              <a:t>, 28(3):266-271. </a:t>
            </a:r>
          </a:p>
          <a:p>
            <a:pPr marL="174708" indent="-174708" defTabSz="931774">
              <a:buFont typeface="Arial" panose="020B0604020202020204" pitchFamily="34" charset="0"/>
              <a:buChar char="•"/>
              <a:defRPr/>
            </a:pPr>
            <a:r>
              <a:rPr lang="en-US" sz="1100" dirty="0" err="1">
                <a:solidFill>
                  <a:schemeClr val="tx1">
                    <a:lumMod val="65000"/>
                    <a:lumOff val="35000"/>
                  </a:schemeClr>
                </a:solidFill>
                <a:latin typeface="Arial  "/>
              </a:rPr>
              <a:t>Raneri</a:t>
            </a:r>
            <a:r>
              <a:rPr lang="en-US" sz="1100" dirty="0">
                <a:solidFill>
                  <a:schemeClr val="tx1">
                    <a:lumMod val="65000"/>
                    <a:lumOff val="35000"/>
                  </a:schemeClr>
                </a:solidFill>
                <a:latin typeface="Arial  "/>
              </a:rPr>
              <a:t> LG, </a:t>
            </a:r>
            <a:r>
              <a:rPr lang="en-US" sz="1100" dirty="0" err="1">
                <a:solidFill>
                  <a:schemeClr val="tx1">
                    <a:lumMod val="65000"/>
                    <a:lumOff val="35000"/>
                  </a:schemeClr>
                </a:solidFill>
                <a:latin typeface="Arial  "/>
              </a:rPr>
              <a:t>Wiemann</a:t>
            </a:r>
            <a:r>
              <a:rPr lang="en-US" sz="1100" dirty="0">
                <a:solidFill>
                  <a:schemeClr val="tx1">
                    <a:lumMod val="65000"/>
                    <a:lumOff val="35000"/>
                  </a:schemeClr>
                </a:solidFill>
                <a:latin typeface="Arial  "/>
              </a:rPr>
              <a:t> CM. Social Ecological Predictors of Repeat Adolescent Pregnancy. Perspectives on Sexual and Reproductive Health. 2007;39(1):39-47.</a:t>
            </a:r>
          </a:p>
          <a:p>
            <a:pPr defTabSz="931774">
              <a:defRPr/>
            </a:pPr>
            <a:r>
              <a:rPr lang="en-US" sz="1100" dirty="0" smtClean="0">
                <a:solidFill>
                  <a:schemeClr val="tx1">
                    <a:lumMod val="65000"/>
                    <a:lumOff val="35000"/>
                  </a:schemeClr>
                </a:solidFill>
                <a:latin typeface="Arial  "/>
              </a:rPr>
              <a:t>For </a:t>
            </a:r>
            <a:r>
              <a:rPr lang="en-US" sz="1100" dirty="0">
                <a:solidFill>
                  <a:schemeClr val="tx1">
                    <a:lumMod val="65000"/>
                    <a:lumOff val="35000"/>
                  </a:schemeClr>
                </a:solidFill>
                <a:latin typeface="Arial  "/>
              </a:rPr>
              <a:t>bullet </a:t>
            </a:r>
            <a:r>
              <a:rPr lang="en-US" sz="1100" dirty="0" smtClean="0">
                <a:solidFill>
                  <a:schemeClr val="tx1">
                    <a:lumMod val="65000"/>
                    <a:lumOff val="35000"/>
                  </a:schemeClr>
                </a:solidFill>
                <a:latin typeface="Arial  "/>
              </a:rPr>
              <a:t>2:</a:t>
            </a:r>
            <a:endParaRPr lang="en-US" sz="1100" dirty="0">
              <a:solidFill>
                <a:schemeClr val="tx1">
                  <a:lumMod val="65000"/>
                  <a:lumOff val="35000"/>
                </a:schemeClr>
              </a:solidFill>
              <a:latin typeface="Arial  "/>
            </a:endParaRPr>
          </a:p>
          <a:p>
            <a:pPr marL="174708" indent="-174708">
              <a:buFont typeface="Arial" panose="020B0604020202020204" pitchFamily="34" charset="0"/>
              <a:buChar char="•"/>
            </a:pPr>
            <a:r>
              <a:rPr lang="en-US" sz="1100" dirty="0" err="1">
                <a:solidFill>
                  <a:schemeClr val="tx1">
                    <a:lumMod val="65000"/>
                    <a:lumOff val="35000"/>
                  </a:schemeClr>
                </a:solidFill>
                <a:latin typeface="Arial  "/>
              </a:rPr>
              <a:t>Lipsky</a:t>
            </a:r>
            <a:r>
              <a:rPr lang="en-US" sz="1100" dirty="0">
                <a:solidFill>
                  <a:schemeClr val="tx1">
                    <a:lumMod val="65000"/>
                    <a:lumOff val="35000"/>
                  </a:schemeClr>
                </a:solidFill>
                <a:latin typeface="Arial  "/>
              </a:rPr>
              <a:t> S, Holt VL, </a:t>
            </a:r>
            <a:r>
              <a:rPr lang="en-US" sz="1100" dirty="0" err="1">
                <a:solidFill>
                  <a:schemeClr val="tx1">
                    <a:lumMod val="65000"/>
                    <a:lumOff val="35000"/>
                  </a:schemeClr>
                </a:solidFill>
                <a:latin typeface="Arial  "/>
              </a:rPr>
              <a:t>Esterling</a:t>
            </a:r>
            <a:r>
              <a:rPr lang="en-US" sz="1100" dirty="0">
                <a:solidFill>
                  <a:schemeClr val="tx1">
                    <a:lumMod val="65000"/>
                    <a:lumOff val="35000"/>
                  </a:schemeClr>
                </a:solidFill>
                <a:latin typeface="Arial  "/>
              </a:rPr>
              <a:t> TR, </a:t>
            </a:r>
            <a:r>
              <a:rPr lang="en-US" sz="1100" dirty="0" err="1">
                <a:solidFill>
                  <a:schemeClr val="tx1">
                    <a:lumMod val="65000"/>
                    <a:lumOff val="35000"/>
                  </a:schemeClr>
                </a:solidFill>
                <a:latin typeface="Arial  "/>
              </a:rPr>
              <a:t>Critchlow</a:t>
            </a:r>
            <a:r>
              <a:rPr lang="en-US" sz="1100" dirty="0">
                <a:solidFill>
                  <a:schemeClr val="tx1">
                    <a:lumMod val="65000"/>
                    <a:lumOff val="35000"/>
                  </a:schemeClr>
                </a:solidFill>
                <a:latin typeface="Arial  "/>
              </a:rPr>
              <a:t> C. Police-Reported Intimate Partner Violence During Pregnancy and Risk of Antenatal Hospitalization. Maternal and Child Health Journal. 2009;8(2):55-63.  </a:t>
            </a:r>
          </a:p>
          <a:p>
            <a:pPr marL="174708" indent="-174708">
              <a:buFont typeface="Arial" panose="020B0604020202020204" pitchFamily="34" charset="0"/>
              <a:buChar char="•"/>
            </a:pPr>
            <a:r>
              <a:rPr lang="en-US" sz="1100" dirty="0">
                <a:solidFill>
                  <a:schemeClr val="tx1">
                    <a:lumMod val="65000"/>
                    <a:lumOff val="35000"/>
                  </a:schemeClr>
                </a:solidFill>
                <a:latin typeface="Arial  "/>
              </a:rPr>
              <a:t>Morales CL, </a:t>
            </a:r>
            <a:r>
              <a:rPr lang="en-US" sz="1100" dirty="0" err="1">
                <a:solidFill>
                  <a:schemeClr val="tx1">
                    <a:lumMod val="65000"/>
                    <a:lumOff val="35000"/>
                  </a:schemeClr>
                </a:solidFill>
                <a:latin typeface="Arial  "/>
              </a:rPr>
              <a:t>Amorim</a:t>
            </a:r>
            <a:r>
              <a:rPr lang="en-US" sz="1100" dirty="0">
                <a:solidFill>
                  <a:schemeClr val="tx1">
                    <a:lumMod val="65000"/>
                    <a:lumOff val="35000"/>
                  </a:schemeClr>
                </a:solidFill>
                <a:latin typeface="Arial  "/>
              </a:rPr>
              <a:t> AR, </a:t>
            </a:r>
            <a:r>
              <a:rPr lang="en-US" sz="1100" dirty="0" err="1">
                <a:solidFill>
                  <a:schemeClr val="tx1">
                    <a:lumMod val="65000"/>
                    <a:lumOff val="35000"/>
                  </a:schemeClr>
                </a:solidFill>
                <a:latin typeface="Arial  "/>
              </a:rPr>
              <a:t>Reichenheim</a:t>
            </a:r>
            <a:r>
              <a:rPr lang="en-US" sz="1100" dirty="0">
                <a:solidFill>
                  <a:schemeClr val="tx1">
                    <a:lumMod val="65000"/>
                    <a:lumOff val="35000"/>
                  </a:schemeClr>
                </a:solidFill>
                <a:latin typeface="Arial  "/>
              </a:rPr>
              <a:t> ME. Gestational Weight Gain Differentials in the Presence of Intimate Partner Violence. International Journal of </a:t>
            </a:r>
            <a:r>
              <a:rPr lang="en-US" sz="1100" dirty="0" err="1">
                <a:solidFill>
                  <a:schemeClr val="tx1">
                    <a:lumMod val="65000"/>
                    <a:lumOff val="35000"/>
                  </a:schemeClr>
                </a:solidFill>
                <a:latin typeface="Arial  "/>
              </a:rPr>
              <a:t>Gynaecology</a:t>
            </a:r>
            <a:r>
              <a:rPr lang="en-US" sz="1100" dirty="0">
                <a:solidFill>
                  <a:schemeClr val="tx1">
                    <a:lumMod val="65000"/>
                    <a:lumOff val="35000"/>
                  </a:schemeClr>
                </a:solidFill>
                <a:latin typeface="Arial  "/>
              </a:rPr>
              <a:t> and Obstetrics. 2006;95:254-260. </a:t>
            </a:r>
          </a:p>
          <a:p>
            <a:pPr marL="174708" indent="-174708">
              <a:buFont typeface="Arial" panose="020B0604020202020204" pitchFamily="34" charset="0"/>
              <a:buChar char="•"/>
            </a:pPr>
            <a:r>
              <a:rPr lang="en-US" sz="1100" dirty="0">
                <a:solidFill>
                  <a:schemeClr val="tx1">
                    <a:lumMod val="65000"/>
                    <a:lumOff val="35000"/>
                  </a:schemeClr>
                </a:solidFill>
                <a:latin typeface="Arial  "/>
              </a:rPr>
              <a:t>Silverman JG, Decker MR, Reed E, Raj A. Intimate Partner Violence Victimization Prior to and During Pregnancy Among Women Residing in 26 U.S. States: Associations with Maternal and Neonatal Health. American Journal of Obstetrics and Gynecology. 2006;195:140-148</a:t>
            </a:r>
            <a:r>
              <a:rPr lang="en-US" sz="1100" dirty="0" smtClean="0">
                <a:solidFill>
                  <a:schemeClr val="tx1">
                    <a:lumMod val="65000"/>
                    <a:lumOff val="35000"/>
                  </a:schemeClr>
                </a:solidFill>
                <a:latin typeface="Arial  "/>
              </a:rPr>
              <a:t>.</a:t>
            </a:r>
            <a:endParaRPr lang="en-US" sz="1100" dirty="0" smtClean="0">
              <a:solidFill>
                <a:schemeClr val="tx1">
                  <a:lumMod val="65000"/>
                  <a:lumOff val="35000"/>
                </a:schemeClr>
              </a:solidFill>
              <a:latin typeface="Arial  "/>
              <a:ea typeface="ＭＳ Ｐゴシック"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smtClean="0">
                <a:solidFill>
                  <a:schemeClr val="tx1">
                    <a:lumMod val="65000"/>
                    <a:lumOff val="35000"/>
                  </a:schemeClr>
                </a:solidFill>
                <a:latin typeface="Arial  "/>
              </a:rPr>
              <a:t>Silverman JG, Decker MR, Reed E, Raj A,</a:t>
            </a:r>
            <a:r>
              <a:rPr lang="en-US" sz="1100" dirty="0" smtClean="0">
                <a:solidFill>
                  <a:schemeClr val="tx1">
                    <a:lumMod val="65000"/>
                    <a:lumOff val="35000"/>
                  </a:schemeClr>
                </a:solidFill>
                <a:latin typeface="Arial  "/>
              </a:rPr>
              <a:t> </a:t>
            </a:r>
            <a:r>
              <a:rPr lang="en-US" sz="1100" b="0" dirty="0" smtClean="0">
                <a:solidFill>
                  <a:schemeClr val="tx1">
                    <a:lumMod val="65000"/>
                    <a:lumOff val="35000"/>
                  </a:schemeClr>
                </a:solidFill>
                <a:latin typeface="Arial  "/>
              </a:rPr>
              <a:t>Intimate partner violence around the time of pregnancy: association with breastfeeding behavior, J </a:t>
            </a:r>
            <a:r>
              <a:rPr lang="en-US" sz="1100" b="0" dirty="0" err="1" smtClean="0">
                <a:solidFill>
                  <a:schemeClr val="tx1">
                    <a:lumMod val="65000"/>
                    <a:lumOff val="35000"/>
                  </a:schemeClr>
                </a:solidFill>
                <a:latin typeface="Arial  "/>
              </a:rPr>
              <a:t>Womens</a:t>
            </a:r>
            <a:r>
              <a:rPr lang="en-US" sz="1100" b="0" dirty="0" smtClean="0">
                <a:solidFill>
                  <a:schemeClr val="tx1">
                    <a:lumMod val="65000"/>
                    <a:lumOff val="35000"/>
                  </a:schemeClr>
                </a:solidFill>
                <a:latin typeface="Arial  "/>
              </a:rPr>
              <a:t> Health (</a:t>
            </a:r>
            <a:r>
              <a:rPr lang="en-US" sz="1100" b="0" dirty="0" err="1" smtClean="0">
                <a:solidFill>
                  <a:schemeClr val="tx1">
                    <a:lumMod val="65000"/>
                    <a:lumOff val="35000"/>
                  </a:schemeClr>
                </a:solidFill>
                <a:latin typeface="Arial  "/>
              </a:rPr>
              <a:t>Larchmt</a:t>
            </a:r>
            <a:r>
              <a:rPr lang="en-US" sz="1100" b="0" dirty="0" smtClean="0">
                <a:solidFill>
                  <a:schemeClr val="tx1">
                    <a:lumMod val="65000"/>
                    <a:lumOff val="35000"/>
                  </a:schemeClr>
                </a:solidFill>
                <a:latin typeface="Arial  "/>
              </a:rPr>
              <a:t>), 2006 Oct;15(8):934-40.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dirty="0" smtClean="0">
                <a:solidFill>
                  <a:schemeClr val="tx1">
                    <a:lumMod val="65000"/>
                    <a:lumOff val="35000"/>
                  </a:schemeClr>
                </a:solidFill>
                <a:latin typeface="Arial  "/>
              </a:rPr>
              <a:t>For bullet 3:</a:t>
            </a:r>
          </a:p>
          <a:p>
            <a:pPr marL="171450" indent="-171450">
              <a:buFont typeface="Arial" panose="020B0604020202020204" pitchFamily="34" charset="0"/>
              <a:buChar char="•"/>
            </a:pPr>
            <a:r>
              <a:rPr lang="en-US" sz="1100" dirty="0" smtClean="0">
                <a:solidFill>
                  <a:schemeClr val="tx1">
                    <a:lumMod val="65000"/>
                    <a:lumOff val="35000"/>
                  </a:schemeClr>
                </a:solidFill>
                <a:latin typeface="Arial  "/>
              </a:rPr>
              <a:t>Black MC, Intimate partner violence and adverse health consequences: implications for clinicians, American Journal of Lifestyle Medicine, 2011, 5(5):428–439.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solidFill>
                  <a:schemeClr val="tx1">
                    <a:lumMod val="65000"/>
                    <a:lumOff val="35000"/>
                  </a:schemeClr>
                </a:solidFill>
                <a:latin typeface="Arial  "/>
              </a:rPr>
              <a:t>Machtinger E, et al. (2012a). Psychological trauma and PTSD in HIV-positive women: A meta-analysis. AIDS and Behavior 16(8), 2091-2100</a:t>
            </a:r>
            <a:endParaRPr lang="en-US" sz="1100" b="0" dirty="0" smtClean="0">
              <a:solidFill>
                <a:schemeClr val="tx1">
                  <a:lumMod val="65000"/>
                  <a:lumOff val="35000"/>
                </a:schemeClr>
              </a:solidFill>
              <a:latin typeface="Arial  "/>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dirty="0" smtClean="0">
                <a:solidFill>
                  <a:schemeClr val="tx1">
                    <a:lumMod val="65000"/>
                    <a:lumOff val="35000"/>
                  </a:schemeClr>
                </a:solidFill>
                <a:latin typeface="Arial  "/>
              </a:rPr>
              <a:t>For bullet 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smtClean="0">
                <a:solidFill>
                  <a:schemeClr val="tx1"/>
                </a:solidFill>
                <a:effectLst/>
                <a:latin typeface="Arial  "/>
                <a:ea typeface="+mn-ea"/>
                <a:cs typeface="+mn-cs"/>
              </a:rPr>
              <a:t>Cathy Zimmerman, </a:t>
            </a:r>
            <a:r>
              <a:rPr lang="en-US" sz="1100" kern="1200" dirty="0" err="1" smtClean="0">
                <a:solidFill>
                  <a:schemeClr val="tx1"/>
                </a:solidFill>
                <a:effectLst/>
                <a:latin typeface="Arial  "/>
                <a:ea typeface="+mn-ea"/>
                <a:cs typeface="+mn-cs"/>
              </a:rPr>
              <a:t>Mazeda</a:t>
            </a:r>
            <a:r>
              <a:rPr lang="en-US" sz="1100" kern="1200" dirty="0" smtClean="0">
                <a:solidFill>
                  <a:schemeClr val="tx1"/>
                </a:solidFill>
                <a:effectLst/>
                <a:latin typeface="Arial  "/>
                <a:ea typeface="+mn-ea"/>
                <a:cs typeface="+mn-cs"/>
              </a:rPr>
              <a:t> Hossain, Charlotte Watts. Human trafficking and health: A conceptual model to inform policy, intervention and research, Social Science &amp; Medicine, July 2011</a:t>
            </a:r>
          </a:p>
          <a:p>
            <a:pPr marL="171450" indent="-171450">
              <a:buFont typeface="Arial" panose="020B0604020202020204" pitchFamily="34" charset="0"/>
              <a:buChar char="•"/>
            </a:pPr>
            <a:endParaRPr lang="en-US" sz="1100" dirty="0">
              <a:solidFill>
                <a:schemeClr val="tx1">
                  <a:lumMod val="65000"/>
                  <a:lumOff val="35000"/>
                </a:schemeClr>
              </a:solidFill>
              <a:latin typeface="Arial  "/>
              <a:ea typeface="ＭＳ Ｐゴシック" pitchFamily="34" charset="-128"/>
            </a:endParaRPr>
          </a:p>
          <a:p>
            <a:pPr marL="171450" indent="-171450" eaLnBrk="1" hangingPunct="1">
              <a:buFont typeface="Arial" panose="020B0604020202020204" pitchFamily="34" charset="0"/>
              <a:buChar char="•"/>
            </a:pPr>
            <a:endParaRPr lang="en-US" sz="1100" dirty="0">
              <a:solidFill>
                <a:schemeClr val="tx1">
                  <a:lumMod val="65000"/>
                  <a:lumOff val="35000"/>
                </a:schemeClr>
              </a:solidFill>
              <a:latin typeface="Arial  "/>
              <a:ea typeface="ＭＳ Ｐゴシック" pitchFamily="34" charset="-128"/>
            </a:endParaRPr>
          </a:p>
          <a:p>
            <a:pPr marL="171441" indent="-171441" defTabSz="931774">
              <a:buFont typeface="Arial" panose="020B0604020202020204" pitchFamily="34" charset="0"/>
              <a:buChar char="•"/>
              <a:defRPr/>
            </a:pPr>
            <a:r>
              <a:rPr lang="en-US" sz="1100" dirty="0">
                <a:solidFill>
                  <a:schemeClr val="tx1">
                    <a:lumMod val="65000"/>
                    <a:lumOff val="35000"/>
                  </a:schemeClr>
                </a:solidFill>
                <a:latin typeface="Arial  "/>
              </a:rPr>
              <a:t>In a study by Goodwin et al (2000), women who had unintended pregnancies were 2.5 times more likely to experience physical abuse compared to women whose pregnancies were intended. </a:t>
            </a:r>
          </a:p>
          <a:p>
            <a:pPr marL="171441" indent="-171441" defTabSz="931774">
              <a:buFont typeface="Arial" panose="020B0604020202020204" pitchFamily="34" charset="0"/>
              <a:buChar char="•"/>
              <a:defRPr/>
            </a:pPr>
            <a:r>
              <a:rPr lang="en-US" sz="1100" dirty="0">
                <a:solidFill>
                  <a:schemeClr val="tx1">
                    <a:lumMod val="65000"/>
                    <a:lumOff val="35000"/>
                  </a:schemeClr>
                </a:solidFill>
                <a:latin typeface="Arial  "/>
              </a:rPr>
              <a:t>Hathaway et al. (2000) analyzed data from a population-based survey (Behavioral Risk Factor Surveillance System) in Massachusetts to examine the association between IPV and unintended pregnancy. Among women experiencing IPV who had been pregnant in the past 5 years, approximately 40% reported that the pregnancy was unwanted, as compared to 8% of other women.  </a:t>
            </a:r>
          </a:p>
          <a:p>
            <a:pPr marL="171441" indent="-171441" defTabSz="931774">
              <a:buFont typeface="Arial" panose="020B0604020202020204" pitchFamily="34" charset="0"/>
              <a:buChar char="•"/>
              <a:defRPr/>
            </a:pPr>
            <a:r>
              <a:rPr lang="en-US" sz="1100" dirty="0">
                <a:solidFill>
                  <a:schemeClr val="tx1">
                    <a:lumMod val="65000"/>
                    <a:lumOff val="35000"/>
                  </a:schemeClr>
                </a:solidFill>
                <a:latin typeface="Arial  "/>
              </a:rPr>
              <a:t>(Late entry into prenatal care stat): Jeanne L. </a:t>
            </a:r>
            <a:r>
              <a:rPr lang="en-US" sz="1100" dirty="0" err="1">
                <a:solidFill>
                  <a:schemeClr val="tx1">
                    <a:lumMod val="65000"/>
                    <a:lumOff val="35000"/>
                  </a:schemeClr>
                </a:solidFill>
                <a:latin typeface="Arial  "/>
              </a:rPr>
              <a:t>Alhusen</a:t>
            </a:r>
            <a:r>
              <a:rPr lang="en-US" sz="1100" dirty="0">
                <a:solidFill>
                  <a:schemeClr val="tx1">
                    <a:lumMod val="65000"/>
                    <a:lumOff val="35000"/>
                  </a:schemeClr>
                </a:solidFill>
                <a:latin typeface="Arial  "/>
              </a:rPr>
              <a:t>, PhD, CRNP, RN, Ellen Ray, DNP, CNM, Phyllis Sharps, PhD, RN, FAAN, and Linda Bullock, PhD, RN, FAAN</a:t>
            </a:r>
            <a:r>
              <a:rPr lang="en-US" sz="1100" baseline="30000" dirty="0">
                <a:solidFill>
                  <a:schemeClr val="tx1">
                    <a:lumMod val="65000"/>
                    <a:lumOff val="35000"/>
                  </a:schemeClr>
                </a:solidFill>
                <a:latin typeface="Arial  "/>
              </a:rPr>
              <a:t>,</a:t>
            </a:r>
            <a:r>
              <a:rPr lang="en-US" sz="1100" dirty="0">
                <a:solidFill>
                  <a:schemeClr val="tx1">
                    <a:lumMod val="65000"/>
                    <a:lumOff val="35000"/>
                  </a:schemeClr>
                </a:solidFill>
                <a:latin typeface="Arial  "/>
              </a:rPr>
              <a:t> Intimate Partner Violence During Pregnancy: Maternal and Neonatal Outcomes, J </a:t>
            </a:r>
            <a:r>
              <a:rPr lang="en-US" sz="1100" dirty="0" err="1">
                <a:solidFill>
                  <a:schemeClr val="tx1">
                    <a:lumMod val="65000"/>
                    <a:lumOff val="35000"/>
                  </a:schemeClr>
                </a:solidFill>
                <a:latin typeface="Arial  "/>
              </a:rPr>
              <a:t>Womens</a:t>
            </a:r>
            <a:r>
              <a:rPr lang="en-US" sz="1100" dirty="0">
                <a:solidFill>
                  <a:schemeClr val="tx1">
                    <a:lumMod val="65000"/>
                    <a:lumOff val="35000"/>
                  </a:schemeClr>
                </a:solidFill>
                <a:latin typeface="Arial  "/>
              </a:rPr>
              <a:t> Health (</a:t>
            </a:r>
            <a:r>
              <a:rPr lang="en-US" sz="1100" dirty="0" err="1">
                <a:solidFill>
                  <a:schemeClr val="tx1">
                    <a:lumMod val="65000"/>
                    <a:lumOff val="35000"/>
                  </a:schemeClr>
                </a:solidFill>
                <a:latin typeface="Arial  "/>
              </a:rPr>
              <a:t>Larchmt</a:t>
            </a:r>
            <a:r>
              <a:rPr lang="en-US" sz="1100" dirty="0">
                <a:solidFill>
                  <a:schemeClr val="tx1">
                    <a:lumMod val="65000"/>
                    <a:lumOff val="35000"/>
                  </a:schemeClr>
                </a:solidFill>
                <a:latin typeface="Arial  "/>
              </a:rPr>
              <a:t>). 2015 Jan 1; 24(1): 100–106.</a:t>
            </a:r>
          </a:p>
          <a:p>
            <a:pPr marL="171441" indent="-171441" defTabSz="931774">
              <a:buFont typeface="Arial" panose="020B0604020202020204" pitchFamily="34" charset="0"/>
              <a:buChar char="•"/>
              <a:defRPr/>
            </a:pPr>
            <a:r>
              <a:rPr lang="en-US" sz="1100" dirty="0">
                <a:solidFill>
                  <a:schemeClr val="tx1">
                    <a:lumMod val="65000"/>
                    <a:lumOff val="35000"/>
                  </a:schemeClr>
                </a:solidFill>
                <a:latin typeface="Arial  "/>
              </a:rPr>
              <a:t>Sarkar conducted a literature review of publications from 2002 through 2008 on the impact of domestic violence on women’s reproductive health and pregnancy outcomes. </a:t>
            </a:r>
          </a:p>
          <a:p>
            <a:pPr marL="171441" indent="-171441" defTabSz="931774">
              <a:buFont typeface="Arial" panose="020B0604020202020204" pitchFamily="34" charset="0"/>
              <a:buChar char="•"/>
              <a:defRPr/>
            </a:pPr>
            <a:r>
              <a:rPr lang="en-US" sz="1100" dirty="0">
                <a:solidFill>
                  <a:schemeClr val="tx1">
                    <a:lumMod val="65000"/>
                    <a:lumOff val="35000"/>
                  </a:schemeClr>
                </a:solidFill>
                <a:latin typeface="Arial  "/>
                <a:ea typeface="ＭＳ Ｐゴシック" pitchFamily="34" charset="-128"/>
              </a:rPr>
              <a:t>Sexually transmitted infections: Women and adolescents in abusive relationships are often forced or coerced into unwanted sexual activity. This impacts unintended pregnancies and STIs. Women with a history of IPV are more likely to experience pelvic inflammatory disease, invasive cervical cancer, and </a:t>
            </a:r>
            <a:r>
              <a:rPr lang="en-US" sz="1100" dirty="0" err="1">
                <a:solidFill>
                  <a:schemeClr val="tx1">
                    <a:lumMod val="65000"/>
                    <a:lumOff val="35000"/>
                  </a:schemeClr>
                </a:solidFill>
                <a:latin typeface="Arial  "/>
                <a:ea typeface="ＭＳ Ｐゴシック" pitchFamily="34" charset="-128"/>
              </a:rPr>
              <a:t>preinvasive</a:t>
            </a:r>
            <a:r>
              <a:rPr lang="en-US" sz="1100" dirty="0">
                <a:solidFill>
                  <a:schemeClr val="tx1">
                    <a:lumMod val="65000"/>
                    <a:lumOff val="35000"/>
                  </a:schemeClr>
                </a:solidFill>
                <a:latin typeface="Arial  "/>
                <a:ea typeface="ＭＳ Ｐゴシック" pitchFamily="34" charset="-128"/>
              </a:rPr>
              <a:t> cervical neoplasia. </a:t>
            </a:r>
            <a:r>
              <a:rPr lang="en-US" sz="1100" dirty="0">
                <a:solidFill>
                  <a:schemeClr val="tx1">
                    <a:lumMod val="65000"/>
                    <a:lumOff val="35000"/>
                  </a:schemeClr>
                </a:solidFill>
                <a:latin typeface="Arial  "/>
              </a:rPr>
              <a:t>Coker AL, Sanderson M, Fadden MK, </a:t>
            </a:r>
            <a:r>
              <a:rPr lang="en-US" sz="1100" dirty="0" err="1">
                <a:solidFill>
                  <a:schemeClr val="tx1">
                    <a:lumMod val="65000"/>
                    <a:lumOff val="35000"/>
                  </a:schemeClr>
                </a:solidFill>
                <a:latin typeface="Arial  "/>
              </a:rPr>
              <a:t>Pirisi</a:t>
            </a:r>
            <a:r>
              <a:rPr lang="en-US" sz="1100" dirty="0">
                <a:solidFill>
                  <a:schemeClr val="tx1">
                    <a:lumMod val="65000"/>
                    <a:lumOff val="35000"/>
                  </a:schemeClr>
                </a:solidFill>
                <a:latin typeface="Arial  "/>
              </a:rPr>
              <a:t> L. Intimate Partner Violence and Cervical Neoplasia. Journal of Women‚s Health &amp; Gender-Based Medicine. 2000;9(9):1015-1023.</a:t>
            </a:r>
          </a:p>
          <a:p>
            <a:pPr marL="171441" indent="-171441">
              <a:buFont typeface="Arial" panose="020B0604020202020204" pitchFamily="34" charset="0"/>
              <a:buChar char="•"/>
            </a:pPr>
            <a:r>
              <a:rPr lang="en-US" sz="1100" dirty="0">
                <a:solidFill>
                  <a:schemeClr val="tx1">
                    <a:lumMod val="65000"/>
                    <a:lumOff val="35000"/>
                  </a:schemeClr>
                </a:solidFill>
                <a:latin typeface="Arial  "/>
              </a:rPr>
              <a:t>Women with a controlling or threatening partner are 5 times more likely to experience persistent symptoms of postpartum maternal depression. (</a:t>
            </a:r>
            <a:r>
              <a:rPr lang="en-US" sz="1100" dirty="0" err="1">
                <a:solidFill>
                  <a:schemeClr val="tx1">
                    <a:lumMod val="65000"/>
                    <a:lumOff val="35000"/>
                  </a:schemeClr>
                </a:solidFill>
                <a:latin typeface="Arial  "/>
              </a:rPr>
              <a:t>Blabey</a:t>
            </a:r>
            <a:r>
              <a:rPr lang="en-US" sz="1100" dirty="0">
                <a:solidFill>
                  <a:schemeClr val="tx1">
                    <a:lumMod val="65000"/>
                    <a:lumOff val="35000"/>
                  </a:schemeClr>
                </a:solidFill>
                <a:latin typeface="Arial  "/>
              </a:rPr>
              <a:t> 2009). </a:t>
            </a:r>
          </a:p>
          <a:p>
            <a:pPr marL="171441" indent="-171441">
              <a:buFont typeface="Arial" panose="020B0604020202020204" pitchFamily="34" charset="0"/>
              <a:buChar char="•"/>
            </a:pPr>
            <a:endParaRPr lang="en-US" sz="1100" dirty="0">
              <a:solidFill>
                <a:schemeClr val="tx1">
                  <a:lumMod val="65000"/>
                  <a:lumOff val="35000"/>
                </a:schemeClr>
              </a:solidFill>
              <a:latin typeface="Arial  "/>
            </a:endParaRPr>
          </a:p>
          <a:p>
            <a:r>
              <a:rPr lang="en-US" sz="1100" b="1" dirty="0">
                <a:solidFill>
                  <a:schemeClr val="tx1">
                    <a:lumMod val="65000"/>
                    <a:lumOff val="35000"/>
                  </a:schemeClr>
                </a:solidFill>
                <a:latin typeface="Arial  "/>
              </a:rPr>
              <a:t>Sources: </a:t>
            </a:r>
          </a:p>
          <a:p>
            <a:pPr marL="174708" indent="-174708">
              <a:buFont typeface="Arial" panose="020B0604020202020204" pitchFamily="34" charset="0"/>
              <a:buChar char="•"/>
            </a:pPr>
            <a:r>
              <a:rPr lang="en-US" sz="1100" dirty="0">
                <a:solidFill>
                  <a:schemeClr val="tx1">
                    <a:lumMod val="65000"/>
                    <a:lumOff val="35000"/>
                  </a:schemeClr>
                </a:solidFill>
                <a:latin typeface="Arial  "/>
              </a:rPr>
              <a:t>Miller E, Levenson R, Jordan B, Silverman JG. (2010). Reproductive coercion: connecting the dots between partner violence and unintended pregnancy. </a:t>
            </a:r>
            <a:r>
              <a:rPr lang="en-US" sz="1100" i="1" dirty="0">
                <a:solidFill>
                  <a:schemeClr val="tx1">
                    <a:lumMod val="65000"/>
                    <a:lumOff val="35000"/>
                  </a:schemeClr>
                </a:solidFill>
                <a:latin typeface="Arial  "/>
              </a:rPr>
              <a:t>Contraception</a:t>
            </a:r>
            <a:r>
              <a:rPr lang="en-US" sz="1100" dirty="0">
                <a:solidFill>
                  <a:schemeClr val="tx1">
                    <a:lumMod val="65000"/>
                    <a:lumOff val="35000"/>
                  </a:schemeClr>
                </a:solidFill>
                <a:latin typeface="Arial  "/>
              </a:rPr>
              <a:t>, 81(6):457-9.</a:t>
            </a:r>
            <a:endParaRPr lang="en-US" sz="1100" b="1" dirty="0">
              <a:solidFill>
                <a:schemeClr val="tx1">
                  <a:lumMod val="65000"/>
                  <a:lumOff val="35000"/>
                </a:schemeClr>
              </a:solidFill>
              <a:latin typeface="Arial  "/>
            </a:endParaRPr>
          </a:p>
          <a:p>
            <a:pPr marL="174708" indent="-174708">
              <a:buFont typeface="Arial" panose="020B0604020202020204" pitchFamily="34" charset="0"/>
              <a:buChar char="•"/>
            </a:pPr>
            <a:r>
              <a:rPr lang="en-US" sz="1100" dirty="0">
                <a:solidFill>
                  <a:schemeClr val="tx1">
                    <a:lumMod val="65000"/>
                    <a:lumOff val="35000"/>
                  </a:schemeClr>
                </a:solidFill>
                <a:latin typeface="Arial  "/>
              </a:rPr>
              <a:t>Sarkar NN. (2008). The Impact of Intimate Partner Violence on Women’s Reproductive Health and Pregnancy Outcome. </a:t>
            </a:r>
            <a:r>
              <a:rPr lang="en-US" sz="1100" i="1" dirty="0">
                <a:solidFill>
                  <a:schemeClr val="tx1">
                    <a:lumMod val="65000"/>
                    <a:lumOff val="35000"/>
                  </a:schemeClr>
                </a:solidFill>
                <a:latin typeface="Arial  "/>
              </a:rPr>
              <a:t>Journal of Obstetrics and </a:t>
            </a:r>
            <a:r>
              <a:rPr lang="en-US" sz="1100" i="1" dirty="0" err="1">
                <a:solidFill>
                  <a:schemeClr val="tx1">
                    <a:lumMod val="65000"/>
                    <a:lumOff val="35000"/>
                  </a:schemeClr>
                </a:solidFill>
                <a:latin typeface="Arial  "/>
              </a:rPr>
              <a:t>Gynaecology</a:t>
            </a:r>
            <a:r>
              <a:rPr lang="en-US" sz="1100" dirty="0">
                <a:solidFill>
                  <a:schemeClr val="tx1">
                    <a:lumMod val="65000"/>
                    <a:lumOff val="35000"/>
                  </a:schemeClr>
                </a:solidFill>
                <a:latin typeface="Arial  "/>
              </a:rPr>
              <a:t>, 28(3):266-271.</a:t>
            </a:r>
            <a:endParaRPr lang="en-US" sz="1100" b="1" dirty="0">
              <a:solidFill>
                <a:schemeClr val="tx1">
                  <a:lumMod val="65000"/>
                  <a:lumOff val="35000"/>
                </a:schemeClr>
              </a:solidFill>
              <a:latin typeface="Arial  "/>
            </a:endParaRPr>
          </a:p>
          <a:p>
            <a:pPr marL="174708" indent="-174708">
              <a:buFont typeface="Arial" panose="020B0604020202020204" pitchFamily="34" charset="0"/>
              <a:buChar char="•"/>
            </a:pPr>
            <a:r>
              <a:rPr lang="en-US" sz="1100" dirty="0">
                <a:solidFill>
                  <a:schemeClr val="tx1">
                    <a:lumMod val="65000"/>
                    <a:lumOff val="35000"/>
                  </a:schemeClr>
                </a:solidFill>
                <a:latin typeface="Arial  "/>
              </a:rPr>
              <a:t>Goodwin MM, </a:t>
            </a:r>
            <a:r>
              <a:rPr lang="en-US" sz="1100" dirty="0" err="1">
                <a:solidFill>
                  <a:schemeClr val="tx1">
                    <a:lumMod val="65000"/>
                    <a:lumOff val="35000"/>
                  </a:schemeClr>
                </a:solidFill>
                <a:latin typeface="Arial  "/>
              </a:rPr>
              <a:t>Gazmararian</a:t>
            </a:r>
            <a:r>
              <a:rPr lang="en-US" sz="1100" dirty="0">
                <a:solidFill>
                  <a:schemeClr val="tx1">
                    <a:lumMod val="65000"/>
                    <a:lumOff val="35000"/>
                  </a:schemeClr>
                </a:solidFill>
                <a:latin typeface="Arial  "/>
              </a:rPr>
              <a:t> JA, Johnson CH, Gilbert BC, Saltzman LE. (2000). Pregnancy </a:t>
            </a:r>
            <a:r>
              <a:rPr lang="en-US" sz="1100" dirty="0" err="1">
                <a:solidFill>
                  <a:schemeClr val="tx1">
                    <a:lumMod val="65000"/>
                    <a:lumOff val="35000"/>
                  </a:schemeClr>
                </a:solidFill>
                <a:latin typeface="Arial  "/>
              </a:rPr>
              <a:t>intendedness</a:t>
            </a:r>
            <a:r>
              <a:rPr lang="en-US" sz="1100" dirty="0">
                <a:solidFill>
                  <a:schemeClr val="tx1">
                    <a:lumMod val="65000"/>
                    <a:lumOff val="35000"/>
                  </a:schemeClr>
                </a:solidFill>
                <a:latin typeface="Arial  "/>
              </a:rPr>
              <a:t> and physical abuse around the time of pregnancy: findings from the pregnancy risk assessment monitoring system, 1996-1997. PRAMS Working Group. Pregnancy Risk Assessment Monitoring System. </a:t>
            </a:r>
            <a:r>
              <a:rPr lang="en-US" sz="1100" i="1" dirty="0">
                <a:solidFill>
                  <a:schemeClr val="tx1">
                    <a:lumMod val="65000"/>
                    <a:lumOff val="35000"/>
                  </a:schemeClr>
                </a:solidFill>
                <a:latin typeface="Arial  "/>
              </a:rPr>
              <a:t>Maternal and Child Health Journal,</a:t>
            </a:r>
            <a:r>
              <a:rPr lang="en-US" sz="1100" dirty="0">
                <a:solidFill>
                  <a:schemeClr val="tx1">
                    <a:lumMod val="65000"/>
                    <a:lumOff val="35000"/>
                  </a:schemeClr>
                </a:solidFill>
                <a:latin typeface="Arial  "/>
              </a:rPr>
              <a:t> 4(2):85–92.</a:t>
            </a:r>
            <a:endParaRPr lang="en-US" sz="1100" b="1" dirty="0">
              <a:solidFill>
                <a:schemeClr val="tx1">
                  <a:lumMod val="65000"/>
                  <a:lumOff val="35000"/>
                </a:schemeClr>
              </a:solidFill>
              <a:latin typeface="Arial  "/>
            </a:endParaRPr>
          </a:p>
          <a:p>
            <a:pPr marL="174708" indent="-174708">
              <a:buFont typeface="Arial" panose="020B0604020202020204" pitchFamily="34" charset="0"/>
              <a:buChar char="•"/>
            </a:pPr>
            <a:r>
              <a:rPr lang="en-US" sz="1100" dirty="0">
                <a:solidFill>
                  <a:schemeClr val="tx1">
                    <a:lumMod val="65000"/>
                    <a:lumOff val="35000"/>
                  </a:schemeClr>
                </a:solidFill>
                <a:latin typeface="Arial  "/>
              </a:rPr>
              <a:t>Hathaway J, </a:t>
            </a:r>
            <a:r>
              <a:rPr lang="en-US" sz="1100" dirty="0" err="1">
                <a:solidFill>
                  <a:schemeClr val="tx1">
                    <a:lumMod val="65000"/>
                    <a:lumOff val="35000"/>
                  </a:schemeClr>
                </a:solidFill>
                <a:latin typeface="Arial  "/>
              </a:rPr>
              <a:t>Mucci</a:t>
            </a:r>
            <a:r>
              <a:rPr lang="en-US" sz="1100" dirty="0">
                <a:solidFill>
                  <a:schemeClr val="tx1">
                    <a:lumMod val="65000"/>
                    <a:lumOff val="35000"/>
                  </a:schemeClr>
                </a:solidFill>
                <a:latin typeface="Arial  "/>
              </a:rPr>
              <a:t> L, Silverman J, Brooks D, Matthews R, and </a:t>
            </a:r>
            <a:r>
              <a:rPr lang="en-US" sz="1100" dirty="0" err="1">
                <a:solidFill>
                  <a:schemeClr val="tx1">
                    <a:lumMod val="65000"/>
                    <a:lumOff val="35000"/>
                  </a:schemeClr>
                </a:solidFill>
                <a:latin typeface="Arial  "/>
              </a:rPr>
              <a:t>Pavlos</a:t>
            </a:r>
            <a:r>
              <a:rPr lang="en-US" sz="1100" dirty="0">
                <a:solidFill>
                  <a:schemeClr val="tx1">
                    <a:lumMod val="65000"/>
                    <a:lumOff val="35000"/>
                  </a:schemeClr>
                </a:solidFill>
                <a:latin typeface="Arial  "/>
              </a:rPr>
              <a:t> C. (2000). Health status and health care use of Massachusetts women reporting partner abuse. </a:t>
            </a:r>
            <a:r>
              <a:rPr lang="en-US" sz="1100" i="1" dirty="0">
                <a:solidFill>
                  <a:schemeClr val="tx1">
                    <a:lumMod val="65000"/>
                    <a:lumOff val="35000"/>
                  </a:schemeClr>
                </a:solidFill>
                <a:latin typeface="Arial  "/>
              </a:rPr>
              <a:t>American Journal of Preventive Medicine</a:t>
            </a:r>
            <a:r>
              <a:rPr lang="en-US" sz="1100" dirty="0">
                <a:solidFill>
                  <a:schemeClr val="tx1">
                    <a:lumMod val="65000"/>
                    <a:lumOff val="35000"/>
                  </a:schemeClr>
                </a:solidFill>
                <a:latin typeface="Arial  "/>
              </a:rPr>
              <a:t>, 19:302-307.</a:t>
            </a:r>
            <a:endParaRPr lang="en-US" sz="1100" b="1" dirty="0">
              <a:solidFill>
                <a:schemeClr val="tx1">
                  <a:lumMod val="65000"/>
                  <a:lumOff val="35000"/>
                </a:schemeClr>
              </a:solidFill>
              <a:latin typeface="Arial  "/>
            </a:endParaRPr>
          </a:p>
          <a:p>
            <a:pPr marL="174708" indent="-174708">
              <a:buFont typeface="Arial" panose="020B0604020202020204" pitchFamily="34" charset="0"/>
              <a:buChar char="•"/>
            </a:pPr>
            <a:r>
              <a:rPr lang="en-US" sz="1100" dirty="0">
                <a:solidFill>
                  <a:schemeClr val="tx1">
                    <a:lumMod val="65000"/>
                    <a:lumOff val="35000"/>
                  </a:schemeClr>
                </a:solidFill>
                <a:latin typeface="Arial  "/>
              </a:rPr>
              <a:t>Coker AL, Smith PH, </a:t>
            </a:r>
            <a:r>
              <a:rPr lang="en-US" sz="1100" dirty="0" err="1">
                <a:solidFill>
                  <a:schemeClr val="tx1">
                    <a:lumMod val="65000"/>
                    <a:lumOff val="35000"/>
                  </a:schemeClr>
                </a:solidFill>
                <a:latin typeface="Arial  "/>
              </a:rPr>
              <a:t>Bethea</a:t>
            </a:r>
            <a:r>
              <a:rPr lang="en-US" sz="1100" dirty="0">
                <a:solidFill>
                  <a:schemeClr val="tx1">
                    <a:lumMod val="65000"/>
                    <a:lumOff val="35000"/>
                  </a:schemeClr>
                </a:solidFill>
                <a:latin typeface="Arial  "/>
              </a:rPr>
              <a:t> L, King MR, McKeown RE. (2000). Physical health consequences of physical and psychological intimate partner violence</a:t>
            </a:r>
            <a:r>
              <a:rPr lang="en-US" sz="1100" i="1" dirty="0">
                <a:solidFill>
                  <a:schemeClr val="tx1">
                    <a:lumMod val="65000"/>
                    <a:lumOff val="35000"/>
                  </a:schemeClr>
                </a:solidFill>
                <a:latin typeface="Arial  "/>
              </a:rPr>
              <a:t>. Archives of Family Medicine</a:t>
            </a:r>
            <a:r>
              <a:rPr lang="en-US" sz="1100" dirty="0">
                <a:solidFill>
                  <a:schemeClr val="tx1">
                    <a:lumMod val="65000"/>
                    <a:lumOff val="35000"/>
                  </a:schemeClr>
                </a:solidFill>
                <a:latin typeface="Arial  "/>
              </a:rPr>
              <a:t>, 9:451-457.</a:t>
            </a:r>
          </a:p>
          <a:p>
            <a:pPr marL="174708" indent="-174708">
              <a:buFont typeface="Arial" panose="020B0604020202020204" pitchFamily="34" charset="0"/>
              <a:buChar char="•"/>
            </a:pPr>
            <a:r>
              <a:rPr lang="en-US" sz="1100" dirty="0" err="1">
                <a:solidFill>
                  <a:schemeClr val="tx1">
                    <a:lumMod val="65000"/>
                    <a:lumOff val="35000"/>
                  </a:schemeClr>
                </a:solidFill>
                <a:latin typeface="Arial  "/>
                <a:ea typeface="Arial"/>
                <a:cs typeface="Arial"/>
                <a:sym typeface="Arial"/>
              </a:rPr>
              <a:t>Blabey</a:t>
            </a:r>
            <a:r>
              <a:rPr lang="en-US" sz="1100" dirty="0">
                <a:solidFill>
                  <a:schemeClr val="tx1">
                    <a:lumMod val="65000"/>
                    <a:lumOff val="35000"/>
                  </a:schemeClr>
                </a:solidFill>
                <a:latin typeface="Arial  "/>
                <a:ea typeface="Arial"/>
                <a:cs typeface="Arial"/>
                <a:sym typeface="Arial"/>
              </a:rPr>
              <a:t> MH, Locke ER, Goldsmith YW, Perham-Hester KA. Experience of a Controlling or Threatening Partner Among Mothers with Persistent Symptoms of Depression American Journal of Obstetrics &amp; Gynecology. 2009;201:173.e1-9</a:t>
            </a:r>
            <a:r>
              <a:rPr lang="en-US" sz="1100" dirty="0" smtClean="0">
                <a:solidFill>
                  <a:schemeClr val="tx1">
                    <a:lumMod val="65000"/>
                    <a:lumOff val="35000"/>
                  </a:schemeClr>
                </a:solidFill>
                <a:latin typeface="Arial  "/>
                <a:ea typeface="Arial"/>
                <a:cs typeface="Arial"/>
                <a:sym typeface="Aria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solidFill>
                  <a:schemeClr val="tx1">
                    <a:lumMod val="65000"/>
                    <a:lumOff val="35000"/>
                  </a:schemeClr>
                </a:solidFill>
                <a:latin typeface="Arial  "/>
              </a:rPr>
              <a:t>Black MC, Intimate partner violence and adverse health consequences: implications for clinicians, American Journal of Lifestyle Medicine, 2011, 5(5):428–439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solidFill>
                  <a:schemeClr val="tx1">
                    <a:lumMod val="65000"/>
                    <a:lumOff val="35000"/>
                  </a:schemeClr>
                </a:solidFill>
                <a:latin typeface="Arial  "/>
              </a:rPr>
              <a:t>Black MC, et al., (2011). The National Intimate Partner and Sexual Violence Survey (NISVS): 2010 Summary Report. Atlanta, GA: National Center for Injury Prevention and Control, Centers for Disease Control and Prevention.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solidFill>
                  <a:schemeClr val="tx1">
                    <a:lumMod val="65000"/>
                    <a:lumOff val="35000"/>
                  </a:schemeClr>
                </a:solidFill>
                <a:latin typeface="Arial  "/>
              </a:rPr>
              <a:t>Machtinger E, et al. (2012a). Psychological trauma and PTSD in HIV-positive women: A meta-analysis. AIDS and Behavior 16(8), 2091-2100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dirty="0" smtClean="0">
                <a:solidFill>
                  <a:schemeClr val="tx1">
                    <a:lumMod val="65000"/>
                    <a:lumOff val="35000"/>
                  </a:schemeClr>
                </a:solidFill>
                <a:latin typeface="Arial  "/>
              </a:rPr>
              <a:t>Silverman JG, Decker MR, Reed E, Raj A,</a:t>
            </a:r>
            <a:r>
              <a:rPr lang="en-US" sz="1100" dirty="0" smtClean="0">
                <a:solidFill>
                  <a:schemeClr val="tx1">
                    <a:lumMod val="65000"/>
                    <a:lumOff val="35000"/>
                  </a:schemeClr>
                </a:solidFill>
                <a:latin typeface="Arial  "/>
              </a:rPr>
              <a:t> </a:t>
            </a:r>
            <a:r>
              <a:rPr lang="en-US" sz="1100" b="0" dirty="0" smtClean="0">
                <a:solidFill>
                  <a:schemeClr val="tx1">
                    <a:lumMod val="65000"/>
                    <a:lumOff val="35000"/>
                  </a:schemeClr>
                </a:solidFill>
                <a:latin typeface="Arial  "/>
              </a:rPr>
              <a:t>Intimate partner violence around the time of pregnancy: association with breastfeeding behavior, J </a:t>
            </a:r>
            <a:r>
              <a:rPr lang="en-US" sz="1100" b="0" dirty="0" err="1" smtClean="0">
                <a:solidFill>
                  <a:schemeClr val="tx1">
                    <a:lumMod val="65000"/>
                    <a:lumOff val="35000"/>
                  </a:schemeClr>
                </a:solidFill>
                <a:latin typeface="Arial  "/>
              </a:rPr>
              <a:t>Womens</a:t>
            </a:r>
            <a:r>
              <a:rPr lang="en-US" sz="1100" b="0" dirty="0" smtClean="0">
                <a:solidFill>
                  <a:schemeClr val="tx1">
                    <a:lumMod val="65000"/>
                    <a:lumOff val="35000"/>
                  </a:schemeClr>
                </a:solidFill>
                <a:latin typeface="Arial  "/>
              </a:rPr>
              <a:t> Health (</a:t>
            </a:r>
            <a:r>
              <a:rPr lang="en-US" sz="1100" b="0" dirty="0" err="1" smtClean="0">
                <a:solidFill>
                  <a:schemeClr val="tx1">
                    <a:lumMod val="65000"/>
                    <a:lumOff val="35000"/>
                  </a:schemeClr>
                </a:solidFill>
                <a:latin typeface="Arial  "/>
              </a:rPr>
              <a:t>Larchmt</a:t>
            </a:r>
            <a:r>
              <a:rPr lang="en-US" sz="1100" b="0" dirty="0" smtClean="0">
                <a:solidFill>
                  <a:schemeClr val="tx1">
                    <a:lumMod val="65000"/>
                    <a:lumOff val="35000"/>
                  </a:schemeClr>
                </a:solidFill>
                <a:latin typeface="Arial  "/>
              </a:rPr>
              <a:t>), 2006 Oct;15(8):934-40.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smtClean="0">
              <a:solidFill>
                <a:schemeClr val="tx1">
                  <a:lumMod val="65000"/>
                  <a:lumOff val="35000"/>
                </a:schemeClr>
              </a:solidFill>
              <a:latin typeface="Arial  "/>
            </a:endParaRPr>
          </a:p>
          <a:p>
            <a:pPr marL="0" indent="0">
              <a:buFont typeface="Arial" panose="020B0604020202020204" pitchFamily="34" charset="0"/>
              <a:buNone/>
            </a:pPr>
            <a:endParaRPr lang="en-US" sz="1100" dirty="0">
              <a:solidFill>
                <a:schemeClr val="tx1">
                  <a:lumMod val="65000"/>
                  <a:lumOff val="35000"/>
                </a:schemeClr>
              </a:solidFill>
              <a:latin typeface="Arial  "/>
              <a:ea typeface="Arial"/>
              <a:cs typeface="Arial"/>
              <a:sym typeface="Arial"/>
            </a:endParaRPr>
          </a:p>
          <a:p>
            <a:pPr defTabSz="914350" fontAlgn="base">
              <a:spcBef>
                <a:spcPct val="30000"/>
              </a:spcBef>
              <a:spcAft>
                <a:spcPct val="0"/>
              </a:spcAft>
              <a:defRPr/>
            </a:pPr>
            <a:endParaRPr lang="en-US" sz="1100" dirty="0">
              <a:solidFill>
                <a:schemeClr val="tx1">
                  <a:lumMod val="65000"/>
                  <a:lumOff val="35000"/>
                </a:schemeClr>
              </a:solidFill>
              <a:latin typeface="Arial  "/>
            </a:endParaRPr>
          </a:p>
        </p:txBody>
      </p:sp>
    </p:spTree>
    <p:extLst>
      <p:ext uri="{BB962C8B-B14F-4D97-AF65-F5344CB8AC3E}">
        <p14:creationId xmlns:p14="http://schemas.microsoft.com/office/powerpoint/2010/main" val="6964790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hape 985"/>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986" name="Shape 986"/>
          <p:cNvSpPr>
            <a:spLocks noGrp="1"/>
          </p:cNvSpPr>
          <p:nvPr>
            <p:ph type="body" sz="quarter" idx="1"/>
          </p:nvPr>
        </p:nvSpPr>
        <p:spPr>
          <a:xfrm>
            <a:off x="685800" y="4191000"/>
            <a:ext cx="5486400" cy="4114800"/>
          </a:xfrm>
          <a:prstGeom prst="rect">
            <a:avLst/>
          </a:prstGeom>
        </p:spPr>
        <p:txBody>
          <a:bodyPr>
            <a:normAutofit lnSpcReduction="10000"/>
          </a:bodyPr>
          <a:lstStyle/>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Notes to Trainer: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Read aloud: “During a study conducted by FUTURES staff on the impact of IPV on behavioral health one researchers asked a woman who was a 3 pack-a-day smoker if she thought her experiences with domestic violence might be connected to her smoking?  She said, ‘You don’t understand. Smoking was the only thing I could control. I didn’t get to use the phone or the car or see my family without permission. I didn’t go to the store or spend any money without permission—smoking was the ONLY thing I controlled.’ A story like this helps us to understand why a referral to smoking cessation program might not be effective for a woman experiencing abuse. This story lends itself to be empathetic for some of the clients we serve who have addiction issues.  </a:t>
            </a:r>
            <a:endParaRPr lang="en-US" dirty="0" smtClean="0">
              <a:effectLst/>
            </a:endParaRPr>
          </a:p>
          <a:p>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endParaRPr lang="en-US" dirty="0" smtClean="0">
              <a:effectLst/>
            </a:endParaRPr>
          </a:p>
          <a:p>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Background Info:</a:t>
            </a:r>
            <a:endParaRPr lang="en-US" dirty="0" smtClean="0">
              <a:effectLst/>
            </a:endParaRPr>
          </a:p>
          <a:p>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In this retrospective study by Bullock et al. (2001), rural postpartum women (n=293) were interviewed during their hospital stay about their tobacco use and experiences with DV. DV was measured with the Abuse Assessment Screen which includes questions on physical, sexual, and emotional abuse within the past year and since pregnancy. The rate of smoking among abused women during pregnancy is in agreement with other prospective studies that found between 44% and 60% of abused women continue to smoke during pregnancy.</a:t>
            </a:r>
            <a:endParaRPr lang="en-US" dirty="0" smtClean="0">
              <a:effectLst/>
            </a:endParaRPr>
          </a:p>
          <a:p>
            <a:pPr marL="171450" lvl="0" indent="-171450">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Bullock LFC, Mears JLC, Woodcock C, Record R. Retrospective Study of the Association of Stress and Smoking During Pregnancy in Rural Women. Addictive Behaviors. 2001;26:405-413</a:t>
            </a:r>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t>
            </a:r>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lvl="0">
              <a:lnSpc>
                <a:spcPct val="100000"/>
              </a:lnSpc>
              <a:spcBef>
                <a:spcPts val="1000"/>
              </a:spcBef>
              <a:defRPr sz="1800"/>
            </a:pPr>
            <a:endParaRPr sz="1100" dirty="0">
              <a:solidFill>
                <a:schemeClr val="tx1">
                  <a:lumMod val="65000"/>
                  <a:lumOff val="35000"/>
                </a:schemeClr>
              </a:solidFill>
              <a:ea typeface="Arial"/>
              <a:cs typeface="Arial"/>
              <a:sym typeface="Arial"/>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49</a:t>
            </a:r>
            <a:endParaRPr lang="en-US" b="0" dirty="0">
              <a:solidFill>
                <a:prstClr val="black"/>
              </a:solidFill>
            </a:endParaRPr>
          </a:p>
        </p:txBody>
      </p:sp>
    </p:spTree>
    <p:extLst>
      <p:ext uri="{BB962C8B-B14F-4D97-AF65-F5344CB8AC3E}">
        <p14:creationId xmlns:p14="http://schemas.microsoft.com/office/powerpoint/2010/main" val="993519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Shape 1009"/>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1010" name="Shape 1010"/>
          <p:cNvSpPr>
            <a:spLocks noGrp="1"/>
          </p:cNvSpPr>
          <p:nvPr>
            <p:ph type="body" sz="quarter" idx="1"/>
          </p:nvPr>
        </p:nvSpPr>
        <p:spPr>
          <a:xfrm>
            <a:off x="701040" y="4415790"/>
            <a:ext cx="5608320" cy="11891010"/>
          </a:xfrm>
          <a:prstGeom prst="rect">
            <a:avLst/>
          </a:prstGeom>
        </p:spPr>
        <p:txBody>
          <a:bodyPr>
            <a:normAutofit lnSpcReduction="10000"/>
          </a:bodyPr>
          <a:lstStyle/>
          <a:p>
            <a:pPr>
              <a:lnSpc>
                <a:spcPct val="120000"/>
              </a:lnSpc>
            </a:pPr>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Notes to Trainer: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Read the slide aloud.  Share that women who are experiencing DV may have difficulty breastfeeding because of their partner’s control over their body/breasts, or because of jealousy of a mother’s alone time spent with the baby. Additionally, it may be easier for women to move a baby out of harm’s way when they’re attached to a bottle, than when they are attached to a breast.  Experiences with PTSD, previous trauma, and maternal depression are other factors which may affect a mom’s decision or ability to breastfeed.  </a:t>
            </a:r>
            <a:endParaRPr lang="en-US" dirty="0" smtClean="0">
              <a:effectLst/>
            </a:endParaRP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Silverman JG, Decker MR, Reed E, Raj A, Intimate partner violence around the time of pregnancy: association with breastfeeding behavior, J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Womens</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Health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Larchmt</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2006 Oct;15(8):934-40.</a:t>
            </a:r>
          </a:p>
          <a:p>
            <a:pPr>
              <a:lnSpc>
                <a:spcPct val="120000"/>
              </a:lnSpc>
            </a:pPr>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endParaRPr lang="en-US" dirty="0" smtClean="0">
              <a:effectLst/>
            </a:endParaRPr>
          </a:p>
          <a:p>
            <a:pPr>
              <a:lnSpc>
                <a:spcPct val="120000"/>
              </a:lnSpc>
            </a:pPr>
            <a:r>
              <a:rPr lang="en-US" sz="1100" b="1"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Background Info: </a:t>
            </a:r>
            <a:endParaRPr lang="en-US" dirty="0" smtClean="0">
              <a:effectLst/>
            </a:endParaRPr>
          </a:p>
          <a:p>
            <a:pPr>
              <a:lnSpc>
                <a:spcPct val="120000"/>
              </a:lnSpc>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The cells, hormones, and antibodies in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breastmilk</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help protect babies from illness. This protection is unique and changes every day to meet a baby’s growing needs.  Research shows that breastfed babies have lower risks of:</a:t>
            </a:r>
            <a:r>
              <a:rPr lang="en-US" sz="1100" b="0" i="0" kern="1200" baseline="3000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endParaRPr lang="en-US" dirty="0" smtClean="0">
              <a:effectLst/>
            </a:endParaRP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Asthma</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Leukemia (during childhood)</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Obesity (during childhood)</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Ear infections</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Eczema (atopic dermatitis)</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Diarrhea and vomiting</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Lower respiratory infections</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Necrotizing (NEK-</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roh</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-TEYE-zing)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enterocolitis</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(en-TUR-oh-</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coh</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-LYT-</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iss</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 disease that affects the gastrointestinal tract in premature babies, or babies born before 37 weeks of pregnancy</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Sudden infant death syndrome (SIDS)</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Type 2 diabetes</a:t>
            </a:r>
          </a:p>
          <a:p>
            <a:pPr>
              <a:lnSpc>
                <a:spcPct val="120000"/>
              </a:lnSpc>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From: https://www.womenshealth.gov/breastfeeding/making-decision-breastfeed </a:t>
            </a:r>
            <a:endParaRPr lang="en-US" dirty="0" smtClean="0">
              <a:effectLst/>
            </a:endParaRPr>
          </a:p>
          <a:p>
            <a:pPr>
              <a:lnSpc>
                <a:spcPct val="120000"/>
              </a:lnSpc>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endParaRPr lang="en-US" dirty="0" smtClean="0">
              <a:effectLst/>
            </a:endParaRPr>
          </a:p>
          <a:p>
            <a:pPr marL="17145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There are also maternal health </a:t>
            </a:r>
            <a:r>
              <a:rPr lang="en-US" dirty="0" smtClean="0"/>
              <a:t>benefits </a:t>
            </a:r>
            <a:r>
              <a:rPr lang="en-US" dirty="0"/>
              <a:t>to breastfeeding such as</a:t>
            </a:r>
            <a:r>
              <a:rPr lang="en-US" dirty="0" smtClean="0"/>
              <a:t>:</a:t>
            </a:r>
            <a:endPar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decreased postpartum bleeding and more rapid uterine involution</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decreased menstrual blood loss and increased child spacing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lactational</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amenorrhea)</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earlier return to </a:t>
            </a:r>
            <a:r>
              <a:rPr lang="en-US" sz="1100" b="0" i="0" kern="1200" baseline="0" dirty="0" err="1"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prepregnancy</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weight</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decreased risk of breast and ovarian cancers</a:t>
            </a:r>
          </a:p>
          <a:p>
            <a:pPr>
              <a:lnSpc>
                <a:spcPct val="120000"/>
              </a:lnSpc>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From: </a:t>
            </a:r>
            <a:r>
              <a:rPr lang="en-US" sz="1100" b="0" i="0" u="sng"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hlinkClick r:id="rId3"/>
              </a:rPr>
              <a:t>https://www.aap.org/en-us/advocacy-and-policy/aap-health-initiatives/Breastfeeding/Pages/Benefits-of-Breastfeeding.aspx</a:t>
            </a:r>
            <a:endParaRPr lang="en-US" dirty="0" smtClean="0">
              <a:effectLst/>
            </a:endParaRPr>
          </a:p>
          <a:p>
            <a:pPr>
              <a:lnSpc>
                <a:spcPct val="120000"/>
              </a:lnSpc>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endParaRPr lang="en-US" dirty="0" smtClean="0">
              <a:effectLst/>
            </a:endParaRP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Information on maternal breastfeeding support programs: https://www.womenshealth.gov/breastfeeding/learning-breastfeed/finding-breastfeeding-support-and-information and http://www.nursingmothers.org/ </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“The Benefits of Breastfeeding,” The Atlantic. April 2, 2012 https://www.theatlantic.com/health/archive/2012/04/the-benefits-of-breastfeeding/255206/ </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American Academy of Pediatrics. (2012). Breastfeeding and the use of human milk. </a:t>
            </a:r>
            <a:r>
              <a:rPr lang="en-US" sz="1100" b="0" i="1"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Pediatrics, 129(3)</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e827–e841. Retrieved April 27, 2012, from </a:t>
            </a:r>
            <a:r>
              <a:rPr lang="en-US" sz="1100" b="0" i="0" u="sng"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hlinkClick r:id="rId4"/>
              </a:rPr>
              <a:t>http://pediatrics.aappublications.org/content/129/3/e827.full.pdf+html</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p>
          <a:p>
            <a:pPr marL="171450" lvl="0" indent="-171450">
              <a:lnSpc>
                <a:spcPct val="120000"/>
              </a:lnSpc>
              <a:buFont typeface="Arial" panose="020B0604020202020204" pitchFamily="34" charset="0"/>
              <a:buChar char="•"/>
            </a:pP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Feldman-Winter, L., &amp; Goldsmith, J. P.; Committee on Fetus and Newborn, Task Force on Sudden Infant Death Syndrome. (2016). Safe sleep and skin-to-skin care in the neonatal period for healthy term newborns. </a:t>
            </a:r>
            <a:r>
              <a:rPr lang="en-US" sz="1100" b="0" i="1"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Pediatrics, 138</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(3), e20161889. Retrieved December 20, 2016, from </a:t>
            </a:r>
            <a:r>
              <a:rPr lang="en-US" sz="1100" b="0" i="0" u="sng"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hlinkClick r:id="rId5"/>
              </a:rPr>
              <a:t>http://pediatrics.aappublications.org/content/early/2016/08/18/peds.2016-1889</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endPar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50</a:t>
            </a:r>
            <a:endParaRPr lang="en-US" b="0" dirty="0">
              <a:solidFill>
                <a:prstClr val="black"/>
              </a:solidFill>
            </a:endParaRPr>
          </a:p>
        </p:txBody>
      </p:sp>
    </p:spTree>
    <p:extLst>
      <p:ext uri="{BB962C8B-B14F-4D97-AF65-F5344CB8AC3E}">
        <p14:creationId xmlns:p14="http://schemas.microsoft.com/office/powerpoint/2010/main" val="414917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a:solidFill>
                  <a:schemeClr val="tx1">
                    <a:lumMod val="65000"/>
                    <a:lumOff val="35000"/>
                  </a:schemeClr>
                </a:solidFill>
              </a:rPr>
              <a:t>Notes to Trainer: </a:t>
            </a:r>
            <a:r>
              <a:rPr lang="en-US" b="0" dirty="0">
                <a:solidFill>
                  <a:schemeClr val="tx1">
                    <a:lumMod val="65000"/>
                    <a:lumOff val="35000"/>
                  </a:schemeClr>
                </a:solidFill>
              </a:rPr>
              <a:t>Read learning objectives</a:t>
            </a:r>
            <a:r>
              <a:rPr lang="en-US" b="0" baseline="0" dirty="0">
                <a:solidFill>
                  <a:schemeClr val="tx1">
                    <a:lumMod val="65000"/>
                    <a:lumOff val="35000"/>
                  </a:schemeClr>
                </a:solidFill>
              </a:rPr>
              <a:t> </a:t>
            </a:r>
            <a:r>
              <a:rPr lang="en-US" b="0" dirty="0">
                <a:solidFill>
                  <a:schemeClr val="tx1">
                    <a:lumMod val="65000"/>
                    <a:lumOff val="35000"/>
                  </a:schemeClr>
                </a:solidFill>
              </a:rPr>
              <a:t>aloud.</a:t>
            </a:r>
            <a:r>
              <a:rPr lang="en-US" b="0" baseline="0" dirty="0">
                <a:solidFill>
                  <a:schemeClr val="tx1">
                    <a:lumMod val="65000"/>
                    <a:lumOff val="35000"/>
                  </a:schemeClr>
                </a:solidFill>
              </a:rPr>
              <a:t> </a:t>
            </a:r>
          </a:p>
          <a:p>
            <a:endParaRPr lang="en-US" baseline="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t>5</a:t>
            </a:fld>
            <a:endParaRPr lang="en-US"/>
          </a:p>
        </p:txBody>
      </p:sp>
      <p:sp>
        <p:nvSpPr>
          <p:cNvPr id="5" name="Slide Number Placeholder 3"/>
          <p:cNvSpPr txBox="1">
            <a:spLocks/>
          </p:cNvSpPr>
          <p:nvPr/>
        </p:nvSpPr>
        <p:spPr>
          <a:xfrm>
            <a:off x="2138680" y="8871902"/>
            <a:ext cx="3037840" cy="312420"/>
          </a:xfrm>
          <a:prstGeom prst="rect">
            <a:avLst/>
          </a:prstGeom>
        </p:spPr>
        <p:txBody>
          <a:bodyPr vert="horz" lIns="93177" tIns="46589" rIns="93177" bIns="46589" rtlCol="0" anchor="b"/>
          <a:lstStyle>
            <a:defPPr>
              <a:defRPr lang="en-US"/>
            </a:defPPr>
            <a:lvl1pPr marL="0" algn="ct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dirty="0" smtClean="0">
                <a:solidFill>
                  <a:prstClr val="black"/>
                </a:solidFill>
              </a:rPr>
              <a:t>9</a:t>
            </a:r>
            <a:endParaRPr lang="en-US" b="0" dirty="0">
              <a:solidFill>
                <a:prstClr val="black"/>
              </a:solidFill>
            </a:endParaRPr>
          </a:p>
        </p:txBody>
      </p:sp>
    </p:spTree>
    <p:extLst>
      <p:ext uri="{BB962C8B-B14F-4D97-AF65-F5344CB8AC3E}">
        <p14:creationId xmlns:p14="http://schemas.microsoft.com/office/powerpoint/2010/main" val="2440132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lnSpcReduction="10000"/>
          </a:bodyPr>
          <a:lstStyle/>
          <a:p>
            <a:r>
              <a:rPr lang="en-US" sz="1100"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sz="1100" b="0" dirty="0">
                <a:solidFill>
                  <a:schemeClr val="tx1">
                    <a:lumMod val="65000"/>
                    <a:lumOff val="35000"/>
                  </a:schemeClr>
                </a:solidFill>
                <a:latin typeface="Arial" panose="020B0604020202020204" pitchFamily="34" charset="0"/>
                <a:cs typeface="Arial" panose="020B0604020202020204" pitchFamily="34" charset="0"/>
              </a:rPr>
              <a:t>Share with the audience that the overlay of substance abuse is important to understand relative to youth being recruited into the life by traffickers. Sex traffickers often target runaway and homeless youth, as well as children who have been abused or neglected. </a:t>
            </a:r>
          </a:p>
          <a:p>
            <a:endParaRPr lang="en-US" sz="1100" b="0" dirty="0">
              <a:solidFill>
                <a:schemeClr val="tx1">
                  <a:lumMod val="65000"/>
                  <a:lumOff val="35000"/>
                </a:schemeClr>
              </a:solidFill>
              <a:latin typeface="Arial" panose="020B0604020202020204" pitchFamily="34" charset="0"/>
              <a:cs typeface="Arial" panose="020B0604020202020204" pitchFamily="34" charset="0"/>
            </a:endParaRPr>
          </a:p>
          <a:p>
            <a:r>
              <a:rPr lang="en-US" sz="1100" b="1" dirty="0">
                <a:solidFill>
                  <a:schemeClr val="tx1">
                    <a:lumMod val="65000"/>
                    <a:lumOff val="35000"/>
                  </a:schemeClr>
                </a:solidFill>
                <a:latin typeface="Arial" panose="020B0604020202020204" pitchFamily="34" charset="0"/>
                <a:cs typeface="Arial" panose="020B0604020202020204" pitchFamily="34" charset="0"/>
              </a:rPr>
              <a:t>Sources:</a:t>
            </a:r>
          </a:p>
          <a:p>
            <a:pPr marL="174708" indent="-174708">
              <a:buFont typeface="Arial" panose="020B0604020202020204" pitchFamily="34" charset="0"/>
              <a:buChar char="•"/>
            </a:pPr>
            <a:r>
              <a:rPr lang="en-US" sz="1100" b="0" dirty="0" err="1">
                <a:solidFill>
                  <a:schemeClr val="tx1">
                    <a:lumMod val="65000"/>
                    <a:lumOff val="35000"/>
                  </a:schemeClr>
                </a:solidFill>
                <a:latin typeface="Arial" panose="020B0604020202020204" pitchFamily="34" charset="0"/>
                <a:cs typeface="Arial" panose="020B0604020202020204" pitchFamily="34" charset="0"/>
              </a:rPr>
              <a:t>Litam</a:t>
            </a:r>
            <a:r>
              <a:rPr lang="en-US" sz="1100" b="0" dirty="0">
                <a:solidFill>
                  <a:schemeClr val="tx1">
                    <a:lumMod val="65000"/>
                    <a:lumOff val="35000"/>
                  </a:schemeClr>
                </a:solidFill>
                <a:latin typeface="Arial" panose="020B0604020202020204" pitchFamily="34" charset="0"/>
                <a:cs typeface="Arial" panose="020B0604020202020204" pitchFamily="34" charset="0"/>
              </a:rPr>
              <a:t>, Stacey Diane A. 2017. “Human Sex Trafficking in America: What Counselors Need to Know.” The Professional Counselor 7 (1): 45–61. doi:10.15241/sdal.7.1.45</a:t>
            </a:r>
          </a:p>
          <a:p>
            <a:pPr marL="174708" indent="-174708">
              <a:buFont typeface="Arial" panose="020B0604020202020204" pitchFamily="34" charset="0"/>
              <a:buChar char="•"/>
            </a:pPr>
            <a:r>
              <a:rPr lang="en-US" sz="1100" b="0" dirty="0">
                <a:solidFill>
                  <a:schemeClr val="tx1">
                    <a:lumMod val="65000"/>
                    <a:lumOff val="35000"/>
                  </a:schemeClr>
                </a:solidFill>
                <a:latin typeface="Arial" panose="020B0604020202020204" pitchFamily="34" charset="0"/>
                <a:cs typeface="Arial" panose="020B0604020202020204" pitchFamily="34" charset="0"/>
              </a:rPr>
              <a:t>Roe-</a:t>
            </a:r>
            <a:r>
              <a:rPr lang="en-US" sz="1100" b="0" dirty="0" err="1">
                <a:solidFill>
                  <a:schemeClr val="tx1">
                    <a:lumMod val="65000"/>
                    <a:lumOff val="35000"/>
                  </a:schemeClr>
                </a:solidFill>
                <a:latin typeface="Arial" panose="020B0604020202020204" pitchFamily="34" charset="0"/>
                <a:cs typeface="Arial" panose="020B0604020202020204" pitchFamily="34" charset="0"/>
              </a:rPr>
              <a:t>Sepowitz</a:t>
            </a:r>
            <a:r>
              <a:rPr lang="en-US" sz="1100" b="0" dirty="0">
                <a:solidFill>
                  <a:schemeClr val="tx1">
                    <a:lumMod val="65000"/>
                    <a:lumOff val="35000"/>
                  </a:schemeClr>
                </a:solidFill>
                <a:latin typeface="Arial" panose="020B0604020202020204" pitchFamily="34" charset="0"/>
                <a:cs typeface="Arial" panose="020B0604020202020204" pitchFamily="34" charset="0"/>
              </a:rPr>
              <a:t>, Dominique, James Gallagher, Kimberly Hogan, Tiana Ward, Nicole </a:t>
            </a:r>
            <a:r>
              <a:rPr lang="en-US" sz="1100" b="0" dirty="0" err="1">
                <a:solidFill>
                  <a:schemeClr val="tx1">
                    <a:lumMod val="65000"/>
                    <a:lumOff val="35000"/>
                  </a:schemeClr>
                </a:solidFill>
                <a:latin typeface="Arial" panose="020B0604020202020204" pitchFamily="34" charset="0"/>
                <a:cs typeface="Arial" panose="020B0604020202020204" pitchFamily="34" charset="0"/>
              </a:rPr>
              <a:t>Denecour</a:t>
            </a:r>
            <a:r>
              <a:rPr lang="en-US" sz="1100" b="0" dirty="0">
                <a:solidFill>
                  <a:schemeClr val="tx1">
                    <a:lumMod val="65000"/>
                    <a:lumOff val="35000"/>
                  </a:schemeClr>
                </a:solidFill>
                <a:latin typeface="Arial" panose="020B0604020202020204" pitchFamily="34" charset="0"/>
                <a:cs typeface="Arial" panose="020B0604020202020204" pitchFamily="34" charset="0"/>
              </a:rPr>
              <a:t>, and Kristen Bracy. 2017. A Six-Year Analysis of Sex Traffickers of Minors. Arizona State University Office of Sex Trafficking Intervention Research and the McCain Institute for International Leadership. http://ag.nv.gov/uploadedFiles/agnvgov/Content/Human_Trafficking/2017_April_AZ_SexTraffickingResearch.pdf</a:t>
            </a:r>
          </a:p>
          <a:p>
            <a:pPr marL="0" marR="0" indent="0" algn="l" defTabSz="457200" rtl="0" eaLnBrk="1" fontAlgn="auto" latinLnBrk="0" hangingPunct="1">
              <a:lnSpc>
                <a:spcPct val="100000"/>
              </a:lnSpc>
              <a:spcBef>
                <a:spcPts val="0"/>
              </a:spcBef>
              <a:spcAft>
                <a:spcPts val="600"/>
              </a:spcAft>
              <a:buClrTx/>
              <a:buSzTx/>
              <a:buFontTx/>
              <a:buNone/>
              <a:tabLst/>
              <a:defRPr/>
            </a:pPr>
            <a:endParaRPr lang="en-US" sz="1100" b="1" dirty="0">
              <a:solidFill>
                <a:schemeClr val="tx1">
                  <a:lumMod val="65000"/>
                  <a:lumOff val="35000"/>
                </a:schemeClr>
              </a:solidFill>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600"/>
              </a:spcAft>
              <a:buClrTx/>
              <a:buSzTx/>
              <a:buFontTx/>
              <a:buNone/>
              <a:tabLst/>
              <a:defRPr/>
            </a:pPr>
            <a:r>
              <a:rPr lang="en-US" sz="1100" b="1" dirty="0">
                <a:solidFill>
                  <a:schemeClr val="tx1">
                    <a:lumMod val="65000"/>
                    <a:lumOff val="35000"/>
                  </a:schemeClr>
                </a:solidFill>
                <a:latin typeface="Arial" panose="020B0604020202020204" pitchFamily="34" charset="0"/>
                <a:cs typeface="Arial" panose="020B0604020202020204" pitchFamily="34" charset="0"/>
              </a:rPr>
              <a:t>Background Info:</a:t>
            </a:r>
          </a:p>
          <a:p>
            <a:r>
              <a:rPr lang="en-US" sz="1100" b="0" dirty="0">
                <a:solidFill>
                  <a:schemeClr val="tx1">
                    <a:lumMod val="65000"/>
                    <a:lumOff val="35000"/>
                  </a:schemeClr>
                </a:solidFill>
                <a:latin typeface="Arial" panose="020B0604020202020204" pitchFamily="34" charset="0"/>
                <a:cs typeface="Arial" panose="020B0604020202020204" pitchFamily="34" charset="0"/>
              </a:rPr>
              <a:t>“Safe Harbor” information related to minors: </a:t>
            </a:r>
          </a:p>
          <a:p>
            <a:pPr marL="174708" indent="-174708">
              <a:buFont typeface="Arial" panose="020B0604020202020204" pitchFamily="34" charset="0"/>
              <a:buChar char="•"/>
            </a:pPr>
            <a:r>
              <a:rPr lang="en-US" sz="1100" b="0" u="sng" dirty="0">
                <a:solidFill>
                  <a:schemeClr val="tx1">
                    <a:lumMod val="65000"/>
                    <a:lumOff val="35000"/>
                  </a:schemeClr>
                </a:solidFill>
                <a:latin typeface="Arial" panose="020B0604020202020204" pitchFamily="34" charset="0"/>
                <a:cs typeface="Arial" panose="020B0604020202020204" pitchFamily="34" charset="0"/>
              </a:rPr>
              <a:t>https://polarisproject.org/sites/default/files/2015%20Safe%20Harbor%20Issue%20Brief.pdf</a:t>
            </a:r>
            <a:endParaRPr lang="en-US" sz="1100" b="0" dirty="0">
              <a:solidFill>
                <a:schemeClr val="tx1">
                  <a:lumMod val="65000"/>
                  <a:lumOff val="35000"/>
                </a:schemeClr>
              </a:solidFill>
              <a:latin typeface="Arial" panose="020B0604020202020204" pitchFamily="34" charset="0"/>
              <a:cs typeface="Arial" panose="020B0604020202020204" pitchFamily="34" charset="0"/>
            </a:endParaRPr>
          </a:p>
          <a:p>
            <a:pPr marL="174708" indent="-174708">
              <a:buFont typeface="Arial" panose="020B0604020202020204" pitchFamily="34" charset="0"/>
              <a:buChar char="•"/>
            </a:pPr>
            <a:r>
              <a:rPr lang="en-US" sz="1100" b="0" u="sng" dirty="0">
                <a:solidFill>
                  <a:schemeClr val="tx1">
                    <a:lumMod val="65000"/>
                    <a:lumOff val="35000"/>
                  </a:schemeClr>
                </a:solidFill>
                <a:latin typeface="Arial" panose="020B0604020202020204" pitchFamily="34" charset="0"/>
                <a:cs typeface="Arial" panose="020B0604020202020204" pitchFamily="34" charset="0"/>
              </a:rPr>
              <a:t>https://www.ncjw.org/wp-content/uploads/2017/07/Fact-Sheet_Safe-Harbor_Updated-2016.pdf</a:t>
            </a:r>
            <a:endParaRPr lang="en-US" sz="1100" b="0" dirty="0">
              <a:solidFill>
                <a:schemeClr val="tx1">
                  <a:lumMod val="65000"/>
                  <a:lumOff val="35000"/>
                </a:schemeClr>
              </a:solidFill>
              <a:latin typeface="Arial" panose="020B0604020202020204" pitchFamily="34" charset="0"/>
              <a:cs typeface="Arial" panose="020B0604020202020204" pitchFamily="34" charset="0"/>
            </a:endParaRPr>
          </a:p>
          <a:p>
            <a:pPr marL="174708" indent="-174708">
              <a:buFont typeface="Arial" panose="020B0604020202020204" pitchFamily="34" charset="0"/>
              <a:buChar char="•"/>
            </a:pPr>
            <a:endParaRPr lang="en-US" sz="11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35F8C5-8F2E-49E8-9825-D8195493308F}" type="slidenum">
              <a:rPr lang="en-US" b="0" smtClean="0">
                <a:solidFill>
                  <a:prstClr val="black"/>
                </a:solidFill>
              </a:rPr>
              <a:pPr/>
              <a:t>51</a:t>
            </a:fld>
            <a:endParaRPr lang="en-US" b="0" dirty="0">
              <a:solidFill>
                <a:prstClr val="black"/>
              </a:solidFill>
            </a:endParaRPr>
          </a:p>
        </p:txBody>
      </p:sp>
    </p:spTree>
    <p:extLst>
      <p:ext uri="{BB962C8B-B14F-4D97-AF65-F5344CB8AC3E}">
        <p14:creationId xmlns:p14="http://schemas.microsoft.com/office/powerpoint/2010/main" val="33952972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a:solidFill>
                  <a:schemeClr val="tx1">
                    <a:lumMod val="65000"/>
                    <a:lumOff val="35000"/>
                  </a:schemeClr>
                </a:solidFill>
              </a:rPr>
              <a:t>Notes to Trainer: </a:t>
            </a:r>
            <a:r>
              <a:rPr lang="en-US" b="0" dirty="0">
                <a:solidFill>
                  <a:schemeClr val="tx1">
                    <a:lumMod val="65000"/>
                    <a:lumOff val="35000"/>
                  </a:schemeClr>
                </a:solidFill>
              </a:rPr>
              <a:t>This is meant as a free share—ask the audience for</a:t>
            </a:r>
            <a:r>
              <a:rPr lang="en-US" b="0" baseline="0" dirty="0">
                <a:solidFill>
                  <a:schemeClr val="tx1">
                    <a:lumMod val="65000"/>
                    <a:lumOff val="35000"/>
                  </a:schemeClr>
                </a:solidFill>
              </a:rPr>
              <a:t> stories they have heard.  Make sure you address stalking, GPS in phone, reviewing text messages, pulling up deleted text messages and how a survivor’s phone might be part of control. Ask the audience how many phone numbers they know by heart? Ask how many their clients know? Ask if, as part of safety planning, they suggest victims keep a set of phone numbers in case their partner breaks or confiscates the phone.  Additionally, share that for many sex trafficked survivors, their phone had a lot to do with their situation: girls are often recruited over time by men who text and call them (grooming them into a relationship) and later, when they are coerced into sex work, their phone is their primary means for connecting with clients. </a:t>
            </a:r>
          </a:p>
          <a:p>
            <a:endParaRPr lang="en-US" b="0" baseline="0" dirty="0">
              <a:solidFill>
                <a:schemeClr val="tx1">
                  <a:lumMod val="65000"/>
                  <a:lumOff val="35000"/>
                </a:schemeClr>
              </a:solidFill>
            </a:endParaRPr>
          </a:p>
          <a:p>
            <a:r>
              <a:rPr lang="en-US" b="1" baseline="0" dirty="0">
                <a:solidFill>
                  <a:schemeClr val="tx1">
                    <a:lumMod val="65000"/>
                    <a:lumOff val="35000"/>
                  </a:schemeClr>
                </a:solidFill>
              </a:rPr>
              <a:t>Background Info:</a:t>
            </a:r>
          </a:p>
          <a:p>
            <a:r>
              <a:rPr lang="en-US" b="0" baseline="0" dirty="0">
                <a:solidFill>
                  <a:schemeClr val="tx1">
                    <a:lumMod val="65000"/>
                    <a:lumOff val="35000"/>
                  </a:schemeClr>
                </a:solidFill>
              </a:rPr>
              <a:t>To help promote safety planning and consider technology privacy breaches, see:</a:t>
            </a:r>
          </a:p>
          <a:p>
            <a:pPr marL="171450" indent="-171450">
              <a:buFont typeface="Arial" panose="020B0604020202020204" pitchFamily="34" charset="0"/>
              <a:buChar char="•"/>
            </a:pPr>
            <a:r>
              <a:rPr lang="en-US" b="0" dirty="0">
                <a:solidFill>
                  <a:schemeClr val="tx1">
                    <a:lumMod val="65000"/>
                    <a:lumOff val="35000"/>
                  </a:schemeClr>
                </a:solidFill>
              </a:rPr>
              <a:t>NNEDV’s </a:t>
            </a:r>
            <a:r>
              <a:rPr lang="en-US" b="0" dirty="0" err="1">
                <a:solidFill>
                  <a:schemeClr val="tx1">
                    <a:lumMod val="65000"/>
                    <a:lumOff val="35000"/>
                  </a:schemeClr>
                </a:solidFill>
              </a:rPr>
              <a:t>SafetyNet</a:t>
            </a:r>
            <a:r>
              <a:rPr lang="en-US" b="0" dirty="0">
                <a:solidFill>
                  <a:schemeClr val="tx1">
                    <a:lumMod val="65000"/>
                    <a:lumOff val="35000"/>
                  </a:schemeClr>
                </a:solidFill>
              </a:rPr>
              <a:t> Project: https://www.techsafety.org/resources/ </a:t>
            </a:r>
          </a:p>
          <a:p>
            <a:pPr marL="171450" indent="-171450">
              <a:buFont typeface="Arial" panose="020B0604020202020204" pitchFamily="34" charset="0"/>
              <a:buChar char="•"/>
            </a:pPr>
            <a:r>
              <a:rPr lang="en-US" b="0" dirty="0">
                <a:solidFill>
                  <a:schemeClr val="tx1">
                    <a:lumMod val="65000"/>
                    <a:lumOff val="35000"/>
                  </a:schemeClr>
                </a:solidFill>
              </a:rPr>
              <a:t>Tech Safety and Privacy Toolkit for Survivors: https://www.techsafety.org/resources-survivors </a:t>
            </a:r>
          </a:p>
          <a:p>
            <a:pPr marL="171450" indent="-171450">
              <a:buFont typeface="Arial" panose="020B0604020202020204" pitchFamily="34" charset="0"/>
              <a:buChar char="•"/>
            </a:pPr>
            <a:r>
              <a:rPr lang="en-US" b="0" dirty="0">
                <a:solidFill>
                  <a:schemeClr val="tx1">
                    <a:lumMod val="65000"/>
                    <a:lumOff val="35000"/>
                  </a:schemeClr>
                </a:solidFill>
              </a:rPr>
              <a:t>App Safety Center: https://www.techsafety.org/appsafetycenter </a:t>
            </a:r>
          </a:p>
          <a:p>
            <a:pPr marL="171450" indent="-171450">
              <a:buFont typeface="Arial" panose="020B0604020202020204" pitchFamily="34" charset="0"/>
              <a:buChar char="•"/>
            </a:pPr>
            <a:r>
              <a:rPr lang="en-US" b="0" dirty="0" err="1">
                <a:solidFill>
                  <a:schemeClr val="tx1">
                    <a:lumMod val="65000"/>
                    <a:lumOff val="35000"/>
                  </a:schemeClr>
                </a:solidFill>
              </a:rPr>
              <a:t>VAWnet</a:t>
            </a:r>
            <a:r>
              <a:rPr lang="en-US" b="0" dirty="0">
                <a:solidFill>
                  <a:schemeClr val="tx1">
                    <a:lumMod val="65000"/>
                    <a:lumOff val="35000"/>
                  </a:schemeClr>
                </a:solidFill>
              </a:rPr>
              <a:t> Special Collection: Safety and Privacy in a Digital World: https://vawnet.org/sc/safety-privacy-digital-world </a:t>
            </a:r>
          </a:p>
          <a:p>
            <a:endParaRPr lang="en-US" b="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52</a:t>
            </a:fld>
            <a:endParaRPr lang="en-US" b="0" dirty="0">
              <a:solidFill>
                <a:schemeClr val="tx1"/>
              </a:solidFill>
            </a:endParaRPr>
          </a:p>
        </p:txBody>
      </p:sp>
    </p:spTree>
    <p:extLst>
      <p:ext uri="{BB962C8B-B14F-4D97-AF65-F5344CB8AC3E}">
        <p14:creationId xmlns:p14="http://schemas.microsoft.com/office/powerpoint/2010/main" val="11314249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Shape 1032"/>
          <p:cNvSpPr>
            <a:spLocks noGrp="1" noRot="1" noChangeAspect="1"/>
          </p:cNvSpPr>
          <p:nvPr>
            <p:ph type="sldImg"/>
          </p:nvPr>
        </p:nvSpPr>
        <p:spPr>
          <a:xfrm>
            <a:off x="715963" y="0"/>
            <a:ext cx="5578475" cy="4183063"/>
          </a:xfrm>
          <a:prstGeom prst="rect">
            <a:avLst/>
          </a:prstGeom>
        </p:spPr>
        <p:txBody>
          <a:bodyPr/>
          <a:lstStyle/>
          <a:p>
            <a:pPr lvl="0"/>
            <a:endParaRPr dirty="0"/>
          </a:p>
        </p:txBody>
      </p:sp>
      <p:sp>
        <p:nvSpPr>
          <p:cNvPr id="1033" name="Shape 1033"/>
          <p:cNvSpPr>
            <a:spLocks noGrp="1"/>
          </p:cNvSpPr>
          <p:nvPr>
            <p:ph type="body" sz="quarter" idx="1"/>
          </p:nvPr>
        </p:nvSpPr>
        <p:spPr>
          <a:prstGeom prst="rect">
            <a:avLst/>
          </a:prstGeom>
        </p:spPr>
        <p:txBody>
          <a:bodyPr/>
          <a:lstStyle/>
          <a:p>
            <a:pPr defTabSz="501802">
              <a:lnSpc>
                <a:spcPct val="114000"/>
              </a:lnSpc>
              <a:spcBef>
                <a:spcPts val="1038"/>
              </a:spcBef>
              <a:defRPr sz="1800"/>
            </a:pPr>
            <a:r>
              <a:rPr lang="en-US" sz="1100" b="1" dirty="0">
                <a:solidFill>
                  <a:schemeClr val="tx1">
                    <a:lumMod val="65000"/>
                    <a:lumOff val="35000"/>
                  </a:schemeClr>
                </a:solidFill>
                <a:latin typeface="Arial"/>
                <a:ea typeface="Arial"/>
                <a:cs typeface="Arial"/>
                <a:sym typeface="Arial"/>
              </a:rPr>
              <a:t>Notes to Trainer: </a:t>
            </a:r>
            <a:r>
              <a:rPr lang="en-US" sz="1100" b="0" dirty="0">
                <a:solidFill>
                  <a:schemeClr val="tx1">
                    <a:lumMod val="65000"/>
                    <a:lumOff val="35000"/>
                  </a:schemeClr>
                </a:solidFill>
                <a:latin typeface="Arial"/>
                <a:ea typeface="Arial"/>
                <a:cs typeface="Arial"/>
                <a:sym typeface="Arial"/>
              </a:rPr>
              <a:t>This discussion gives the audience a chance to digest what they have heard and think as a group about clinical implications. </a:t>
            </a:r>
          </a:p>
          <a:p>
            <a:pPr>
              <a:lnSpc>
                <a:spcPct val="114000"/>
              </a:lnSpc>
              <a:spcBef>
                <a:spcPts val="1038"/>
              </a:spcBef>
              <a:defRPr sz="1800"/>
            </a:pPr>
            <a:r>
              <a:rPr sz="1100" dirty="0">
                <a:solidFill>
                  <a:schemeClr val="tx1">
                    <a:lumMod val="65000"/>
                    <a:lumOff val="35000"/>
                  </a:schemeClr>
                </a:solidFill>
                <a:latin typeface="Arial"/>
                <a:ea typeface="Arial"/>
                <a:cs typeface="Arial"/>
                <a:sym typeface="Arial"/>
              </a:rPr>
              <a:t>	</a:t>
            </a: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51</a:t>
            </a:r>
            <a:endParaRPr lang="en-US" b="0" dirty="0">
              <a:solidFill>
                <a:prstClr val="black"/>
              </a:solidFill>
            </a:endParaRPr>
          </a:p>
        </p:txBody>
      </p:sp>
    </p:spTree>
    <p:extLst>
      <p:ext uri="{BB962C8B-B14F-4D97-AF65-F5344CB8AC3E}">
        <p14:creationId xmlns:p14="http://schemas.microsoft.com/office/powerpoint/2010/main" val="12093465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defTabSz="440236" eaLnBrk="0" fontAlgn="base" hangingPunct="0">
              <a:lnSpc>
                <a:spcPct val="100000"/>
              </a:lnSpc>
              <a:spcBef>
                <a:spcPct val="30000"/>
              </a:spcBef>
              <a:spcAft>
                <a:spcPts val="963"/>
              </a:spcAft>
              <a:defRPr/>
            </a:pPr>
            <a:r>
              <a:rPr lang="en-US" sz="1100" b="1" dirty="0">
                <a:solidFill>
                  <a:schemeClr val="tx1">
                    <a:lumMod val="65000"/>
                    <a:lumOff val="35000"/>
                  </a:schemeClr>
                </a:solidFill>
                <a:ea typeface="Arial"/>
                <a:cs typeface="Arial"/>
                <a:sym typeface="Arial"/>
              </a:rPr>
              <a:t>Notes to Trainer:  </a:t>
            </a:r>
            <a:r>
              <a:rPr lang="en-US" sz="1100" b="0" dirty="0">
                <a:solidFill>
                  <a:schemeClr val="tx1">
                    <a:lumMod val="65000"/>
                    <a:lumOff val="35000"/>
                  </a:schemeClr>
                </a:solidFill>
                <a:ea typeface="Arial"/>
                <a:cs typeface="Arial"/>
                <a:sym typeface="Arial"/>
              </a:rPr>
              <a:t>Share with the audience to do what is comfortable and recognize that for some these</a:t>
            </a:r>
            <a:r>
              <a:rPr lang="en-US" sz="1100" b="0" baseline="0" dirty="0">
                <a:solidFill>
                  <a:schemeClr val="tx1">
                    <a:lumMod val="65000"/>
                    <a:lumOff val="35000"/>
                  </a:schemeClr>
                </a:solidFill>
                <a:ea typeface="Arial"/>
                <a:cs typeface="Arial"/>
                <a:sym typeface="Arial"/>
              </a:rPr>
              <a:t> steps</a:t>
            </a:r>
            <a:r>
              <a:rPr lang="en-US" sz="1100" b="0" dirty="0">
                <a:solidFill>
                  <a:schemeClr val="tx1">
                    <a:lumMod val="65000"/>
                    <a:lumOff val="35000"/>
                  </a:schemeClr>
                </a:solidFill>
                <a:ea typeface="Arial"/>
                <a:cs typeface="Arial"/>
                <a:sym typeface="Arial"/>
              </a:rPr>
              <a:t> may need to be modified, which is ok.</a:t>
            </a:r>
            <a:r>
              <a:rPr lang="en-US" sz="1100" b="1" dirty="0">
                <a:solidFill>
                  <a:schemeClr val="tx1">
                    <a:lumMod val="65000"/>
                    <a:lumOff val="35000"/>
                  </a:schemeClr>
                </a:solidFill>
                <a:ea typeface="Arial"/>
                <a:cs typeface="Arial"/>
                <a:sym typeface="Arial"/>
              </a:rPr>
              <a:t> </a:t>
            </a:r>
            <a:r>
              <a:rPr lang="en-US" sz="1100" b="0" baseline="0" dirty="0">
                <a:solidFill>
                  <a:schemeClr val="tx1">
                    <a:lumMod val="65000"/>
                    <a:lumOff val="35000"/>
                  </a:schemeClr>
                </a:solidFill>
              </a:rPr>
              <a:t>This exercise is an example of a m</a:t>
            </a:r>
            <a:r>
              <a:rPr lang="en-US" sz="1100" b="0" dirty="0">
                <a:solidFill>
                  <a:schemeClr val="tx1">
                    <a:lumMod val="65000"/>
                    <a:lumOff val="35000"/>
                  </a:schemeClr>
                </a:solidFill>
              </a:rPr>
              <a:t>indfulness-based stress reduction (MBSR)</a:t>
            </a:r>
            <a:r>
              <a:rPr lang="en-US" sz="1100" b="0" baseline="0" dirty="0">
                <a:solidFill>
                  <a:schemeClr val="tx1">
                    <a:lumMod val="65000"/>
                    <a:lumOff val="35000"/>
                  </a:schemeClr>
                </a:solidFill>
              </a:rPr>
              <a:t> technique.  Verbally lead the group through the exercise, and model the movements. After completing ask the group: “</a:t>
            </a:r>
            <a:r>
              <a:rPr lang="en-US" sz="1100" b="0" dirty="0">
                <a:solidFill>
                  <a:schemeClr val="tx1">
                    <a:lumMod val="65000"/>
                    <a:lumOff val="35000"/>
                  </a:schemeClr>
                </a:solidFill>
              </a:rPr>
              <a:t>Does anything </a:t>
            </a:r>
            <a:r>
              <a:rPr lang="en-US" sz="1100" b="0" dirty="0" smtClean="0">
                <a:solidFill>
                  <a:schemeClr val="tx1">
                    <a:lumMod val="65000"/>
                    <a:lumOff val="35000"/>
                  </a:schemeClr>
                </a:solidFill>
              </a:rPr>
              <a:t>feel different now?”  </a:t>
            </a:r>
            <a:endParaRPr lang="en-US" sz="1100" b="0" dirty="0">
              <a:solidFill>
                <a:schemeClr val="tx1">
                  <a:lumMod val="65000"/>
                  <a:lumOff val="35000"/>
                </a:schemeClr>
              </a:solidFill>
            </a:endParaRPr>
          </a:p>
          <a:p>
            <a:pPr>
              <a:lnSpc>
                <a:spcPct val="100000"/>
              </a:lnSpc>
            </a:pPr>
            <a:endParaRPr lang="en-US" sz="1100" dirty="0">
              <a:solidFill>
                <a:schemeClr val="tx1">
                  <a:lumMod val="65000"/>
                  <a:lumOff val="35000"/>
                </a:schemeClr>
              </a:solidFill>
            </a:endParaRPr>
          </a:p>
          <a:p>
            <a:pPr>
              <a:lnSpc>
                <a:spcPct val="100000"/>
              </a:lnSpc>
            </a:pPr>
            <a:r>
              <a:rPr lang="en-US" sz="1100" dirty="0">
                <a:solidFill>
                  <a:schemeClr val="tx1">
                    <a:lumMod val="65000"/>
                    <a:lumOff val="35000"/>
                  </a:schemeClr>
                </a:solidFill>
              </a:rPr>
              <a:t>For additional examples of mindful practices, see:</a:t>
            </a:r>
            <a:endParaRPr lang="en-US" sz="1100" b="0" dirty="0">
              <a:solidFill>
                <a:schemeClr val="tx1">
                  <a:lumMod val="65000"/>
                  <a:lumOff val="35000"/>
                </a:schemeClr>
              </a:solidFill>
            </a:endParaRPr>
          </a:p>
          <a:p>
            <a:pPr marL="171450" lvl="0" indent="-171450" defTabSz="948507">
              <a:lnSpc>
                <a:spcPct val="100000"/>
              </a:lnSpc>
              <a:spcAft>
                <a:spcPts val="200"/>
              </a:spcAft>
              <a:buFont typeface="Arial" panose="020B0604020202020204" pitchFamily="34" charset="0"/>
              <a:buChar char="•"/>
              <a:defRPr sz="1800"/>
            </a:pPr>
            <a:r>
              <a:rPr lang="en-US" sz="1100" b="0" dirty="0">
                <a:solidFill>
                  <a:schemeClr val="tx1">
                    <a:lumMod val="65000"/>
                    <a:lumOff val="35000"/>
                  </a:schemeClr>
                </a:solidFill>
                <a:ea typeface="Arial"/>
                <a:cs typeface="Arial"/>
                <a:sym typeface="Arial"/>
              </a:rPr>
              <a:t>In an Unspoken Voice: How the Body Releases Trauma and Restores Goodness by Peter Levine and Gabor Mate, 2010</a:t>
            </a:r>
          </a:p>
          <a:p>
            <a:pPr lvl="0" defTabSz="948507">
              <a:lnSpc>
                <a:spcPct val="100000"/>
              </a:lnSpc>
              <a:spcAft>
                <a:spcPts val="200"/>
              </a:spcAft>
              <a:defRPr sz="1800"/>
            </a:pPr>
            <a:r>
              <a:rPr lang="en-US" sz="1100" b="0" dirty="0">
                <a:solidFill>
                  <a:schemeClr val="tx1">
                    <a:lumMod val="65000"/>
                    <a:lumOff val="35000"/>
                  </a:schemeClr>
                </a:solidFill>
                <a:ea typeface="Arial"/>
                <a:cs typeface="Arial"/>
                <a:sym typeface="Arial"/>
              </a:rPr>
              <a:t> "Waking the Tiger: Healing Trauma - The Innate Capacity to Transform Overwhelming Experiences" by Peter A. Levine 1997</a:t>
            </a:r>
          </a:p>
          <a:p>
            <a:pPr marL="171450" lvl="0" indent="-171450" defTabSz="948507">
              <a:lnSpc>
                <a:spcPct val="100000"/>
              </a:lnSpc>
              <a:spcAft>
                <a:spcPts val="200"/>
              </a:spcAft>
              <a:buFont typeface="Arial" panose="020B0604020202020204" pitchFamily="34" charset="0"/>
              <a:buChar char="•"/>
              <a:defRPr sz="1800"/>
            </a:pPr>
            <a:r>
              <a:rPr lang="en-US" sz="1100" b="0" dirty="0">
                <a:solidFill>
                  <a:schemeClr val="tx1">
                    <a:lumMod val="65000"/>
                    <a:lumOff val="35000"/>
                  </a:schemeClr>
                </a:solidFill>
                <a:ea typeface="Arial"/>
                <a:cs typeface="Arial"/>
                <a:sym typeface="Arial"/>
              </a:rPr>
              <a:t>https://capacitar.org/ and also google “capacitor</a:t>
            </a:r>
            <a:r>
              <a:rPr lang="en-US" sz="1100" b="0" baseline="0" dirty="0">
                <a:solidFill>
                  <a:schemeClr val="tx1">
                    <a:lumMod val="65000"/>
                    <a:lumOff val="35000"/>
                  </a:schemeClr>
                </a:solidFill>
                <a:ea typeface="Arial"/>
                <a:cs typeface="Arial"/>
                <a:sym typeface="Arial"/>
              </a:rPr>
              <a:t> </a:t>
            </a:r>
            <a:r>
              <a:rPr lang="en-US" sz="1100" b="0" baseline="0" dirty="0" err="1">
                <a:solidFill>
                  <a:schemeClr val="tx1">
                    <a:lumMod val="65000"/>
                    <a:lumOff val="35000"/>
                  </a:schemeClr>
                </a:solidFill>
                <a:ea typeface="Arial"/>
                <a:cs typeface="Arial"/>
                <a:sym typeface="Arial"/>
              </a:rPr>
              <a:t>youtube</a:t>
            </a:r>
            <a:r>
              <a:rPr lang="en-US" sz="1100" b="0" baseline="0" dirty="0">
                <a:solidFill>
                  <a:schemeClr val="tx1">
                    <a:lumMod val="65000"/>
                    <a:lumOff val="35000"/>
                  </a:schemeClr>
                </a:solidFill>
                <a:ea typeface="Arial"/>
                <a:cs typeface="Arial"/>
                <a:sym typeface="Arial"/>
              </a:rPr>
              <a:t>” to pull up some of their instructional videos.  </a:t>
            </a:r>
            <a:endParaRPr lang="en-US" sz="1100" b="0" dirty="0">
              <a:solidFill>
                <a:schemeClr val="tx1">
                  <a:lumMod val="65000"/>
                  <a:lumOff val="35000"/>
                </a:schemeClr>
              </a:solidFill>
              <a:ea typeface="Arial"/>
              <a:cs typeface="Arial"/>
              <a:sym typeface="Arial"/>
            </a:endParaRPr>
          </a:p>
          <a:p>
            <a:pPr lvl="0" defTabSz="948507">
              <a:lnSpc>
                <a:spcPct val="100000"/>
              </a:lnSpc>
              <a:spcAft>
                <a:spcPts val="200"/>
              </a:spcAft>
              <a:defRPr sz="1800"/>
            </a:pPr>
            <a:endParaRPr lang="en-US" sz="1100" b="0" dirty="0">
              <a:solidFill>
                <a:schemeClr val="tx1">
                  <a:lumMod val="65000"/>
                  <a:lumOff val="35000"/>
                </a:schemeClr>
              </a:solidFill>
              <a:ea typeface="Arial"/>
              <a:cs typeface="Arial"/>
              <a:sym typeface="Arial"/>
            </a:endParaRPr>
          </a:p>
          <a:p>
            <a:pPr>
              <a:lnSpc>
                <a:spcPct val="100000"/>
              </a:lnSpc>
            </a:pPr>
            <a:endParaRPr lang="en-US" sz="110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pPr>
              <a:defRPr/>
            </a:pPr>
            <a:fld id="{BF1EE35F-F61C-4DBB-BC16-8BFBEC06E680}" type="slidenum">
              <a:rPr lang="en-US" b="0" smtClean="0">
                <a:solidFill>
                  <a:prstClr val="black"/>
                </a:solidFill>
              </a:rPr>
              <a:pPr>
                <a:defRPr/>
              </a:pPr>
              <a:t>54</a:t>
            </a:fld>
            <a:endParaRPr lang="en-US" b="0" dirty="0">
              <a:solidFill>
                <a:prstClr val="black"/>
              </a:solidFill>
            </a:endParaRPr>
          </a:p>
        </p:txBody>
      </p:sp>
    </p:spTree>
    <p:extLst>
      <p:ext uri="{BB962C8B-B14F-4D97-AF65-F5344CB8AC3E}">
        <p14:creationId xmlns:p14="http://schemas.microsoft.com/office/powerpoint/2010/main" val="12885545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a:ln>
            <a:noFill/>
          </a:ln>
        </p:spPr>
      </p:sp>
      <p:sp>
        <p:nvSpPr>
          <p:cNvPr id="3" name="Notes Placeholder 2"/>
          <p:cNvSpPr>
            <a:spLocks noGrp="1"/>
          </p:cNvSpPr>
          <p:nvPr>
            <p:ph type="body" idx="1"/>
          </p:nvPr>
        </p:nvSpPr>
        <p:spPr>
          <a:xfrm>
            <a:off x="701040" y="4260850"/>
            <a:ext cx="5608320" cy="4493260"/>
          </a:xfrm>
        </p:spPr>
        <p:txBody>
          <a:bodyPr>
            <a:noAutofit/>
          </a:bodyPr>
          <a:lstStyle/>
          <a:p>
            <a:pPr>
              <a:lnSpc>
                <a:spcPct val="100000"/>
              </a:lnSpc>
              <a:spcAft>
                <a:spcPts val="611"/>
              </a:spcAft>
            </a:pPr>
            <a:r>
              <a:rPr lang="en-US" sz="1100" b="1" dirty="0">
                <a:solidFill>
                  <a:schemeClr val="tx1">
                    <a:lumMod val="50000"/>
                    <a:lumOff val="50000"/>
                  </a:schemeClr>
                </a:solidFill>
                <a:latin typeface="Arial  "/>
                <a:cs typeface="Arial" pitchFamily="34" charset="0"/>
              </a:rPr>
              <a:t>Notes to Trainer: </a:t>
            </a:r>
            <a:r>
              <a:rPr lang="en-US" sz="1100" dirty="0">
                <a:solidFill>
                  <a:schemeClr val="tx1">
                    <a:lumMod val="50000"/>
                    <a:lumOff val="50000"/>
                  </a:schemeClr>
                </a:solidFill>
                <a:latin typeface="Arial  "/>
                <a:cs typeface="Arial" pitchFamily="34" charset="0"/>
              </a:rPr>
              <a:t>We will now move a conversation about reproductive coercion.  Quickly poll the audience: “For how many of you is reproductive coercion a new term?” If people raise their hands, invite someone if they’d like to share what they know.  Transition to the next slide after they complete their definition, or if no one responds, just move forward to the next slide.  </a:t>
            </a:r>
          </a:p>
        </p:txBody>
      </p:sp>
      <p:sp>
        <p:nvSpPr>
          <p:cNvPr id="6" name="Slide Number Placeholder 5"/>
          <p:cNvSpPr>
            <a:spLocks noGrp="1"/>
          </p:cNvSpPr>
          <p:nvPr>
            <p:ph type="sldNum" sz="quarter" idx="10"/>
          </p:nvPr>
        </p:nvSpPr>
        <p:spPr/>
        <p:txBody>
          <a:bodyPr/>
          <a:lstStyle/>
          <a:p>
            <a:fld id="{822B3229-72C2-449E-B645-E369825E4047}" type="slidenum">
              <a:rPr lang="en-US" b="0">
                <a:solidFill>
                  <a:prstClr val="black"/>
                </a:solidFill>
              </a:rPr>
              <a:pPr/>
              <a:t>55</a:t>
            </a:fld>
            <a:endParaRPr lang="en-US" b="0" dirty="0">
              <a:solidFill>
                <a:prstClr val="black"/>
              </a:solidFill>
            </a:endParaRPr>
          </a:p>
        </p:txBody>
      </p:sp>
    </p:spTree>
    <p:extLst>
      <p:ext uri="{BB962C8B-B14F-4D97-AF65-F5344CB8AC3E}">
        <p14:creationId xmlns:p14="http://schemas.microsoft.com/office/powerpoint/2010/main" val="32088380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0EE990EC-33D4-4297-B9A7-38FD31D2CB25}" type="slidenum">
              <a:rPr lang="en-US" b="0">
                <a:solidFill>
                  <a:schemeClr val="tx1"/>
                </a:solidFill>
                <a:cs typeface="Arial" pitchFamily="34" charset="0"/>
              </a:rPr>
              <a:pPr/>
              <a:t>56</a:t>
            </a:fld>
            <a:endParaRPr lang="en-US" b="0" dirty="0">
              <a:solidFill>
                <a:schemeClr val="tx1"/>
              </a:solidFill>
              <a:cs typeface="Arial" pitchFamily="34" charset="0"/>
            </a:endParaRPr>
          </a:p>
        </p:txBody>
      </p:sp>
      <p:sp>
        <p:nvSpPr>
          <p:cNvPr id="199683" name="Rectangle 2"/>
          <p:cNvSpPr>
            <a:spLocks noGrp="1" noRot="1" noChangeAspect="1" noChangeArrowheads="1" noTextEdit="1"/>
          </p:cNvSpPr>
          <p:nvPr>
            <p:ph type="sldImg"/>
          </p:nvPr>
        </p:nvSpPr>
        <p:spPr>
          <a:xfrm>
            <a:off x="715963" y="0"/>
            <a:ext cx="5578475" cy="4183063"/>
          </a:xfrm>
          <a:ln/>
        </p:spPr>
      </p:sp>
      <p:sp>
        <p:nvSpPr>
          <p:cNvPr id="199684" name="Rectangle 3"/>
          <p:cNvSpPr>
            <a:spLocks noGrp="1" noChangeArrowheads="1"/>
          </p:cNvSpPr>
          <p:nvPr>
            <p:ph type="body" idx="1"/>
          </p:nvPr>
        </p:nvSpPr>
        <p:spPr>
          <a:noFill/>
          <a:ln/>
        </p:spPr>
        <p:txBody>
          <a:bodyPr>
            <a:normAutofit lnSpcReduction="10000"/>
          </a:bodyPr>
          <a:lstStyle/>
          <a:p>
            <a:pPr eaLnBrk="1" hangingPunct="1"/>
            <a:r>
              <a:rPr lang="en-US" sz="1100" b="1" dirty="0">
                <a:solidFill>
                  <a:schemeClr val="tx1">
                    <a:lumMod val="65000"/>
                    <a:lumOff val="35000"/>
                  </a:schemeClr>
                </a:solidFill>
                <a:cs typeface="Arial" pitchFamily="34" charset="0"/>
              </a:rPr>
              <a:t>Notes to Trainer: </a:t>
            </a:r>
            <a:r>
              <a:rPr lang="en-US" sz="1100" b="0" dirty="0" smtClean="0">
                <a:solidFill>
                  <a:schemeClr val="tx1">
                    <a:lumMod val="65000"/>
                    <a:lumOff val="35000"/>
                  </a:schemeClr>
                </a:solidFill>
                <a:cs typeface="Arial" pitchFamily="34" charset="0"/>
              </a:rPr>
              <a:t>Share</a:t>
            </a:r>
            <a:r>
              <a:rPr lang="en-US" sz="1100" b="0" baseline="0" dirty="0" smtClean="0">
                <a:solidFill>
                  <a:schemeClr val="tx1">
                    <a:lumMod val="65000"/>
                    <a:lumOff val="35000"/>
                  </a:schemeClr>
                </a:solidFill>
                <a:cs typeface="Arial" pitchFamily="34" charset="0"/>
              </a:rPr>
              <a:t> this with the audience:</a:t>
            </a:r>
            <a:r>
              <a:rPr lang="en-US" sz="1100" b="0" dirty="0" smtClean="0">
                <a:solidFill>
                  <a:schemeClr val="tx1">
                    <a:lumMod val="65000"/>
                    <a:lumOff val="35000"/>
                  </a:schemeClr>
                </a:solidFill>
                <a:cs typeface="Arial" pitchFamily="34" charset="0"/>
              </a:rPr>
              <a:t> “These</a:t>
            </a:r>
            <a:r>
              <a:rPr lang="en-US" sz="1100" b="0" baseline="0" dirty="0" smtClean="0">
                <a:solidFill>
                  <a:schemeClr val="tx1">
                    <a:lumMod val="65000"/>
                    <a:lumOff val="35000"/>
                  </a:schemeClr>
                </a:solidFill>
                <a:cs typeface="Arial" pitchFamily="34" charset="0"/>
              </a:rPr>
              <a:t> </a:t>
            </a:r>
            <a:r>
              <a:rPr lang="en-US" sz="1100" b="0" baseline="0" dirty="0">
                <a:solidFill>
                  <a:schemeClr val="tx1">
                    <a:lumMod val="65000"/>
                    <a:lumOff val="35000"/>
                  </a:schemeClr>
                </a:solidFill>
                <a:cs typeface="Arial" pitchFamily="34" charset="0"/>
              </a:rPr>
              <a:t>statistics</a:t>
            </a:r>
            <a:r>
              <a:rPr lang="en-US" sz="1100" b="0" dirty="0">
                <a:solidFill>
                  <a:schemeClr val="tx1">
                    <a:lumMod val="65000"/>
                    <a:lumOff val="35000"/>
                  </a:schemeClr>
                </a:solidFill>
                <a:cs typeface="Arial" pitchFamily="34" charset="0"/>
              </a:rPr>
              <a:t> reinforce how important it is to address health needs when women enter domestic violence programs – it may be the first time in a long time that they have had access to services. </a:t>
            </a:r>
            <a:r>
              <a:rPr lang="en-US" dirty="0"/>
              <a:t>DV programs are in a unique position to intervene and reduce health consequences related to experiencing violence and abuse.”</a:t>
            </a:r>
            <a:endParaRPr lang="en-US" sz="1100" b="0" dirty="0">
              <a:solidFill>
                <a:schemeClr val="tx1">
                  <a:lumMod val="65000"/>
                  <a:lumOff val="35000"/>
                </a:schemeClr>
              </a:solidFill>
              <a:cs typeface="Arial" pitchFamily="34" charset="0"/>
            </a:endParaRPr>
          </a:p>
          <a:p>
            <a:pPr eaLnBrk="1" hangingPunct="1"/>
            <a:endParaRPr lang="en-US" sz="1100" b="0" dirty="0">
              <a:solidFill>
                <a:schemeClr val="tx1">
                  <a:lumMod val="65000"/>
                  <a:lumOff val="35000"/>
                </a:schemeClr>
              </a:solidFill>
              <a:cs typeface="Arial" pitchFamily="34" charset="0"/>
            </a:endParaRPr>
          </a:p>
          <a:p>
            <a:pPr eaLnBrk="1" hangingPunct="1"/>
            <a:r>
              <a:rPr lang="en-US" sz="1100" b="1" dirty="0">
                <a:solidFill>
                  <a:schemeClr val="tx1">
                    <a:lumMod val="65000"/>
                    <a:lumOff val="35000"/>
                  </a:schemeClr>
                </a:solidFill>
                <a:cs typeface="Arial" pitchFamily="34" charset="0"/>
              </a:rPr>
              <a:t>Additional Info:</a:t>
            </a:r>
          </a:p>
          <a:p>
            <a:pPr marL="228600" indent="-228600">
              <a:buClr>
                <a:srgbClr val="E98A00"/>
              </a:buClr>
              <a:buFont typeface="Arial" pitchFamily="34" charset="0"/>
              <a:buChar char="•"/>
            </a:pPr>
            <a:r>
              <a:rPr lang="en-US" sz="1100" b="0" dirty="0">
                <a:solidFill>
                  <a:schemeClr val="tx1">
                    <a:lumMod val="65000"/>
                    <a:lumOff val="35000"/>
                  </a:schemeClr>
                </a:solidFill>
                <a:cs typeface="Arial" pitchFamily="34" charset="0"/>
              </a:rPr>
              <a:t>In this study by McCloskey et al. (2007), 2027 women outpatients across five different medical departments housed in 8 hospital and clinic sites completed a written survey. 59% of participants were white, 38% were married, and 22.6% were born outside of the U.S. Nearly 14% of the women disclosed recent IPV and 37% confirmed ever being in a violent relationship.  </a:t>
            </a:r>
          </a:p>
          <a:p>
            <a:pPr marL="228600" indent="-228600">
              <a:buClr>
                <a:srgbClr val="E98A00"/>
              </a:buClr>
              <a:buFont typeface="Arial" pitchFamily="34" charset="0"/>
              <a:buChar char="•"/>
            </a:pPr>
            <a:r>
              <a:rPr lang="en-US" sz="1100" b="0" dirty="0">
                <a:solidFill>
                  <a:schemeClr val="tx1">
                    <a:lumMod val="65000"/>
                    <a:lumOff val="35000"/>
                  </a:schemeClr>
                </a:solidFill>
                <a:cs typeface="Arial" pitchFamily="34" charset="0"/>
              </a:rPr>
              <a:t>17% of women who had been physically abused by an intimate partner in the past year reported that their partner did not allow them to access health care or interfered with their health care compared to 2% of non-abused women.</a:t>
            </a:r>
          </a:p>
          <a:p>
            <a:pPr marL="228600" indent="-228600">
              <a:buClr>
                <a:srgbClr val="E98A00"/>
              </a:buClr>
              <a:buFont typeface="Arial" pitchFamily="34" charset="0"/>
              <a:buChar char="•"/>
            </a:pPr>
            <a:r>
              <a:rPr lang="en-US" sz="1100" b="0" dirty="0">
                <a:solidFill>
                  <a:schemeClr val="tx1">
                    <a:lumMod val="65000"/>
                    <a:lumOff val="35000"/>
                  </a:schemeClr>
                </a:solidFill>
                <a:cs typeface="Arial" pitchFamily="34" charset="0"/>
              </a:rPr>
              <a:t>Women with interfering partners were significantly more likely to report having poorer health (OR=1.8)     </a:t>
            </a:r>
          </a:p>
          <a:p>
            <a:pPr marL="228600" indent="-228600">
              <a:buClr>
                <a:srgbClr val="E98A00"/>
              </a:buClr>
            </a:pPr>
            <a:endParaRPr lang="en-US" sz="1100" b="0" dirty="0">
              <a:solidFill>
                <a:schemeClr val="tx1">
                  <a:lumMod val="65000"/>
                  <a:lumOff val="35000"/>
                </a:schemeClr>
              </a:solidFill>
              <a:cs typeface="Arial" pitchFamily="34" charset="0"/>
            </a:endParaRPr>
          </a:p>
          <a:p>
            <a:pPr>
              <a:lnSpc>
                <a:spcPct val="100000"/>
              </a:lnSpc>
              <a:buClr>
                <a:srgbClr val="E98A00"/>
              </a:buClr>
            </a:pPr>
            <a:r>
              <a:rPr lang="en-US" sz="1100" b="0" dirty="0">
                <a:solidFill>
                  <a:schemeClr val="tx1">
                    <a:lumMod val="65000"/>
                    <a:lumOff val="35000"/>
                  </a:schemeClr>
                </a:solidFill>
              </a:rPr>
              <a:t>McCloskey LA, Williams CM, </a:t>
            </a:r>
            <a:r>
              <a:rPr lang="en-US" sz="1100" b="0" dirty="0" err="1">
                <a:solidFill>
                  <a:schemeClr val="tx1">
                    <a:lumMod val="65000"/>
                    <a:lumOff val="35000"/>
                  </a:schemeClr>
                </a:solidFill>
              </a:rPr>
              <a:t>Lichter</a:t>
            </a:r>
            <a:r>
              <a:rPr lang="en-US" sz="1100" b="0" dirty="0">
                <a:solidFill>
                  <a:schemeClr val="tx1">
                    <a:lumMod val="65000"/>
                    <a:lumOff val="35000"/>
                  </a:schemeClr>
                </a:solidFill>
              </a:rPr>
              <a:t> E, Gerber M, </a:t>
            </a:r>
            <a:r>
              <a:rPr lang="en-US" sz="1100" b="0" dirty="0" err="1">
                <a:solidFill>
                  <a:schemeClr val="tx1">
                    <a:lumMod val="65000"/>
                    <a:lumOff val="35000"/>
                  </a:schemeClr>
                </a:solidFill>
              </a:rPr>
              <a:t>Ganz</a:t>
            </a:r>
            <a:r>
              <a:rPr lang="en-US" sz="1100" b="0" dirty="0">
                <a:solidFill>
                  <a:schemeClr val="tx1">
                    <a:lumMod val="65000"/>
                    <a:lumOff val="35000"/>
                  </a:schemeClr>
                </a:solidFill>
              </a:rPr>
              <a:t> ML, </a:t>
            </a:r>
            <a:r>
              <a:rPr lang="en-US" sz="1100" b="0" dirty="0" err="1">
                <a:solidFill>
                  <a:schemeClr val="tx1">
                    <a:lumMod val="65000"/>
                    <a:lumOff val="35000"/>
                  </a:schemeClr>
                </a:solidFill>
              </a:rPr>
              <a:t>Sege</a:t>
            </a:r>
            <a:r>
              <a:rPr lang="en-US" sz="1100" b="0" dirty="0">
                <a:solidFill>
                  <a:schemeClr val="tx1">
                    <a:lumMod val="65000"/>
                    <a:lumOff val="35000"/>
                  </a:schemeClr>
                </a:solidFill>
              </a:rPr>
              <a:t> R. (2007). Abused women disclose partner interference with health care: an unrecognized form of battering. </a:t>
            </a:r>
            <a:r>
              <a:rPr lang="en-US" sz="1100" b="0" i="1" dirty="0">
                <a:solidFill>
                  <a:schemeClr val="tx1">
                    <a:lumMod val="65000"/>
                    <a:lumOff val="35000"/>
                  </a:schemeClr>
                </a:solidFill>
              </a:rPr>
              <a:t>Journal of General Internal Medicine, </a:t>
            </a:r>
            <a:r>
              <a:rPr lang="en-US" sz="1100" b="0" dirty="0">
                <a:solidFill>
                  <a:schemeClr val="tx1">
                    <a:lumMod val="65000"/>
                    <a:lumOff val="35000"/>
                  </a:schemeClr>
                </a:solidFill>
              </a:rPr>
              <a:t>22(8):1067-1072.</a:t>
            </a:r>
          </a:p>
          <a:p>
            <a:pPr marL="228600" indent="-228600">
              <a:buClr>
                <a:srgbClr val="E98A00"/>
              </a:buClr>
            </a:pPr>
            <a:endParaRPr lang="en-US" sz="1100" b="0" dirty="0">
              <a:solidFill>
                <a:schemeClr val="tx1">
                  <a:lumMod val="65000"/>
                  <a:lumOff val="35000"/>
                </a:schemeClr>
              </a:solidFill>
              <a:cs typeface="Arial" pitchFamily="34" charset="0"/>
            </a:endParaRPr>
          </a:p>
        </p:txBody>
      </p:sp>
    </p:spTree>
    <p:extLst>
      <p:ext uri="{BB962C8B-B14F-4D97-AF65-F5344CB8AC3E}">
        <p14:creationId xmlns:p14="http://schemas.microsoft.com/office/powerpoint/2010/main" val="462248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100" b="1" kern="1200" dirty="0" smtClean="0">
                <a:ln>
                  <a:noFill/>
                </a:ln>
                <a:solidFill>
                  <a:schemeClr val="tx1"/>
                </a:solidFill>
                <a:latin typeface="Arial" panose="020B0604020202020204" pitchFamily="34" charset="0"/>
                <a:ea typeface="+mn-ea"/>
                <a:cs typeface="Arial" panose="020B0604020202020204" pitchFamily="34" charset="0"/>
              </a:rPr>
              <a:t>Notes to Trainer: </a:t>
            </a:r>
            <a:r>
              <a:rPr lang="en-US" sz="1100" b="0" kern="1200" dirty="0" smtClean="0">
                <a:ln>
                  <a:noFill/>
                </a:ln>
                <a:solidFill>
                  <a:schemeClr val="tx1"/>
                </a:solidFill>
                <a:latin typeface="Arial" panose="020B0604020202020204" pitchFamily="34" charset="0"/>
                <a:ea typeface="+mn-ea"/>
                <a:cs typeface="Arial" panose="020B0604020202020204" pitchFamily="34" charset="0"/>
              </a:rPr>
              <a:t>Some health conversations</a:t>
            </a:r>
            <a:r>
              <a:rPr lang="en-US" sz="1100" b="0" kern="1200" baseline="0" dirty="0" smtClean="0">
                <a:ln>
                  <a:noFill/>
                </a:ln>
                <a:solidFill>
                  <a:schemeClr val="tx1"/>
                </a:solidFill>
                <a:latin typeface="Arial" panose="020B0604020202020204" pitchFamily="34" charset="0"/>
                <a:ea typeface="+mn-ea"/>
                <a:cs typeface="Arial" panose="020B0604020202020204" pitchFamily="34" charset="0"/>
              </a:rPr>
              <a:t> are more urgent and require a faster time frame given the 5-day efficacy window for emergency contraception (the sooner it’s administered the more effective it is) and the fatality risks stemming from strangulation in the hours and days after an assault.  Also, if a client hasn’t been seen by a primary care provider in some years, there may be other chronic health issues that are undiagnosed.  An advocate may work to support clients with other health issues in a more flexible timeline so that they don’t need to address everything at intake.  This includes health insurance enrollment, substance use support, and other nutrition, sleep and wellness support.  </a:t>
            </a:r>
            <a:endParaRPr lang="en-US" sz="1100" b="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57</a:t>
            </a:fld>
            <a:endParaRPr lang="en-US" b="0" dirty="0">
              <a:solidFill>
                <a:schemeClr val="tx1"/>
              </a:solidFill>
            </a:endParaRPr>
          </a:p>
        </p:txBody>
      </p:sp>
    </p:spTree>
    <p:extLst>
      <p:ext uri="{BB962C8B-B14F-4D97-AF65-F5344CB8AC3E}">
        <p14:creationId xmlns:p14="http://schemas.microsoft.com/office/powerpoint/2010/main" val="26898168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415790"/>
            <a:ext cx="5608320" cy="7623810"/>
          </a:xfrm>
        </p:spPr>
        <p:txBody>
          <a:bodyPr>
            <a:normAutofit lnSpcReduction="10000"/>
          </a:bodyPr>
          <a:lstStyle/>
          <a:p>
            <a:pPr>
              <a:lnSpc>
                <a:spcPct val="100000"/>
              </a:lnSpc>
              <a:spcAft>
                <a:spcPts val="800"/>
              </a:spcAft>
            </a:pPr>
            <a:r>
              <a:rPr lang="en-US" sz="1100" b="1" dirty="0">
                <a:solidFill>
                  <a:schemeClr val="tx1">
                    <a:lumMod val="65000"/>
                    <a:lumOff val="35000"/>
                  </a:schemeClr>
                </a:solidFill>
                <a:latin typeface="Arial  "/>
                <a:ea typeface="Calibri" panose="020F0502020204030204" pitchFamily="34" charset="0"/>
                <a:cs typeface="Times New Roman" panose="02020603050405020304" pitchFamily="18" charset="0"/>
              </a:rPr>
              <a:t>Notes to Trainer</a:t>
            </a: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  Share this with the </a:t>
            </a:r>
            <a:r>
              <a:rPr lang="en-US" sz="1100" b="0" dirty="0" smtClean="0">
                <a:solidFill>
                  <a:schemeClr val="tx1">
                    <a:lumMod val="65000"/>
                    <a:lumOff val="35000"/>
                  </a:schemeClr>
                </a:solidFill>
                <a:latin typeface="Arial  "/>
                <a:ea typeface="Calibri" panose="020F0502020204030204" pitchFamily="34" charset="0"/>
                <a:cs typeface="Times New Roman" panose="02020603050405020304" pitchFamily="18" charset="0"/>
              </a:rPr>
              <a:t>audience: </a:t>
            </a: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“Before we talk about</a:t>
            </a:r>
            <a:r>
              <a:rPr lang="en-US" sz="1100" b="0" baseline="0" dirty="0">
                <a:solidFill>
                  <a:schemeClr val="tx1">
                    <a:lumMod val="65000"/>
                    <a:lumOff val="35000"/>
                  </a:schemeClr>
                </a:solidFill>
                <a:latin typeface="Arial  "/>
                <a:ea typeface="Calibri" panose="020F0502020204030204" pitchFamily="34" charset="0"/>
                <a:cs typeface="Times New Roman" panose="02020603050405020304" pitchFamily="18" charset="0"/>
              </a:rPr>
              <a:t> how advocates can support survivors’ health care needs we want to make sure to first describe CHCs and what services they provide.” </a:t>
            </a: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If needed, add a few extra points from this list below:</a:t>
            </a:r>
          </a:p>
          <a:p>
            <a:pPr marL="342900" marR="0" lvl="0" indent="-342900">
              <a:lnSpc>
                <a:spcPct val="100000"/>
              </a:lnSpc>
              <a:spcBef>
                <a:spcPts val="0"/>
              </a:spcBef>
              <a:spcAft>
                <a:spcPts val="0"/>
              </a:spcAft>
              <a:buFont typeface="Wingdings" panose="05000000000000000000" pitchFamily="2" charset="2"/>
              <a:buChar cha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Primary care and wellness services for the whole family</a:t>
            </a:r>
          </a:p>
          <a:p>
            <a:pPr marL="342900" marR="0" lvl="0" indent="-342900">
              <a:lnSpc>
                <a:spcPct val="100000"/>
              </a:lnSpc>
              <a:spcBef>
                <a:spcPts val="0"/>
              </a:spcBef>
              <a:spcAft>
                <a:spcPts val="0"/>
              </a:spcAft>
              <a:buFont typeface="Wingdings" panose="05000000000000000000" pitchFamily="2" charset="2"/>
              <a:buChar cha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Pharmacy</a:t>
            </a:r>
          </a:p>
          <a:p>
            <a:pPr marL="342900" marR="0" lvl="0" indent="-342900">
              <a:lnSpc>
                <a:spcPct val="100000"/>
              </a:lnSpc>
              <a:spcBef>
                <a:spcPts val="0"/>
              </a:spcBef>
              <a:spcAft>
                <a:spcPts val="0"/>
              </a:spcAft>
              <a:buFont typeface="Wingdings" panose="05000000000000000000" pitchFamily="2" charset="2"/>
              <a:buChar cha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Reproductive and sexual health options: birth control, emergency contraception, pregnancy options counseling</a:t>
            </a:r>
          </a:p>
          <a:p>
            <a:pPr marL="342900" marR="0" lvl="0" indent="-342900">
              <a:lnSpc>
                <a:spcPct val="100000"/>
              </a:lnSpc>
              <a:spcBef>
                <a:spcPts val="0"/>
              </a:spcBef>
              <a:spcAft>
                <a:spcPts val="0"/>
              </a:spcAft>
              <a:buFont typeface="Wingdings" panose="05000000000000000000" pitchFamily="2" charset="2"/>
              <a:buChar cha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HIV and STI testing, treatment and care</a:t>
            </a:r>
          </a:p>
          <a:p>
            <a:pPr marL="342900" marR="0" lvl="0" indent="-342900">
              <a:lnSpc>
                <a:spcPct val="100000"/>
              </a:lnSpc>
              <a:spcBef>
                <a:spcPts val="0"/>
              </a:spcBef>
              <a:spcAft>
                <a:spcPts val="0"/>
              </a:spcAft>
              <a:buFont typeface="Wingdings" panose="05000000000000000000" pitchFamily="2" charset="2"/>
              <a:buChar cha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Perinatal and post-partum care</a:t>
            </a:r>
          </a:p>
          <a:p>
            <a:pPr marL="342900" marR="0" lvl="0" indent="-342900">
              <a:lnSpc>
                <a:spcPct val="100000"/>
              </a:lnSpc>
              <a:spcBef>
                <a:spcPts val="0"/>
              </a:spcBef>
              <a:spcAft>
                <a:spcPts val="0"/>
              </a:spcAft>
              <a:buFont typeface="Wingdings" panose="05000000000000000000" pitchFamily="2" charset="2"/>
              <a:buChar cha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Substance dependency support</a:t>
            </a:r>
          </a:p>
          <a:p>
            <a:pPr marL="342900" marR="0" lvl="0" indent="-342900">
              <a:lnSpc>
                <a:spcPct val="100000"/>
              </a:lnSpc>
              <a:spcBef>
                <a:spcPts val="0"/>
              </a:spcBef>
              <a:spcAft>
                <a:spcPts val="0"/>
              </a:spcAft>
              <a:buFont typeface="Wingdings" panose="05000000000000000000" pitchFamily="2" charset="2"/>
              <a:buChar cha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Mental and behavioral health services</a:t>
            </a:r>
          </a:p>
          <a:p>
            <a:pPr marL="342900" marR="0" lvl="0" indent="-342900">
              <a:lnSpc>
                <a:spcPct val="100000"/>
              </a:lnSpc>
              <a:spcBef>
                <a:spcPts val="0"/>
              </a:spcBef>
              <a:spcAft>
                <a:spcPts val="0"/>
              </a:spcAft>
              <a:buFont typeface="Wingdings" panose="05000000000000000000" pitchFamily="2" charset="2"/>
              <a:buChar cha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Provide health services regardless of patients’ ability to pay and charge for services on a sliding fee scale.  </a:t>
            </a:r>
          </a:p>
          <a:p>
            <a:pPr marL="342900" marR="0" lvl="0" indent="-342900">
              <a:lnSpc>
                <a:spcPct val="100000"/>
              </a:lnSpc>
              <a:spcBef>
                <a:spcPts val="0"/>
              </a:spcBef>
              <a:spcAft>
                <a:spcPts val="0"/>
              </a:spcAft>
              <a:buFont typeface="Wingdings" panose="05000000000000000000" pitchFamily="2" charset="2"/>
              <a:buChar cha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Health care enrollment specialists</a:t>
            </a:r>
          </a:p>
          <a:p>
            <a:pPr marL="342900" marR="0" lvl="0" indent="-342900">
              <a:lnSpc>
                <a:spcPct val="100000"/>
              </a:lnSpc>
              <a:spcBef>
                <a:spcPts val="0"/>
              </a:spcBef>
              <a:spcAft>
                <a:spcPts val="0"/>
              </a:spcAft>
              <a:buFont typeface="Wingdings" panose="05000000000000000000" pitchFamily="2" charset="2"/>
              <a:buChar cha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Operate under the direction of patient-majority governing boards of autonomous community-based organizations.  </a:t>
            </a:r>
          </a:p>
          <a:p>
            <a:pPr marL="342900" marR="0" lvl="0" indent="-342900">
              <a:lnSpc>
                <a:spcPct val="100000"/>
              </a:lnSpc>
              <a:spcBef>
                <a:spcPts val="0"/>
              </a:spcBef>
              <a:spcAft>
                <a:spcPts val="800"/>
              </a:spcAft>
              <a:buFont typeface="Wingdings" panose="05000000000000000000" pitchFamily="2" charset="2"/>
              <a:buChar cha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Language access and other culturally responsive </a:t>
            </a:r>
            <a:r>
              <a:rPr lang="en-US" sz="1100" b="0" dirty="0" smtClean="0">
                <a:solidFill>
                  <a:schemeClr val="tx1">
                    <a:lumMod val="65000"/>
                    <a:lumOff val="35000"/>
                  </a:schemeClr>
                </a:solidFill>
                <a:latin typeface="Arial  "/>
                <a:ea typeface="Calibri" panose="020F0502020204030204" pitchFamily="34" charset="0"/>
                <a:cs typeface="Times New Roman" panose="02020603050405020304" pitchFamily="18" charset="0"/>
              </a:rPr>
              <a:t>services</a:t>
            </a:r>
            <a:endPar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endParaRPr>
          </a:p>
          <a:p>
            <a:pPr marL="0" marR="0" lvl="0" indent="0">
              <a:lnSpc>
                <a:spcPct val="100000"/>
              </a:lnSpc>
              <a:spcBef>
                <a:spcPts val="0"/>
              </a:spcBef>
              <a:spcAft>
                <a:spcPts val="800"/>
              </a:spcAft>
              <a:buFont typeface="Wingdings" panose="05000000000000000000" pitchFamily="2" charset="2"/>
              <a:buNone/>
            </a:pPr>
            <a:r>
              <a:rPr lang="en-US" sz="1100" b="1" dirty="0">
                <a:solidFill>
                  <a:schemeClr val="tx1">
                    <a:lumMod val="65000"/>
                    <a:lumOff val="35000"/>
                  </a:schemeClr>
                </a:solidFill>
                <a:latin typeface="Arial  "/>
                <a:ea typeface="Calibri" panose="020F0502020204030204" pitchFamily="34" charset="0"/>
                <a:cs typeface="Times New Roman" panose="02020603050405020304" pitchFamily="18" charset="0"/>
              </a:rPr>
              <a:t>Additional</a:t>
            </a:r>
            <a:r>
              <a:rPr lang="en-US" sz="1100" b="1" baseline="0" dirty="0">
                <a:solidFill>
                  <a:schemeClr val="tx1">
                    <a:lumMod val="65000"/>
                    <a:lumOff val="35000"/>
                  </a:schemeClr>
                </a:solidFill>
                <a:latin typeface="Arial  "/>
                <a:ea typeface="Calibri" panose="020F0502020204030204" pitchFamily="34" charset="0"/>
                <a:cs typeface="Times New Roman" panose="02020603050405020304" pitchFamily="18" charset="0"/>
              </a:rPr>
              <a:t> Info:</a:t>
            </a:r>
          </a:p>
          <a:p>
            <a:pPr marL="0" marR="0" lvl="0" indent="0">
              <a:lnSpc>
                <a:spcPct val="100000"/>
              </a:lnSpc>
              <a:spcBef>
                <a:spcPts val="0"/>
              </a:spcBef>
              <a:spcAft>
                <a:spcPts val="800"/>
              </a:spcAft>
              <a:buFont typeface="Wingdings" panose="05000000000000000000" pitchFamily="2" charset="2"/>
              <a:buNone/>
            </a:pPr>
            <a:r>
              <a:rPr lang="en-US" sz="1100" b="0" dirty="0">
                <a:solidFill>
                  <a:schemeClr val="tx1">
                    <a:lumMod val="65000"/>
                    <a:lumOff val="35000"/>
                  </a:schemeClr>
                </a:solidFill>
                <a:latin typeface="Arial  "/>
              </a:rPr>
              <a:t>Health Center Program Fundamentals:  </a:t>
            </a:r>
            <a:endPar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endParaRPr>
          </a:p>
          <a:p>
            <a:pPr marL="171450" indent="-171450">
              <a:lnSpc>
                <a:spcPct val="100000"/>
              </a:lnSpc>
              <a:buFont typeface="Arial" panose="020B0604020202020204" pitchFamily="34" charset="0"/>
              <a:buChar char="•"/>
            </a:pPr>
            <a:r>
              <a:rPr lang="en-US" sz="1100" b="0" dirty="0">
                <a:solidFill>
                  <a:schemeClr val="tx1">
                    <a:lumMod val="65000"/>
                    <a:lumOff val="35000"/>
                  </a:schemeClr>
                </a:solidFill>
                <a:latin typeface="Arial  "/>
              </a:rPr>
              <a:t>Deliver high quality, culturally competent, comprehensive primary care, as well as supportive services such as health education, translation, and transportation that promote access to health care.</a:t>
            </a:r>
          </a:p>
          <a:p>
            <a:pPr marL="171450" indent="-171450">
              <a:lnSpc>
                <a:spcPct val="100000"/>
              </a:lnSpc>
              <a:buFont typeface="Arial" panose="020B0604020202020204" pitchFamily="34" charset="0"/>
              <a:buChar char="•"/>
            </a:pPr>
            <a:r>
              <a:rPr lang="en-US" sz="1100" b="0" dirty="0">
                <a:solidFill>
                  <a:schemeClr val="tx1">
                    <a:lumMod val="65000"/>
                    <a:lumOff val="35000"/>
                  </a:schemeClr>
                </a:solidFill>
                <a:latin typeface="Arial  "/>
              </a:rPr>
              <a:t>Provide services regardless of patients’ ability to pay and charge for services on a sliding fee scale.  </a:t>
            </a:r>
          </a:p>
          <a:p>
            <a:pPr marL="171450" indent="-171450">
              <a:lnSpc>
                <a:spcPct val="100000"/>
              </a:lnSpc>
              <a:buFont typeface="Arial" panose="020B0604020202020204" pitchFamily="34" charset="0"/>
              <a:buChar char="•"/>
            </a:pPr>
            <a:r>
              <a:rPr lang="en-US" sz="1100" b="0" dirty="0">
                <a:solidFill>
                  <a:schemeClr val="tx1">
                    <a:lumMod val="65000"/>
                    <a:lumOff val="35000"/>
                  </a:schemeClr>
                </a:solidFill>
                <a:latin typeface="Arial  "/>
              </a:rPr>
              <a:t>Operate under the direction of patient-majority governing boards of autonomous community-based organizations.  These include public and private non-profit organizations and tribal and faith-based organizations.</a:t>
            </a:r>
          </a:p>
          <a:p>
            <a:pPr marL="171450" indent="-171450">
              <a:lnSpc>
                <a:spcPct val="100000"/>
              </a:lnSpc>
              <a:buFont typeface="Arial" panose="020B0604020202020204" pitchFamily="34" charset="0"/>
              <a:buChar char="•"/>
            </a:pPr>
            <a:r>
              <a:rPr lang="en-US" sz="1100" b="0" dirty="0">
                <a:solidFill>
                  <a:schemeClr val="tx1">
                    <a:lumMod val="65000"/>
                    <a:lumOff val="35000"/>
                  </a:schemeClr>
                </a:solidFill>
                <a:latin typeface="Arial  "/>
              </a:rPr>
              <a:t>Develop systems of patient-centered and integrated care that respond to the unique needs of diverse medically underserved areas and populations.</a:t>
            </a:r>
          </a:p>
          <a:p>
            <a:pPr marL="171450" indent="-171450">
              <a:lnSpc>
                <a:spcPct val="100000"/>
              </a:lnSpc>
              <a:buFont typeface="Arial" panose="020B0604020202020204" pitchFamily="34" charset="0"/>
              <a:buChar char="•"/>
            </a:pPr>
            <a:r>
              <a:rPr lang="en-US" sz="1100" b="0" dirty="0">
                <a:solidFill>
                  <a:schemeClr val="tx1">
                    <a:lumMod val="65000"/>
                    <a:lumOff val="35000"/>
                  </a:schemeClr>
                </a:solidFill>
                <a:latin typeface="Arial  "/>
              </a:rPr>
              <a:t>Meet requirements regarding administrative, clinical, and financial operations.</a:t>
            </a:r>
          </a:p>
          <a:p>
            <a:pPr marL="171450" marR="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a:solidFill>
                  <a:schemeClr val="tx1">
                    <a:lumMod val="65000"/>
                    <a:lumOff val="35000"/>
                  </a:schemeClr>
                </a:solidFill>
                <a:latin typeface="Arial  "/>
              </a:rPr>
              <a:t>Learn more about HRSA-funded community health centers: https://bphc.hrsa.gov/about/what-is-a-health-center/index.html </a:t>
            </a:r>
          </a:p>
          <a:p>
            <a:pPr marL="0" marR="0" lvl="0" indent="0">
              <a:lnSpc>
                <a:spcPct val="100000"/>
              </a:lnSpc>
              <a:spcBef>
                <a:spcPts val="0"/>
              </a:spcBef>
              <a:spcAft>
                <a:spcPts val="800"/>
              </a:spcAft>
              <a:buFont typeface="Wingdings" panose="05000000000000000000" pitchFamily="2" charset="2"/>
              <a:buNone/>
            </a:pPr>
            <a:r>
              <a:rPr lang="en-US" sz="1100" b="0" i="0" kern="1200" dirty="0">
                <a:ln>
                  <a:noFill/>
                </a:ln>
                <a:solidFill>
                  <a:schemeClr val="tx1">
                    <a:lumMod val="65000"/>
                    <a:lumOff val="35000"/>
                  </a:schemeClr>
                </a:solidFill>
                <a:effectLst/>
                <a:latin typeface="Arial  "/>
                <a:ea typeface="+mn-ea"/>
                <a:cs typeface="Arial" panose="020B0604020202020204" pitchFamily="34" charset="0"/>
              </a:rPr>
              <a:t>Health centers are community-based and patient-directed organizations that deliver comprehensive, culturally competent, high-quality primary health care services. Health centers also often integrate access to pharmacy, mental health, substance abuse, and oral health services in areas where economic, geographic, or cultural barriers limit access to affordable health care services. Health centers deliver care to the Nation’s most vulnerable individuals and families, including people experiencing homelessness, agricultural workers, residents of public housing, and the Nation’s veterans.  Learn more: https://bphc.hrsa.gov/about/what-is-a-health-center/index.html </a:t>
            </a:r>
            <a:endPar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endParaRPr>
          </a:p>
          <a:p>
            <a:pPr marL="171450" marR="0" lvl="0" indent="-1714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rPr>
              <a:t>Looking to identify a community health center in your area? Visit </a:t>
            </a:r>
            <a:r>
              <a:rPr lang="en-US" sz="1100" b="0" u="none" dirty="0">
                <a:solidFill>
                  <a:schemeClr val="tx1">
                    <a:lumMod val="65000"/>
                    <a:lumOff val="35000"/>
                  </a:schemeClr>
                </a:solidFill>
                <a:latin typeface="Arial  "/>
                <a:ea typeface="Calibri" panose="020F0502020204030204" pitchFamily="34" charset="0"/>
                <a:cs typeface="Times New Roman" panose="02020603050405020304" pitchFamily="18" charset="0"/>
              </a:rPr>
              <a:t>www.findahealthcenter.hrsa.gov</a:t>
            </a:r>
            <a:endParaRPr lang="en-US" sz="1100" dirty="0">
              <a:solidFill>
                <a:schemeClr val="tx1">
                  <a:lumMod val="65000"/>
                  <a:lumOff val="35000"/>
                </a:schemeClr>
              </a:solidFill>
              <a:latin typeface="Arial  "/>
              <a:ea typeface="Calibri" panose="020F0502020204030204" pitchFamily="34" charset="0"/>
              <a:cs typeface="Times New Roman" panose="02020603050405020304" pitchFamily="18" charset="0"/>
            </a:endParaRPr>
          </a:p>
          <a:p>
            <a:pPr>
              <a:lnSpc>
                <a:spcPct val="100000"/>
              </a:lnSpc>
            </a:pPr>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58</a:t>
            </a:fld>
            <a:endParaRPr lang="en-US" b="0" dirty="0">
              <a:solidFill>
                <a:schemeClr val="tx1"/>
              </a:solidFill>
            </a:endParaRPr>
          </a:p>
        </p:txBody>
      </p:sp>
    </p:spTree>
    <p:extLst>
      <p:ext uri="{BB962C8B-B14F-4D97-AF65-F5344CB8AC3E}">
        <p14:creationId xmlns:p14="http://schemas.microsoft.com/office/powerpoint/2010/main" val="23467459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a:solidFill>
                  <a:schemeClr val="tx1">
                    <a:lumMod val="65000"/>
                    <a:lumOff val="35000"/>
                  </a:schemeClr>
                </a:solidFill>
                <a:latin typeface="Arial  "/>
              </a:rPr>
              <a:t>Notes to Trainer: </a:t>
            </a:r>
            <a:r>
              <a:rPr lang="en-US" b="0" dirty="0">
                <a:solidFill>
                  <a:schemeClr val="tx1">
                    <a:lumMod val="65000"/>
                    <a:lumOff val="35000"/>
                  </a:schemeClr>
                </a:solidFill>
                <a:latin typeface="Arial  "/>
              </a:rPr>
              <a:t>Read</a:t>
            </a:r>
            <a:r>
              <a:rPr lang="en-US" b="0" baseline="0" dirty="0">
                <a:solidFill>
                  <a:schemeClr val="tx1">
                    <a:lumMod val="65000"/>
                    <a:lumOff val="35000"/>
                  </a:schemeClr>
                </a:solidFill>
                <a:latin typeface="Arial  "/>
              </a:rPr>
              <a:t> the slide and supplement with additional info from the list below as needed:</a:t>
            </a:r>
          </a:p>
          <a:p>
            <a:endParaRPr lang="en-US" dirty="0">
              <a:solidFill>
                <a:schemeClr val="tx1">
                  <a:lumMod val="65000"/>
                  <a:lumOff val="35000"/>
                </a:schemeClr>
              </a:solidFill>
              <a:latin typeface="Arial  "/>
            </a:endParaRPr>
          </a:p>
          <a:p>
            <a:r>
              <a:rPr lang="en-US" sz="1100" b="0" dirty="0">
                <a:solidFill>
                  <a:schemeClr val="tx1">
                    <a:lumMod val="65000"/>
                    <a:lumOff val="35000"/>
                  </a:schemeClr>
                </a:solidFill>
                <a:latin typeface="Arial  "/>
              </a:rPr>
              <a:t>Health Center Program Fundamentals:  </a:t>
            </a:r>
            <a:endParaRPr lang="en-US" sz="1100" b="0" dirty="0">
              <a:solidFill>
                <a:schemeClr val="tx1">
                  <a:lumMod val="65000"/>
                  <a:lumOff val="35000"/>
                </a:schemeClr>
              </a:solidFill>
              <a:latin typeface="Arial  "/>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100" b="0" dirty="0">
                <a:solidFill>
                  <a:schemeClr val="tx1">
                    <a:lumMod val="65000"/>
                    <a:lumOff val="35000"/>
                  </a:schemeClr>
                </a:solidFill>
                <a:latin typeface="Arial  "/>
              </a:rPr>
              <a:t>Deliver high quality, culturally competent, comprehensive primary care, as well as supportive services such as health education, translation, and transportation that promote access to health care.</a:t>
            </a:r>
          </a:p>
          <a:p>
            <a:pPr marL="171450" indent="-171450">
              <a:buFont typeface="Arial" panose="020B0604020202020204" pitchFamily="34" charset="0"/>
              <a:buChar char="•"/>
            </a:pPr>
            <a:r>
              <a:rPr lang="en-US" sz="1100" b="0" dirty="0">
                <a:solidFill>
                  <a:schemeClr val="tx1">
                    <a:lumMod val="65000"/>
                    <a:lumOff val="35000"/>
                  </a:schemeClr>
                </a:solidFill>
                <a:latin typeface="Arial  "/>
              </a:rPr>
              <a:t>Provide services regardless of patients’ ability to pay and charge for services on a sliding fee scale.  </a:t>
            </a:r>
          </a:p>
          <a:p>
            <a:pPr marL="171450" indent="-171450">
              <a:buFont typeface="Arial" panose="020B0604020202020204" pitchFamily="34" charset="0"/>
              <a:buChar char="•"/>
            </a:pPr>
            <a:r>
              <a:rPr lang="en-US" sz="1100" b="0" dirty="0">
                <a:solidFill>
                  <a:schemeClr val="tx1">
                    <a:lumMod val="65000"/>
                    <a:lumOff val="35000"/>
                  </a:schemeClr>
                </a:solidFill>
                <a:latin typeface="Arial  "/>
              </a:rPr>
              <a:t>Operate under the direction of patient-majority governing boards of autonomous community-based organizations.  These include public and private non-profit organizations and tribal and faith-based organizations.</a:t>
            </a:r>
          </a:p>
          <a:p>
            <a:pPr marL="171450" indent="-171450">
              <a:buFont typeface="Arial" panose="020B0604020202020204" pitchFamily="34" charset="0"/>
              <a:buChar char="•"/>
            </a:pPr>
            <a:r>
              <a:rPr lang="en-US" sz="1100" b="0" dirty="0">
                <a:solidFill>
                  <a:schemeClr val="tx1">
                    <a:lumMod val="65000"/>
                    <a:lumOff val="35000"/>
                  </a:schemeClr>
                </a:solidFill>
                <a:latin typeface="Arial  "/>
              </a:rPr>
              <a:t>Develop systems of patient-centered and integrated care that respond to the unique needs of diverse medically underserved areas and populations.</a:t>
            </a:r>
          </a:p>
          <a:p>
            <a:pPr marL="171450" indent="-171450">
              <a:buFont typeface="Arial" panose="020B0604020202020204" pitchFamily="34" charset="0"/>
              <a:buChar char="•"/>
            </a:pPr>
            <a:r>
              <a:rPr lang="en-US" sz="1100" b="0" dirty="0">
                <a:solidFill>
                  <a:schemeClr val="tx1">
                    <a:lumMod val="65000"/>
                    <a:lumOff val="35000"/>
                  </a:schemeClr>
                </a:solidFill>
                <a:latin typeface="Arial  "/>
              </a:rPr>
              <a:t>Meet requirements regarding administrative, clinical, and financial operations.</a:t>
            </a:r>
          </a:p>
          <a:p>
            <a:pPr marL="0" marR="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b="0" baseline="0" dirty="0">
                <a:solidFill>
                  <a:schemeClr val="tx1">
                    <a:lumMod val="65000"/>
                    <a:lumOff val="35000"/>
                  </a:schemeClr>
                </a:solidFill>
                <a:latin typeface="Arial  "/>
              </a:rPr>
              <a:t>Learn more about HRSA-funded community health centers: https://bphc.hrsa.gov/about/what-is-a-health-center/index.html </a:t>
            </a:r>
          </a:p>
          <a:p>
            <a:endParaRPr lang="en-US"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59</a:t>
            </a:fld>
            <a:endParaRPr lang="en-US" b="0" dirty="0">
              <a:solidFill>
                <a:schemeClr val="tx1"/>
              </a:solidFill>
            </a:endParaRPr>
          </a:p>
        </p:txBody>
      </p:sp>
    </p:spTree>
    <p:extLst>
      <p:ext uri="{BB962C8B-B14F-4D97-AF65-F5344CB8AC3E}">
        <p14:creationId xmlns:p14="http://schemas.microsoft.com/office/powerpoint/2010/main" val="21971521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smtClean="0">
                <a:solidFill>
                  <a:schemeClr val="tx1">
                    <a:lumMod val="65000"/>
                    <a:lumOff val="35000"/>
                  </a:schemeClr>
                </a:solidFill>
              </a:rPr>
              <a:t>Notes to Trainer: </a:t>
            </a:r>
            <a:r>
              <a:rPr lang="en-US" b="0" dirty="0" smtClean="0">
                <a:solidFill>
                  <a:schemeClr val="tx1">
                    <a:lumMod val="65000"/>
                    <a:lumOff val="35000"/>
                  </a:schemeClr>
                </a:solidFill>
              </a:rPr>
              <a:t>Use this slide as a template to fill in information about the partnering</a:t>
            </a:r>
            <a:r>
              <a:rPr lang="en-US" b="0" baseline="0" dirty="0" smtClean="0">
                <a:solidFill>
                  <a:schemeClr val="tx1">
                    <a:lumMod val="65000"/>
                    <a:lumOff val="35000"/>
                  </a:schemeClr>
                </a:solidFill>
              </a:rPr>
              <a:t> community health center. It’s helpful to include their location, hours, services, and logo</a:t>
            </a:r>
            <a:r>
              <a:rPr lang="en-US" b="0" baseline="0" smtClean="0">
                <a:solidFill>
                  <a:schemeClr val="tx1">
                    <a:lumMod val="65000"/>
                    <a:lumOff val="35000"/>
                  </a:schemeClr>
                </a:solidFill>
              </a:rPr>
              <a:t>. </a:t>
            </a:r>
            <a:endParaRPr lang="en-US" b="1"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smtClean="0">
                <a:solidFill>
                  <a:prstClr val="white"/>
                </a:solidFill>
              </a:rPr>
              <a:pPr/>
              <a:t>60</a:t>
            </a:fld>
            <a:endParaRPr lang="en-US">
              <a:solidFill>
                <a:prstClr val="white"/>
              </a:solidFill>
            </a:endParaRPr>
          </a:p>
        </p:txBody>
      </p:sp>
    </p:spTree>
    <p:extLst>
      <p:ext uri="{BB962C8B-B14F-4D97-AF65-F5344CB8AC3E}">
        <p14:creationId xmlns:p14="http://schemas.microsoft.com/office/powerpoint/2010/main" val="188983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smtClean="0"/>
              <a:t>Notes to Trainer: </a:t>
            </a:r>
            <a:r>
              <a:rPr lang="en-US" b="0" dirty="0" smtClean="0"/>
              <a:t>Provide</a:t>
            </a:r>
            <a:r>
              <a:rPr lang="en-US" b="0" baseline="0" dirty="0" smtClean="0"/>
              <a:t> the audience with an overview of the different topics you will be covering today, reading the sections listed on the slides. Explain that first we will be discussing </a:t>
            </a:r>
            <a:r>
              <a:rPr lang="en-US" sz="1100" dirty="0" smtClean="0">
                <a:solidFill>
                  <a:schemeClr val="tx1">
                    <a:lumMod val="65000"/>
                    <a:lumOff val="35000"/>
                  </a:schemeClr>
                </a:solidFill>
                <a:latin typeface="Arial  "/>
                <a:ea typeface="Arial"/>
                <a:cs typeface="Arial" panose="020B0604020202020204" pitchFamily="34" charset="0"/>
                <a:sym typeface="Arial"/>
              </a:rPr>
              <a:t>self-care and organizational strategies for community health centers to promote trauma-informed workplaces.</a:t>
            </a:r>
            <a:r>
              <a:rPr lang="en-US" sz="1100" baseline="0" dirty="0" smtClean="0">
                <a:solidFill>
                  <a:schemeClr val="tx1">
                    <a:lumMod val="65000"/>
                    <a:lumOff val="35000"/>
                  </a:schemeClr>
                </a:solidFill>
                <a:latin typeface="Arial  "/>
                <a:ea typeface="Arial"/>
                <a:cs typeface="Arial" panose="020B0604020202020204" pitchFamily="34" charset="0"/>
                <a:sym typeface="Arial"/>
              </a:rPr>
              <a:t> I</a:t>
            </a:r>
            <a:r>
              <a:rPr lang="en-US" sz="1100" dirty="0" smtClean="0">
                <a:solidFill>
                  <a:schemeClr val="tx1">
                    <a:lumMod val="65000"/>
                    <a:lumOff val="35000"/>
                  </a:schemeClr>
                </a:solidFill>
                <a:latin typeface="Arial  "/>
                <a:ea typeface="Arial"/>
                <a:cs typeface="Arial" panose="020B0604020202020204" pitchFamily="34" charset="0"/>
                <a:sym typeface="Arial"/>
              </a:rPr>
              <a:t>n</a:t>
            </a:r>
            <a:r>
              <a:rPr lang="en-US" sz="1100" baseline="0" dirty="0" smtClean="0">
                <a:solidFill>
                  <a:schemeClr val="tx1">
                    <a:lumMod val="65000"/>
                    <a:lumOff val="35000"/>
                  </a:schemeClr>
                </a:solidFill>
                <a:latin typeface="Arial  "/>
                <a:ea typeface="Arial"/>
                <a:cs typeface="Arial" panose="020B0604020202020204" pitchFamily="34" charset="0"/>
                <a:sym typeface="Arial"/>
              </a:rPr>
              <a:t> the next section we will provide an overview of the dynamics and definitions of intimate partner violence (IPV) and human trafficking (HT). Following that, we will discuss the health impact of IPV and HT. Finally, we will be introducing the “CUES” universal education intervention to addressing IPV and HT in community health centers. </a:t>
            </a:r>
            <a:endParaRPr lang="en-US" b="1" dirty="0"/>
          </a:p>
        </p:txBody>
      </p:sp>
      <p:sp>
        <p:nvSpPr>
          <p:cNvPr id="4" name="Slide Number Placeholder 3"/>
          <p:cNvSpPr>
            <a:spLocks noGrp="1"/>
          </p:cNvSpPr>
          <p:nvPr>
            <p:ph type="sldNum" sz="quarter" idx="10"/>
          </p:nvPr>
        </p:nvSpPr>
        <p:spPr/>
        <p:txBody>
          <a:bodyPr/>
          <a:lstStyle/>
          <a:p>
            <a:fld id="{EC35F8C5-8F2E-49E8-9825-D8195493308F}" type="slidenum">
              <a:rPr lang="en-US" smtClean="0"/>
              <a:pPr/>
              <a:t>6</a:t>
            </a:fld>
            <a:endParaRPr lang="en-US" dirty="0"/>
          </a:p>
        </p:txBody>
      </p:sp>
    </p:spTree>
    <p:extLst>
      <p:ext uri="{BB962C8B-B14F-4D97-AF65-F5344CB8AC3E}">
        <p14:creationId xmlns:p14="http://schemas.microsoft.com/office/powerpoint/2010/main" val="19043440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415790"/>
            <a:ext cx="5608320" cy="6176010"/>
          </a:xfrm>
        </p:spPr>
        <p:txBody>
          <a:bodyPr>
            <a:normAutofit lnSpcReduction="10000"/>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1" kern="1200" dirty="0">
                <a:ln>
                  <a:noFill/>
                </a:ln>
                <a:solidFill>
                  <a:schemeClr val="tx1">
                    <a:lumMod val="65000"/>
                    <a:lumOff val="35000"/>
                  </a:schemeClr>
                </a:solidFill>
                <a:latin typeface="Arial" panose="020B0604020202020204" pitchFamily="34" charset="0"/>
                <a:ea typeface="+mn-ea"/>
                <a:cs typeface="Arial" panose="020B0604020202020204" pitchFamily="34" charset="0"/>
              </a:rPr>
              <a:t>Notes to Trainer: </a:t>
            </a: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Read the slide and let them know that the FUTURES website has an archived webinar, advocate memo and other resources about how enrollment works.  Supplement with any of the content below (see additional info) as needed. Also share that even if clients are healthy with no obvious illness, injuries or acute health needs...it’s helpful to establish a connection to a primary care provider early (now) and establish a “medical home” (which can be served by a community health center). This medical home is where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clients </a:t>
            </a: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can go when they are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well for routine check-ups, when they are injured or ill, </a:t>
            </a: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or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for health care services </a:t>
            </a: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for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any children</a:t>
            </a: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  Establishing this in advance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helps </a:t>
            </a: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people avoid unnecessary and costly expenses related to emergency room visits which is often the fallback for people who have not yet established a relationship with a primary care provider and medical home.  </a:t>
            </a:r>
          </a:p>
          <a:p>
            <a:endPar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r>
              <a:rPr lang="en-US" sz="1100" b="1"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Additional Info: </a:t>
            </a:r>
          </a:p>
          <a:p>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To qualify for </a:t>
            </a:r>
            <a:r>
              <a:rPr lang="en-US" sz="1100" b="0" i="0" kern="1200" baseline="0" dirty="0" smtClean="0">
                <a:ln>
                  <a:noFill/>
                </a:ln>
                <a:solidFill>
                  <a:schemeClr val="tx1">
                    <a:lumMod val="65000"/>
                    <a:lumOff val="35000"/>
                  </a:schemeClr>
                </a:solidFill>
                <a:effectLst/>
                <a:latin typeface="Arial" panose="020B0604020202020204" pitchFamily="34" charset="0"/>
                <a:ea typeface="+mn-ea"/>
                <a:cs typeface="Arial" panose="020B0604020202020204" pitchFamily="34" charset="0"/>
              </a:rPr>
              <a:t>the </a:t>
            </a: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Special Enrollment Period, survivors may do the following:</a:t>
            </a:r>
          </a:p>
          <a:p>
            <a:pPr marL="171450" lvl="0" indent="-171450">
              <a:buFont typeface="Arial" panose="020B0604020202020204" pitchFamily="34" charset="0"/>
              <a:buChar char="•"/>
            </a:pP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Call the </a:t>
            </a:r>
            <a:r>
              <a:rPr lang="en-US" sz="1100" b="1" i="0" u="sng"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hlinkClick r:id="rId3"/>
              </a:rPr>
              <a:t>healthcare.gov</a:t>
            </a: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 Call Center at 1-800-318-2596. Explain the situation by stating, “I’m a survivor of domestic violence and want a Special Enrollment to apply for health care.” The Call Center will grant a SEP and then consumers will have 60 days to pick a plan and enroll for prospective coverage.</a:t>
            </a:r>
          </a:p>
          <a:p>
            <a:pPr marL="171450" lvl="0" indent="-171450">
              <a:buFont typeface="Arial" panose="020B0604020202020204" pitchFamily="34" charset="0"/>
              <a:buChar char="•"/>
            </a:pP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Survivors can enroll at any time and </a:t>
            </a:r>
            <a:r>
              <a:rPr lang="en-US" sz="1100" b="0" i="0" u="sng"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do not need proof of</a:t>
            </a: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 victimization, and just have to say they are victims of domestic violence to the enrollment specialist. </a:t>
            </a:r>
          </a:p>
          <a:p>
            <a:pPr marL="171450" lvl="0" indent="-171450">
              <a:buFont typeface="Arial" panose="020B0604020202020204" pitchFamily="34" charset="0"/>
              <a:buChar char="•"/>
            </a:pP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Visit www.HealthCare.gov for information on how to enroll in your state. (Some states enroll through the national exchange, some have a state specific exchange and healthcare.gov will have all of this information) The enrollment process is similar across states.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Insurance companies are prohibited from denying coverage to victims of DV as a preexisting condition.</a:t>
            </a:r>
          </a:p>
          <a:p>
            <a:pPr marL="171450" lvl="0" indent="-171450">
              <a:buFont typeface="Arial" panose="020B0604020202020204" pitchFamily="34" charset="0"/>
              <a:buChar char="•"/>
            </a:pP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Many community health centers have enrollment specialists on staff that survivors can work with to get coverage; these specialists may be able to come to your advocacy program or shelter to work directly with clients onsite.</a:t>
            </a:r>
          </a:p>
          <a:p>
            <a:pPr marL="171450" lvl="0" indent="-171450">
              <a:buFont typeface="Arial" panose="020B0604020202020204" pitchFamily="34" charset="0"/>
              <a:buChar char="•"/>
            </a:pP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More information on health enrollment here: </a:t>
            </a:r>
            <a:r>
              <a:rPr lang="en-US" sz="1100" b="0" i="0" u="sng"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hlinkClick r:id="rId4"/>
              </a:rPr>
              <a:t>https://www.futureswithoutviolence.org/health/health-policy-and-enrollment/</a:t>
            </a:r>
            <a:endParaRPr lang="en-US" sz="1100" b="0" i="0" u="none"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More information on primary care providers and medical homes: </a:t>
            </a:r>
            <a:r>
              <a:rPr lang="en-US" sz="1100" b="0" i="0" u="sng"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hlinkClick r:id="rId5"/>
              </a:rPr>
              <a:t>https://www.aafp.org/news/government-medicine/20101020wakefieldinterview.html</a:t>
            </a: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 </a:t>
            </a:r>
          </a:p>
          <a:p>
            <a:pPr marL="171450" lvl="0" indent="-171450">
              <a:buFont typeface="Arial" panose="020B0604020202020204" pitchFamily="34" charset="0"/>
              <a:buChar char="•"/>
            </a:pPr>
            <a:r>
              <a:rPr lang="en-US" sz="1100" b="0" i="0" kern="1200" baseline="0" dirty="0">
                <a:ln>
                  <a:noFill/>
                </a:ln>
                <a:solidFill>
                  <a:schemeClr val="tx1">
                    <a:lumMod val="65000"/>
                    <a:lumOff val="35000"/>
                  </a:schemeClr>
                </a:solidFill>
                <a:effectLst/>
                <a:latin typeface="Arial" panose="020B0604020202020204" pitchFamily="34" charset="0"/>
                <a:ea typeface="+mn-ea"/>
                <a:cs typeface="Arial" panose="020B0604020202020204" pitchFamily="34" charset="0"/>
              </a:rPr>
              <a:t>Find a local health center: https://findahealthcenter.hrsa.gov    </a:t>
            </a: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61</a:t>
            </a:fld>
            <a:endParaRPr lang="en-US" b="0" dirty="0">
              <a:solidFill>
                <a:schemeClr val="tx1"/>
              </a:solidFill>
            </a:endParaRPr>
          </a:p>
        </p:txBody>
      </p:sp>
    </p:spTree>
    <p:extLst>
      <p:ext uri="{BB962C8B-B14F-4D97-AF65-F5344CB8AC3E}">
        <p14:creationId xmlns:p14="http://schemas.microsoft.com/office/powerpoint/2010/main" val="10197604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fontScale="92500" lnSpcReduction="10000"/>
          </a:bodyPr>
          <a:lstStyle/>
          <a:p>
            <a:r>
              <a:rPr lang="en-US" sz="1100" b="1" baseline="0" dirty="0">
                <a:solidFill>
                  <a:schemeClr val="tx1">
                    <a:lumMod val="65000"/>
                    <a:lumOff val="35000"/>
                  </a:schemeClr>
                </a:solidFill>
                <a:latin typeface="Arial  "/>
              </a:rPr>
              <a:t>Notes to Trainer:  </a:t>
            </a:r>
            <a:r>
              <a:rPr lang="en-US" sz="1100" b="0" baseline="0" dirty="0">
                <a:solidFill>
                  <a:schemeClr val="tx1">
                    <a:lumMod val="65000"/>
                    <a:lumOff val="35000"/>
                  </a:schemeClr>
                </a:solidFill>
                <a:latin typeface="Arial  "/>
              </a:rPr>
              <a:t>Read the slide aloud and highlight some of these points with the </a:t>
            </a:r>
            <a:r>
              <a:rPr lang="en-US" sz="1100" baseline="0" dirty="0">
                <a:solidFill>
                  <a:schemeClr val="tx1">
                    <a:lumMod val="65000"/>
                    <a:lumOff val="35000"/>
                  </a:schemeClr>
                </a:solidFill>
                <a:latin typeface="Arial  "/>
              </a:rPr>
              <a:t>audience—</a:t>
            </a:r>
          </a:p>
          <a:p>
            <a:r>
              <a:rPr lang="en-US" sz="1100" dirty="0">
                <a:solidFill>
                  <a:schemeClr val="tx1">
                    <a:lumMod val="65000"/>
                    <a:lumOff val="35000"/>
                  </a:schemeClr>
                </a:solidFill>
                <a:latin typeface="Arial  "/>
              </a:rPr>
              <a:t>This trauma-informed guide:</a:t>
            </a:r>
          </a:p>
          <a:p>
            <a:pPr marL="174708" indent="-174708">
              <a:buFont typeface="Arial" panose="020B0604020202020204" pitchFamily="34" charset="0"/>
              <a:buChar char="•"/>
            </a:pPr>
            <a:r>
              <a:rPr lang="en-US" sz="1100" dirty="0">
                <a:solidFill>
                  <a:schemeClr val="tx1">
                    <a:lumMod val="65000"/>
                    <a:lumOff val="35000"/>
                  </a:schemeClr>
                </a:solidFill>
                <a:latin typeface="Arial  "/>
              </a:rPr>
              <a:t>promotes a survivor’s access to health services</a:t>
            </a:r>
          </a:p>
          <a:p>
            <a:pPr marL="174708" indent="-174708">
              <a:buFont typeface="Arial" panose="020B0604020202020204" pitchFamily="34" charset="0"/>
              <a:buChar char="•"/>
            </a:pPr>
            <a:r>
              <a:rPr lang="en-US" sz="1100" dirty="0">
                <a:solidFill>
                  <a:schemeClr val="tx1">
                    <a:lumMod val="65000"/>
                    <a:lumOff val="35000"/>
                  </a:schemeClr>
                </a:solidFill>
                <a:latin typeface="Arial  "/>
              </a:rPr>
              <a:t>validates why it may be hard for them to go to visits and names the common experience of disassociation</a:t>
            </a:r>
          </a:p>
          <a:p>
            <a:pPr marL="174708" indent="-174708">
              <a:buFont typeface="Arial" panose="020B0604020202020204" pitchFamily="34" charset="0"/>
              <a:buChar char="•"/>
            </a:pPr>
            <a:r>
              <a:rPr lang="en-US" sz="1100" dirty="0">
                <a:solidFill>
                  <a:schemeClr val="tx1">
                    <a:lumMod val="65000"/>
                    <a:lumOff val="35000"/>
                  </a:schemeClr>
                </a:solidFill>
                <a:latin typeface="Arial  "/>
              </a:rPr>
              <a:t>offers strategies on how to talk to providers about abuse and recommends note taking or bringing a friend to help remember providers’ instructions.</a:t>
            </a:r>
          </a:p>
          <a:p>
            <a:pPr marL="174708" indent="-174708" defTabSz="931774">
              <a:buFont typeface="Arial" panose="020B0604020202020204" pitchFamily="34" charset="0"/>
              <a:buChar char="•"/>
              <a:defRPr/>
            </a:pPr>
            <a:r>
              <a:rPr lang="en-US" sz="1100" dirty="0">
                <a:solidFill>
                  <a:schemeClr val="tx1">
                    <a:lumMod val="65000"/>
                    <a:lumOff val="35000"/>
                  </a:schemeClr>
                </a:solidFill>
                <a:latin typeface="Arial  "/>
              </a:rPr>
              <a:t>features resources available to domestic and sexual violence survivors including the National Hotline on Domestic Violence and RAINN.  </a:t>
            </a:r>
          </a:p>
          <a:p>
            <a:endParaRPr lang="en-US" sz="1100" dirty="0">
              <a:solidFill>
                <a:schemeClr val="tx1">
                  <a:lumMod val="65000"/>
                  <a:lumOff val="35000"/>
                </a:schemeClr>
              </a:solidFill>
              <a:latin typeface="Arial  "/>
            </a:endParaRPr>
          </a:p>
          <a:p>
            <a:r>
              <a:rPr lang="en-US" sz="1100" dirty="0">
                <a:solidFill>
                  <a:schemeClr val="tx1">
                    <a:lumMod val="65000"/>
                    <a:lumOff val="35000"/>
                  </a:schemeClr>
                </a:solidFill>
                <a:latin typeface="Arial  "/>
              </a:rPr>
              <a:t>This English/Spanish brochure may be shared with clients in both community health settings (to promote trauma informed visits), as well as in community-based advocacy settings (to increase health care access).  </a:t>
            </a:r>
          </a:p>
          <a:p>
            <a:endParaRPr lang="en-US" sz="1100" dirty="0">
              <a:solidFill>
                <a:schemeClr val="tx1">
                  <a:lumMod val="65000"/>
                  <a:lumOff val="35000"/>
                </a:schemeClr>
              </a:solidFill>
              <a:latin typeface="Arial  "/>
            </a:endParaRPr>
          </a:p>
          <a:p>
            <a:r>
              <a:rPr lang="en-US" sz="1100" b="1" dirty="0">
                <a:solidFill>
                  <a:schemeClr val="tx1">
                    <a:lumMod val="65000"/>
                    <a:lumOff val="35000"/>
                  </a:schemeClr>
                </a:solidFill>
                <a:latin typeface="Arial  "/>
              </a:rPr>
              <a:t>Background Info:</a:t>
            </a:r>
          </a:p>
          <a:p>
            <a:pPr marL="174708" indent="-174708">
              <a:buFont typeface="Arial" panose="020B0604020202020204" pitchFamily="34" charset="0"/>
              <a:buChar char="•"/>
            </a:pPr>
            <a:r>
              <a:rPr lang="en-US" sz="1100" dirty="0">
                <a:solidFill>
                  <a:schemeClr val="tx1">
                    <a:lumMod val="65000"/>
                    <a:lumOff val="35000"/>
                  </a:schemeClr>
                </a:solidFill>
                <a:latin typeface="Arial  "/>
              </a:rPr>
              <a:t>To order free copies and download the PDF visit: https://secure3.convio.net/fvpf/site/Ecommerce/461124296?VIEW_PRODUCT=true&amp;product_id=2901&amp;store_id=1241  </a:t>
            </a:r>
          </a:p>
          <a:p>
            <a:pPr marL="174708" indent="-174708">
              <a:buFont typeface="Arial" panose="020B0604020202020204" pitchFamily="34" charset="0"/>
              <a:buChar char="•"/>
            </a:pPr>
            <a:r>
              <a:rPr lang="en-US" sz="1100" dirty="0">
                <a:solidFill>
                  <a:schemeClr val="tx1">
                    <a:lumMod val="65000"/>
                    <a:lumOff val="35000"/>
                  </a:schemeClr>
                </a:solidFill>
                <a:latin typeface="Arial  "/>
              </a:rPr>
              <a:t>For more information and tools from the National Center on Domestic Violence, Trauma &amp; Mental Health see: http://www.nationalcenterdvtraumamh.org/ </a:t>
            </a:r>
          </a:p>
          <a:p>
            <a:pPr marL="174708" indent="-174708">
              <a:buFont typeface="Arial" panose="020B0604020202020204" pitchFamily="34" charset="0"/>
              <a:buChar char="•"/>
            </a:pPr>
            <a:r>
              <a:rPr lang="en-US" sz="1100" dirty="0">
                <a:solidFill>
                  <a:schemeClr val="tx1">
                    <a:lumMod val="65000"/>
                    <a:lumOff val="35000"/>
                  </a:schemeClr>
                </a:solidFill>
                <a:latin typeface="Arial  "/>
              </a:rPr>
              <a:t>For more information about Olga Trujillo, JD see http://www.olgatrujillo.com/ </a:t>
            </a:r>
          </a:p>
          <a:p>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40865321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100" b="1" baseline="0" dirty="0">
                <a:solidFill>
                  <a:schemeClr val="tx1">
                    <a:lumMod val="65000"/>
                    <a:lumOff val="35000"/>
                  </a:schemeClr>
                </a:solidFill>
              </a:rPr>
              <a:t>Notes to Trainer: </a:t>
            </a:r>
            <a:r>
              <a:rPr lang="en-US" sz="1100" b="0" baseline="0" dirty="0">
                <a:solidFill>
                  <a:schemeClr val="tx1">
                    <a:lumMod val="65000"/>
                    <a:lumOff val="35000"/>
                  </a:schemeClr>
                </a:solidFill>
              </a:rPr>
              <a:t>Highlight points on the slide not already covered.  As a first step, recommend that advocacy programs review their client forms including those with demographic questions that they ask of their </a:t>
            </a:r>
            <a:r>
              <a:rPr lang="en-US" sz="1100" b="0" baseline="0" dirty="0" smtClean="0">
                <a:solidFill>
                  <a:schemeClr val="tx1">
                    <a:lumMod val="65000"/>
                    <a:lumOff val="35000"/>
                  </a:schemeClr>
                </a:solidFill>
              </a:rPr>
              <a:t>clients</a:t>
            </a:r>
            <a:r>
              <a:rPr lang="en-US" sz="1100" b="0" baseline="0" dirty="0">
                <a:solidFill>
                  <a:schemeClr val="tx1">
                    <a:lumMod val="65000"/>
                    <a:lumOff val="35000"/>
                  </a:schemeClr>
                </a:solidFill>
              </a:rPr>
              <a:t>. Lastly, clients are always looking for visual indications (</a:t>
            </a:r>
            <a:r>
              <a:rPr lang="en-US" sz="1100" b="0" baseline="0" dirty="0" err="1">
                <a:solidFill>
                  <a:schemeClr val="tx1">
                    <a:lumMod val="65000"/>
                    <a:lumOff val="35000"/>
                  </a:schemeClr>
                </a:solidFill>
              </a:rPr>
              <a:t>eg</a:t>
            </a:r>
            <a:r>
              <a:rPr lang="en-US" sz="1100" b="0" baseline="0" dirty="0">
                <a:solidFill>
                  <a:schemeClr val="tx1">
                    <a:lumMod val="65000"/>
                    <a:lumOff val="35000"/>
                  </a:schemeClr>
                </a:solidFill>
              </a:rPr>
              <a:t>. posters/flags/art) that reflect who they are and that this is a welcoming place for them.  For example signs that say: </a:t>
            </a:r>
          </a:p>
          <a:p>
            <a:pPr marL="468313" lvl="1" indent="-171450">
              <a:buFont typeface="Arial" panose="020B0604020202020204" pitchFamily="34" charset="0"/>
              <a:buChar char="•"/>
            </a:pPr>
            <a:r>
              <a:rPr lang="en-US" sz="1100" dirty="0"/>
              <a:t>“This domestic violence program does not ask questions about immigration status.” </a:t>
            </a:r>
          </a:p>
          <a:p>
            <a:pPr marL="468313" lvl="1" indent="-171450">
              <a:buFont typeface="Arial" panose="020B0604020202020204" pitchFamily="34" charset="0"/>
              <a:buChar char="•"/>
            </a:pPr>
            <a:r>
              <a:rPr lang="en-US" sz="1100" dirty="0"/>
              <a:t>Imagery that reflects that your program is a safe space for all</a:t>
            </a:r>
          </a:p>
          <a:p>
            <a:endParaRPr lang="en-US" sz="1100" b="0" baseline="0" dirty="0" smtClean="0">
              <a:solidFill>
                <a:schemeClr val="tx1">
                  <a:lumMod val="65000"/>
                  <a:lumOff val="35000"/>
                </a:schemeClr>
              </a:solidFill>
            </a:endParaRPr>
          </a:p>
          <a:p>
            <a:r>
              <a:rPr lang="en-US" sz="1100" b="1" baseline="0" dirty="0" smtClean="0">
                <a:solidFill>
                  <a:schemeClr val="tx1">
                    <a:lumMod val="65000"/>
                    <a:lumOff val="35000"/>
                  </a:schemeClr>
                </a:solidFill>
              </a:rPr>
              <a:t>Background Info:</a:t>
            </a:r>
            <a:endParaRPr lang="en-US" sz="1100" b="1" baseline="0" dirty="0">
              <a:solidFill>
                <a:schemeClr val="tx1">
                  <a:lumMod val="65000"/>
                  <a:lumOff val="35000"/>
                </a:schemeClr>
              </a:solidFill>
            </a:endParaRPr>
          </a:p>
          <a:p>
            <a:pPr marL="171450" indent="-171450">
              <a:buFont typeface="Arial" panose="020B0604020202020204" pitchFamily="34" charset="0"/>
              <a:buChar char="•"/>
            </a:pPr>
            <a:r>
              <a:rPr lang="en-US" sz="1100" b="0" dirty="0" smtClean="0">
                <a:solidFill>
                  <a:schemeClr val="tx1">
                    <a:lumMod val="65000"/>
                    <a:lumOff val="35000"/>
                  </a:schemeClr>
                </a:solidFill>
              </a:rPr>
              <a:t>The </a:t>
            </a:r>
            <a:r>
              <a:rPr lang="en-US" sz="1100" b="0" dirty="0">
                <a:solidFill>
                  <a:schemeClr val="tx1">
                    <a:lumMod val="65000"/>
                    <a:lumOff val="35000"/>
                  </a:schemeClr>
                </a:solidFill>
              </a:rPr>
              <a:t>Substance Abuse and Mental Health Services Administration is a branch of the U.S. Department of Health and Human Services.  For more on their trauma informed practice analysis see: https://www.samhsa.gov/nctic/trauma-interventions </a:t>
            </a:r>
          </a:p>
          <a:p>
            <a:endParaRPr lang="en-US" sz="110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EC35F8C5-8F2E-49E8-9825-D8195493308F}" type="slidenum">
              <a:rPr lang="en-US" b="0" smtClean="0">
                <a:solidFill>
                  <a:schemeClr val="tx1"/>
                </a:solidFill>
              </a:rPr>
              <a:t>63</a:t>
            </a:fld>
            <a:endParaRPr lang="en-US" b="0" dirty="0">
              <a:solidFill>
                <a:schemeClr val="tx1"/>
              </a:solidFill>
            </a:endParaRPr>
          </a:p>
        </p:txBody>
      </p:sp>
    </p:spTree>
    <p:extLst>
      <p:ext uri="{BB962C8B-B14F-4D97-AF65-F5344CB8AC3E}">
        <p14:creationId xmlns:p14="http://schemas.microsoft.com/office/powerpoint/2010/main" val="27515495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a:ln>
            <a:noFill/>
          </a:ln>
        </p:spPr>
      </p:sp>
      <p:sp>
        <p:nvSpPr>
          <p:cNvPr id="3" name="Notes Placeholder 2"/>
          <p:cNvSpPr>
            <a:spLocks noGrp="1"/>
          </p:cNvSpPr>
          <p:nvPr>
            <p:ph type="body" idx="1"/>
          </p:nvPr>
        </p:nvSpPr>
        <p:spPr>
          <a:xfrm>
            <a:off x="701040" y="4260850"/>
            <a:ext cx="5608320" cy="4493260"/>
          </a:xfrm>
        </p:spPr>
        <p:txBody>
          <a:bodyPr>
            <a:noAutofit/>
          </a:bodyPr>
          <a:lstStyle/>
          <a:p>
            <a:pPr>
              <a:lnSpc>
                <a:spcPct val="100000"/>
              </a:lnSpc>
              <a:spcAft>
                <a:spcPts val="611"/>
              </a:spcAft>
            </a:pPr>
            <a:r>
              <a:rPr lang="en-US" sz="1100" b="1" dirty="0">
                <a:solidFill>
                  <a:schemeClr val="tx1"/>
                </a:solidFill>
                <a:latin typeface="Arial  "/>
                <a:cs typeface="Arial" pitchFamily="34" charset="0"/>
              </a:rPr>
              <a:t>Notes to Trainer: </a:t>
            </a:r>
            <a:r>
              <a:rPr lang="en-US" sz="1100" dirty="0">
                <a:solidFill>
                  <a:schemeClr val="tx1"/>
                </a:solidFill>
                <a:latin typeface="Arial  "/>
                <a:cs typeface="Arial" pitchFamily="34" charset="0"/>
              </a:rPr>
              <a:t>We will now move </a:t>
            </a:r>
            <a:r>
              <a:rPr lang="en-US" sz="1100" dirty="0" smtClean="0">
                <a:solidFill>
                  <a:schemeClr val="tx1"/>
                </a:solidFill>
                <a:latin typeface="Arial  "/>
                <a:cs typeface="Arial" pitchFamily="34" charset="0"/>
              </a:rPr>
              <a:t>to a </a:t>
            </a:r>
            <a:r>
              <a:rPr lang="en-US" sz="1100" dirty="0">
                <a:solidFill>
                  <a:schemeClr val="tx1"/>
                </a:solidFill>
                <a:latin typeface="Arial  "/>
                <a:cs typeface="Arial" pitchFamily="34" charset="0"/>
              </a:rPr>
              <a:t>conversation about reproductive coercion.  Quickly poll the audience: “For how many of you is reproductive coercion a new term?” If people raise their hands, invite someone if they’d like to share what they know.  Transition to the next slide after they complete their definition, or if no one responds, just move forward to the next slide.  </a:t>
            </a:r>
          </a:p>
        </p:txBody>
      </p:sp>
      <p:sp>
        <p:nvSpPr>
          <p:cNvPr id="6" name="Slide Number Placeholder 5"/>
          <p:cNvSpPr>
            <a:spLocks noGrp="1"/>
          </p:cNvSpPr>
          <p:nvPr>
            <p:ph type="sldNum" sz="quarter" idx="10"/>
          </p:nvPr>
        </p:nvSpPr>
        <p:spPr/>
        <p:txBody>
          <a:bodyPr/>
          <a:lstStyle/>
          <a:p>
            <a:fld id="{822B3229-72C2-449E-B645-E369825E4047}" type="slidenum">
              <a:rPr lang="en-US" b="0">
                <a:solidFill>
                  <a:prstClr val="black"/>
                </a:solidFill>
              </a:rPr>
              <a:pPr/>
              <a:t>64</a:t>
            </a:fld>
            <a:endParaRPr lang="en-US" b="0" dirty="0">
              <a:solidFill>
                <a:prstClr val="black"/>
              </a:solidFill>
            </a:endParaRPr>
          </a:p>
        </p:txBody>
      </p:sp>
    </p:spTree>
    <p:extLst>
      <p:ext uri="{BB962C8B-B14F-4D97-AF65-F5344CB8AC3E}">
        <p14:creationId xmlns:p14="http://schemas.microsoft.com/office/powerpoint/2010/main" val="24029161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marL="3175" indent="-3175">
              <a:buClr>
                <a:srgbClr val="E98A00"/>
              </a:buClr>
              <a:buFont typeface="+mj-lt"/>
              <a:buNone/>
            </a:pPr>
            <a:r>
              <a:rPr lang="en-US" sz="1100" b="1" dirty="0" smtClean="0">
                <a:latin typeface="Arial" panose="020B0604020202020204" pitchFamily="34" charset="0"/>
                <a:cs typeface="Arial" panose="020B0604020202020204" pitchFamily="34" charset="0"/>
              </a:rPr>
              <a:t>Notes to Trainer: </a:t>
            </a:r>
            <a:r>
              <a:rPr lang="en-US" sz="1100" b="0" dirty="0" smtClean="0">
                <a:solidFill>
                  <a:schemeClr val="tx1"/>
                </a:solidFill>
                <a:latin typeface="Arial" panose="020B0604020202020204" pitchFamily="34" charset="0"/>
                <a:cs typeface="Arial" panose="020B0604020202020204" pitchFamily="34" charset="0"/>
              </a:rPr>
              <a:t>Ask participants to give some examples they have seen in their</a:t>
            </a:r>
            <a:r>
              <a:rPr lang="en-US" sz="1100" b="0" baseline="0" dirty="0" smtClean="0">
                <a:solidFill>
                  <a:schemeClr val="tx1"/>
                </a:solidFill>
                <a:latin typeface="Arial" panose="020B0604020202020204" pitchFamily="34" charset="0"/>
                <a:cs typeface="Arial" panose="020B0604020202020204" pitchFamily="34" charset="0"/>
              </a:rPr>
              <a:t> </a:t>
            </a:r>
            <a:r>
              <a:rPr lang="en-US" sz="1100" b="0" dirty="0" smtClean="0">
                <a:solidFill>
                  <a:schemeClr val="tx1"/>
                </a:solidFill>
                <a:latin typeface="Arial" panose="020B0604020202020204" pitchFamily="34" charset="0"/>
                <a:cs typeface="Arial" panose="020B0604020202020204" pitchFamily="34" charset="0"/>
              </a:rPr>
              <a:t>DV programs. Responses may include examples of condom refusal, pregnancy pressure, forced sex, etc.</a:t>
            </a:r>
            <a:r>
              <a:rPr lang="en-US" sz="1100" b="0" baseline="0" dirty="0" smtClean="0">
                <a:solidFill>
                  <a:schemeClr val="tx1"/>
                </a:solidFill>
                <a:latin typeface="Arial" panose="020B0604020202020204" pitchFamily="34" charset="0"/>
                <a:cs typeface="Arial" panose="020B0604020202020204" pitchFamily="34" charset="0"/>
              </a:rPr>
              <a:t> </a:t>
            </a:r>
            <a:r>
              <a:rPr lang="en-US" sz="1100" b="0" dirty="0" smtClean="0">
                <a:solidFill>
                  <a:schemeClr val="tx1"/>
                </a:solidFill>
                <a:latin typeface="Arial" panose="020B0604020202020204" pitchFamily="34" charset="0"/>
                <a:cs typeface="Arial" panose="020B0604020202020204" pitchFamily="34" charset="0"/>
              </a:rPr>
              <a:t>Proceed to the next slide which provides an example of birth control sabotage and then move to the following</a:t>
            </a:r>
            <a:r>
              <a:rPr lang="en-US" sz="1100" b="0" baseline="0" dirty="0" smtClean="0">
                <a:solidFill>
                  <a:schemeClr val="tx1"/>
                </a:solidFill>
                <a:latin typeface="Arial" panose="020B0604020202020204" pitchFamily="34" charset="0"/>
                <a:cs typeface="Arial" panose="020B0604020202020204" pitchFamily="34" charset="0"/>
              </a:rPr>
              <a:t> slide which shows a video defining reproductive coercion. </a:t>
            </a:r>
            <a:endParaRPr lang="en-US" sz="1100" b="0" dirty="0" smtClean="0">
              <a:solidFill>
                <a:schemeClr val="tx1"/>
              </a:solidFill>
              <a:latin typeface="Arial" panose="020B0604020202020204" pitchFamily="34" charset="0"/>
              <a:cs typeface="Arial" panose="020B0604020202020204" pitchFamily="34" charset="0"/>
            </a:endParaRPr>
          </a:p>
          <a:p>
            <a:pPr marL="3175" marR="0" indent="-3175" algn="l" defTabSz="457200" rtl="0" eaLnBrk="1" fontAlgn="auto" latinLnBrk="0" hangingPunct="1">
              <a:lnSpc>
                <a:spcPct val="100000"/>
              </a:lnSpc>
              <a:spcBef>
                <a:spcPts val="0"/>
              </a:spcBef>
              <a:spcAft>
                <a:spcPts val="600"/>
              </a:spcAft>
              <a:buClr>
                <a:srgbClr val="E98A00"/>
              </a:buClr>
              <a:buSzTx/>
              <a:buFont typeface="+mj-lt"/>
              <a:buNone/>
              <a:tabLst/>
              <a:defRPr/>
            </a:pPr>
            <a:endParaRPr lang="en-US" sz="1100" b="1" i="0" kern="1200" baseline="0" dirty="0" smtClean="0">
              <a:ln>
                <a:noFill/>
              </a:ln>
              <a:solidFill>
                <a:schemeClr val="tx1">
                  <a:lumMod val="65000"/>
                  <a:lumOff val="35000"/>
                </a:schemeClr>
              </a:solidFill>
              <a:latin typeface="Arial" panose="020B0604020202020204" pitchFamily="34" charset="0"/>
              <a:ea typeface="+mn-ea"/>
              <a:cs typeface="Arial" panose="020B0604020202020204" pitchFamily="34" charset="0"/>
            </a:endParaRPr>
          </a:p>
          <a:p>
            <a:pPr marL="3175" marR="0" indent="-3175" algn="l" defTabSz="457200" rtl="0" eaLnBrk="1" fontAlgn="auto" latinLnBrk="0" hangingPunct="1">
              <a:lnSpc>
                <a:spcPct val="100000"/>
              </a:lnSpc>
              <a:spcBef>
                <a:spcPts val="0"/>
              </a:spcBef>
              <a:spcAft>
                <a:spcPts val="600"/>
              </a:spcAft>
              <a:buClr>
                <a:srgbClr val="E98A00"/>
              </a:buClr>
              <a:buSzTx/>
              <a:buFont typeface="+mj-lt"/>
              <a:buNone/>
              <a:tabLst/>
              <a:defRPr/>
            </a:pPr>
            <a:r>
              <a:rPr lang="en-US" sz="1100" b="1" i="0" kern="1200" baseline="0" dirty="0" smtClean="0">
                <a:ln>
                  <a:noFill/>
                </a:ln>
                <a:solidFill>
                  <a:schemeClr val="tx1">
                    <a:lumMod val="65000"/>
                    <a:lumOff val="35000"/>
                  </a:schemeClr>
                </a:solidFill>
                <a:latin typeface="Arial" panose="020B0604020202020204" pitchFamily="34" charset="0"/>
                <a:ea typeface="+mn-ea"/>
                <a:cs typeface="Arial" panose="020B0604020202020204" pitchFamily="34" charset="0"/>
              </a:rPr>
              <a:t>Estimated Activity Time: </a:t>
            </a:r>
            <a:r>
              <a:rPr lang="en-US" sz="1100" b="0" i="0" kern="1200" baseline="0" dirty="0" smtClean="0">
                <a:ln>
                  <a:noFill/>
                </a:ln>
                <a:solidFill>
                  <a:schemeClr val="tx1">
                    <a:lumMod val="65000"/>
                    <a:lumOff val="35000"/>
                  </a:schemeClr>
                </a:solidFill>
                <a:latin typeface="Arial" panose="020B0604020202020204" pitchFamily="34" charset="0"/>
                <a:ea typeface="+mn-ea"/>
                <a:cs typeface="Arial" panose="020B0604020202020204" pitchFamily="34" charset="0"/>
              </a:rPr>
              <a:t>3 minutes</a:t>
            </a:r>
          </a:p>
          <a:p>
            <a:pPr marL="3175" indent="-3175">
              <a:buClr>
                <a:srgbClr val="E98A00"/>
              </a:buClr>
              <a:buFont typeface="+mj-lt"/>
              <a:buNone/>
            </a:pPr>
            <a:endParaRPr lang="en-US" sz="1100" b="0" baseline="0" dirty="0">
              <a:solidFill>
                <a:schemeClr val="tx1"/>
              </a:solidFill>
              <a:latin typeface="+mj-lt"/>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65</a:t>
            </a:fld>
            <a:endParaRPr lang="en-US" b="0" dirty="0">
              <a:solidFill>
                <a:schemeClr val="tx1"/>
              </a:solidFill>
            </a:endParaRPr>
          </a:p>
        </p:txBody>
      </p:sp>
    </p:spTree>
    <p:extLst>
      <p:ext uri="{BB962C8B-B14F-4D97-AF65-F5344CB8AC3E}">
        <p14:creationId xmlns:p14="http://schemas.microsoft.com/office/powerpoint/2010/main" val="15285432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415790"/>
            <a:ext cx="5593398" cy="4183380"/>
          </a:xfrm>
        </p:spPr>
        <p:txBody>
          <a:bodyPr>
            <a:normAutofit/>
          </a:bodyPr>
          <a:lstStyle/>
          <a:p>
            <a:pPr>
              <a:lnSpc>
                <a:spcPct val="100000"/>
              </a:lnSpc>
            </a:pPr>
            <a:r>
              <a:rPr lang="en-US" sz="1100" b="1" dirty="0">
                <a:solidFill>
                  <a:schemeClr val="tx1"/>
                </a:solidFill>
                <a:latin typeface="Arial" panose="020B0604020202020204" pitchFamily="34" charset="0"/>
                <a:cs typeface="Arial" panose="020B0604020202020204" pitchFamily="34" charset="0"/>
              </a:rPr>
              <a:t>Notes to Trainer: </a:t>
            </a:r>
            <a:r>
              <a:rPr lang="en-US" sz="1100" b="0" dirty="0">
                <a:solidFill>
                  <a:schemeClr val="tx1"/>
                </a:solidFill>
                <a:latin typeface="Arial" panose="020B0604020202020204" pitchFamily="34" charset="0"/>
                <a:cs typeface="Arial" panose="020B0604020202020204" pitchFamily="34" charset="0"/>
              </a:rPr>
              <a:t>Let the audience know that this short video gives participants</a:t>
            </a:r>
            <a:r>
              <a:rPr lang="en-US" sz="1100" b="0" baseline="0" dirty="0">
                <a:solidFill>
                  <a:schemeClr val="tx1"/>
                </a:solidFill>
                <a:latin typeface="Arial" panose="020B0604020202020204" pitchFamily="34" charset="0"/>
                <a:cs typeface="Arial" panose="020B0604020202020204" pitchFamily="34" charset="0"/>
              </a:rPr>
              <a:t> a brief overview of reproductive coercion.  If time </a:t>
            </a:r>
            <a:r>
              <a:rPr lang="en-US" sz="1100" b="0" baseline="0" dirty="0" smtClean="0">
                <a:solidFill>
                  <a:schemeClr val="tx1"/>
                </a:solidFill>
                <a:latin typeface="Arial" panose="020B0604020202020204" pitchFamily="34" charset="0"/>
                <a:cs typeface="Arial" panose="020B0604020202020204" pitchFamily="34" charset="0"/>
              </a:rPr>
              <a:t>allows </a:t>
            </a:r>
            <a:r>
              <a:rPr lang="en-US" sz="1100" b="0" baseline="0" dirty="0">
                <a:solidFill>
                  <a:schemeClr val="tx1"/>
                </a:solidFill>
                <a:latin typeface="Arial" panose="020B0604020202020204" pitchFamily="34" charset="0"/>
                <a:cs typeface="Arial" panose="020B0604020202020204" pitchFamily="34" charset="0"/>
              </a:rPr>
              <a:t>after the video, ask if participants have any questions or have general reactions/feedback to the video.  </a:t>
            </a:r>
            <a:endParaRPr lang="en-US" sz="1100" b="0" dirty="0">
              <a:solidFill>
                <a:schemeClr val="tx1"/>
              </a:solidFill>
              <a:latin typeface="Arial" panose="020B0604020202020204" pitchFamily="34" charset="0"/>
              <a:cs typeface="Arial" panose="020B0604020202020204" pitchFamily="34" charset="0"/>
            </a:endParaRPr>
          </a:p>
          <a:p>
            <a:pPr>
              <a:lnSpc>
                <a:spcPct val="100000"/>
              </a:lnSpc>
            </a:pPr>
            <a:endParaRPr lang="en-US" sz="1100" dirty="0">
              <a:solidFill>
                <a:schemeClr val="tx1"/>
              </a:solidFill>
              <a:latin typeface="Arial" panose="020B0604020202020204" pitchFamily="34" charset="0"/>
              <a:cs typeface="Arial" panose="020B0604020202020204" pitchFamily="34" charset="0"/>
            </a:endParaRPr>
          </a:p>
          <a:p>
            <a:pPr>
              <a:lnSpc>
                <a:spcPct val="100000"/>
              </a:lnSpc>
            </a:pPr>
            <a:r>
              <a:rPr lang="en-US" sz="1100" dirty="0">
                <a:solidFill>
                  <a:schemeClr val="tx1"/>
                </a:solidFill>
                <a:latin typeface="Arial" panose="020B0604020202020204" pitchFamily="34" charset="0"/>
                <a:cs typeface="Arial" panose="020B0604020202020204" pitchFamily="34" charset="0"/>
              </a:rPr>
              <a:t>Video (3 minutes): </a:t>
            </a:r>
            <a:r>
              <a:rPr lang="en-US" b="1" dirty="0">
                <a:latin typeface="Arial" panose="020B0604020202020204" pitchFamily="34" charset="0"/>
                <a:cs typeface="Arial" panose="020B0604020202020204" pitchFamily="34" charset="0"/>
                <a:hlinkClick r:id="rId3"/>
              </a:rPr>
              <a:t>https://www.youtube.com/watch?v=KRaZl66kLk4&amp;list=PLaS4Etq3IFrWgqgcKstcBwNiP_j8ZoBYK&amp;index=4</a:t>
            </a:r>
            <a:r>
              <a:rPr lang="en-US" b="1" dirty="0">
                <a:latin typeface="Arial" panose="020B0604020202020204" pitchFamily="34" charset="0"/>
                <a:cs typeface="Arial" panose="020B0604020202020204" pitchFamily="34" charset="0"/>
              </a:rPr>
              <a:t> </a:t>
            </a:r>
          </a:p>
          <a:p>
            <a:pPr>
              <a:lnSpc>
                <a:spcPct val="100000"/>
              </a:lnSpc>
            </a:pPr>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66</a:t>
            </a:fld>
            <a:endParaRPr lang="en-US" b="0" dirty="0">
              <a:solidFill>
                <a:schemeClr val="tx1"/>
              </a:solidFill>
            </a:endParaRPr>
          </a:p>
        </p:txBody>
      </p:sp>
    </p:spTree>
    <p:extLst>
      <p:ext uri="{BB962C8B-B14F-4D97-AF65-F5344CB8AC3E}">
        <p14:creationId xmlns:p14="http://schemas.microsoft.com/office/powerpoint/2010/main" val="12698214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fontScale="70000" lnSpcReduction="20000"/>
          </a:bodyPr>
          <a:lstStyle/>
          <a:p>
            <a:r>
              <a:rPr lang="en-US" sz="1100" b="1" dirty="0">
                <a:solidFill>
                  <a:schemeClr val="tx1">
                    <a:lumMod val="65000"/>
                    <a:lumOff val="35000"/>
                  </a:schemeClr>
                </a:solidFill>
                <a:latin typeface="Arial  "/>
              </a:rPr>
              <a:t>Notes to Trainer: </a:t>
            </a:r>
            <a:r>
              <a:rPr lang="en-US" sz="1100" dirty="0">
                <a:solidFill>
                  <a:schemeClr val="tx1">
                    <a:lumMod val="65000"/>
                    <a:lumOff val="35000"/>
                  </a:schemeClr>
                </a:solidFill>
                <a:latin typeface="Arial  "/>
              </a:rPr>
              <a:t>Read definition</a:t>
            </a:r>
            <a:r>
              <a:rPr lang="en-US" sz="1100" baseline="0" dirty="0">
                <a:solidFill>
                  <a:schemeClr val="tx1">
                    <a:lumMod val="65000"/>
                    <a:lumOff val="35000"/>
                  </a:schemeClr>
                </a:solidFill>
                <a:latin typeface="Arial  "/>
              </a:rPr>
              <a:t> aloud.  Ask the audience “Why would someone do this?” Allow people to respond and if it’s not already stated share “Because it’s much harder to leave when there’s </a:t>
            </a:r>
            <a:r>
              <a:rPr lang="en-US" sz="1100" baseline="0" dirty="0" smtClean="0">
                <a:solidFill>
                  <a:schemeClr val="tx1">
                    <a:lumMod val="65000"/>
                    <a:lumOff val="35000"/>
                  </a:schemeClr>
                </a:solidFill>
                <a:latin typeface="Arial  "/>
              </a:rPr>
              <a:t>children”. </a:t>
            </a:r>
            <a:endParaRPr lang="en-US" sz="1100" baseline="0" dirty="0">
              <a:solidFill>
                <a:schemeClr val="tx1">
                  <a:lumMod val="65000"/>
                  <a:lumOff val="35000"/>
                </a:schemeClr>
              </a:solidFill>
              <a:latin typeface="Arial  "/>
            </a:endParaRPr>
          </a:p>
          <a:p>
            <a:endParaRPr lang="en-US" sz="1100" baseline="0" dirty="0" smtClean="0">
              <a:solidFill>
                <a:schemeClr val="tx1">
                  <a:lumMod val="65000"/>
                  <a:lumOff val="35000"/>
                </a:schemeClr>
              </a:solidFill>
              <a:latin typeface="Arial  "/>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Highlight</a:t>
            </a:r>
            <a:r>
              <a:rPr lang="en-US" b="0" baseline="0" dirty="0" smtClean="0"/>
              <a:t> that dynamics related to human trafficking are missing from the definition of reproductive coercion. For example, the ability for some or women to have children when they want to (experience of forced abortion, or making someone take emergency contraception routinely as birth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Mention that men can also experience reproductive coercion—a recent national survey on intimate partner and sexual violence in the United States provided the first population based data on males’ experiences with reproductive and sexual coercion. Approximately 10.4% (or an estimated 11.7 million) of men in the United States reported ever having an intimate partner who tried to get pregnant when they did not want them to or tried to stop them from using birth control, with 8.7% having had an intimate partner who tried to get pregnant when they did not want them to or tried to stop them from using birth control. A point of consideration is that </a:t>
            </a:r>
            <a:r>
              <a:rPr lang="en-US" sz="1100" dirty="0" smtClean="0">
                <a:solidFill>
                  <a:schemeClr val="tx1">
                    <a:lumMod val="65000"/>
                    <a:lumOff val="35000"/>
                  </a:schemeClr>
                </a:solidFill>
              </a:rPr>
              <a:t>to</a:t>
            </a:r>
            <a:r>
              <a:rPr lang="en-US" sz="1100" baseline="0" dirty="0" smtClean="0">
                <a:solidFill>
                  <a:schemeClr val="tx1">
                    <a:lumMod val="65000"/>
                    <a:lumOff val="35000"/>
                  </a:schemeClr>
                </a:solidFill>
              </a:rPr>
              <a:t> </a:t>
            </a:r>
            <a:r>
              <a:rPr lang="en-US" sz="1100" dirty="0" smtClean="0">
                <a:solidFill>
                  <a:schemeClr val="tx1">
                    <a:lumMod val="65000"/>
                    <a:lumOff val="35000"/>
                  </a:schemeClr>
                </a:solidFill>
              </a:rPr>
              <a:t>date there have been no studies indicating men have become fathers when they didn’t want to be because she threatened to kill him if he didn’t get her pregnant. </a:t>
            </a:r>
            <a:endParaRPr lang="en-US" b="1" dirty="0" smtClean="0"/>
          </a:p>
          <a:p>
            <a:endParaRPr lang="en-US" sz="1100" baseline="0" dirty="0">
              <a:solidFill>
                <a:schemeClr val="tx1">
                  <a:lumMod val="65000"/>
                  <a:lumOff val="35000"/>
                </a:schemeClr>
              </a:solidFill>
              <a:latin typeface="Arial  "/>
            </a:endParaRPr>
          </a:p>
          <a:p>
            <a:r>
              <a:rPr lang="en-US" sz="1100" b="1" baseline="0" dirty="0">
                <a:solidFill>
                  <a:schemeClr val="tx1">
                    <a:lumMod val="65000"/>
                    <a:lumOff val="35000"/>
                  </a:schemeClr>
                </a:solidFill>
                <a:latin typeface="Arial  "/>
              </a:rPr>
              <a:t>Background Info:</a:t>
            </a:r>
          </a:p>
          <a:p>
            <a:pPr marL="171450" indent="-171450">
              <a:buFont typeface="Arial" panose="020B0604020202020204" pitchFamily="34" charset="0"/>
              <a:buChar char="•"/>
            </a:pPr>
            <a:r>
              <a:rPr lang="en-US" sz="1100" dirty="0">
                <a:solidFill>
                  <a:schemeClr val="tx1">
                    <a:lumMod val="65000"/>
                    <a:lumOff val="35000"/>
                  </a:schemeClr>
                </a:solidFill>
                <a:latin typeface="Arial  "/>
              </a:rPr>
              <a:t>Miller E, Decker MR, McCauley H, </a:t>
            </a:r>
            <a:r>
              <a:rPr lang="en-US" sz="1100" dirty="0" err="1">
                <a:solidFill>
                  <a:schemeClr val="tx1">
                    <a:lumMod val="65000"/>
                    <a:lumOff val="35000"/>
                  </a:schemeClr>
                </a:solidFill>
                <a:latin typeface="Arial  "/>
              </a:rPr>
              <a:t>Tancredi</a:t>
            </a:r>
            <a:r>
              <a:rPr lang="en-US" sz="1100" dirty="0">
                <a:solidFill>
                  <a:schemeClr val="tx1">
                    <a:lumMod val="65000"/>
                    <a:lumOff val="35000"/>
                  </a:schemeClr>
                </a:solidFill>
                <a:latin typeface="Arial  "/>
              </a:rPr>
              <a:t> DJ, Levenson R, Waldman J, </a:t>
            </a:r>
            <a:r>
              <a:rPr lang="en-US" sz="1100" dirty="0" err="1">
                <a:solidFill>
                  <a:schemeClr val="tx1">
                    <a:lumMod val="65000"/>
                    <a:lumOff val="35000"/>
                  </a:schemeClr>
                </a:solidFill>
                <a:latin typeface="Arial  "/>
              </a:rPr>
              <a:t>Schoenwald</a:t>
            </a:r>
            <a:r>
              <a:rPr lang="en-US" sz="1100" dirty="0">
                <a:solidFill>
                  <a:schemeClr val="tx1">
                    <a:lumMod val="65000"/>
                    <a:lumOff val="35000"/>
                  </a:schemeClr>
                </a:solidFill>
                <a:latin typeface="Arial  "/>
              </a:rPr>
              <a:t> P, Silverman JG.  (2011).  A Family Planning Clinic Partner Violence Intervention to Reduce Risk Associated with Reproductive Coercion. Contraception, 83: 274-80.</a:t>
            </a:r>
          </a:p>
          <a:p>
            <a:pPr marL="171450" indent="-171450">
              <a:buFont typeface="Arial" panose="020B0604020202020204" pitchFamily="34" charset="0"/>
              <a:buChar char="•"/>
            </a:pPr>
            <a:r>
              <a:rPr lang="en-US" sz="1100" dirty="0">
                <a:solidFill>
                  <a:schemeClr val="tx1">
                    <a:lumMod val="65000"/>
                    <a:lumOff val="35000"/>
                  </a:schemeClr>
                </a:solidFill>
                <a:latin typeface="Arial  "/>
              </a:rPr>
              <a:t>Reproductive and sexual coercion. Committee Opinion No. 554. American College of Obstetricians and Gynecologists. </a:t>
            </a:r>
            <a:r>
              <a:rPr lang="en-US" sz="1100" dirty="0" err="1">
                <a:solidFill>
                  <a:schemeClr val="tx1">
                    <a:lumMod val="65000"/>
                    <a:lumOff val="35000"/>
                  </a:schemeClr>
                </a:solidFill>
                <a:latin typeface="Arial  "/>
              </a:rPr>
              <a:t>Obstet</a:t>
            </a:r>
            <a:r>
              <a:rPr lang="en-US" sz="1100" dirty="0">
                <a:solidFill>
                  <a:schemeClr val="tx1">
                    <a:lumMod val="65000"/>
                    <a:lumOff val="35000"/>
                  </a:schemeClr>
                </a:solidFill>
                <a:latin typeface="Arial  "/>
              </a:rPr>
              <a:t> </a:t>
            </a:r>
            <a:r>
              <a:rPr lang="en-US" sz="1100" dirty="0" err="1">
                <a:solidFill>
                  <a:schemeClr val="tx1">
                    <a:lumMod val="65000"/>
                    <a:lumOff val="35000"/>
                  </a:schemeClr>
                </a:solidFill>
                <a:latin typeface="Arial  "/>
              </a:rPr>
              <a:t>Gynecol</a:t>
            </a:r>
            <a:r>
              <a:rPr lang="en-US" sz="1100" dirty="0">
                <a:solidFill>
                  <a:schemeClr val="tx1">
                    <a:lumMod val="65000"/>
                    <a:lumOff val="35000"/>
                  </a:schemeClr>
                </a:solidFill>
                <a:latin typeface="Arial  "/>
              </a:rPr>
              <a:t> 2013;121:411–5.  https://www.acog.org/Clinical-Guidance-and-Publications/Committee-Opinions/Committee-on-Health-Care-for-Underserved-Women/Reproductive-and-Sexual-Coercion </a:t>
            </a:r>
          </a:p>
          <a:p>
            <a:pPr marL="171450" indent="-171450">
              <a:buFont typeface="Arial" panose="020B0604020202020204" pitchFamily="34" charset="0"/>
              <a:buChar char="•"/>
            </a:pPr>
            <a:r>
              <a:rPr lang="en-US" sz="1100" dirty="0">
                <a:solidFill>
                  <a:schemeClr val="tx1">
                    <a:lumMod val="65000"/>
                    <a:lumOff val="35000"/>
                  </a:schemeClr>
                </a:solidFill>
                <a:latin typeface="Arial  "/>
              </a:rPr>
              <a:t>Linda Chamberlain, PhD, MPH and Rebecca Levenson, MA</a:t>
            </a:r>
            <a:r>
              <a:rPr lang="en-US" sz="1100" baseline="0" dirty="0">
                <a:solidFill>
                  <a:schemeClr val="tx1">
                    <a:lumMod val="65000"/>
                    <a:lumOff val="35000"/>
                  </a:schemeClr>
                </a:solidFill>
                <a:latin typeface="Arial  "/>
              </a:rPr>
              <a:t> (</a:t>
            </a:r>
            <a:r>
              <a:rPr lang="en-US" sz="1100" dirty="0">
                <a:solidFill>
                  <a:schemeClr val="tx1">
                    <a:lumMod val="65000"/>
                    <a:lumOff val="35000"/>
                  </a:schemeClr>
                </a:solidFill>
                <a:latin typeface="Arial  "/>
              </a:rPr>
              <a:t>Futures Without Violence)</a:t>
            </a:r>
            <a:r>
              <a:rPr lang="en-US" sz="1100" baseline="0" dirty="0">
                <a:solidFill>
                  <a:schemeClr val="tx1">
                    <a:lumMod val="65000"/>
                    <a:lumOff val="35000"/>
                  </a:schemeClr>
                </a:solidFill>
                <a:latin typeface="Arial  "/>
              </a:rPr>
              <a:t> </a:t>
            </a:r>
            <a:r>
              <a:rPr lang="en-US" sz="1100" dirty="0">
                <a:solidFill>
                  <a:schemeClr val="tx1">
                    <a:lumMod val="65000"/>
                    <a:lumOff val="35000"/>
                  </a:schemeClr>
                </a:solidFill>
                <a:latin typeface="Arial  "/>
              </a:rPr>
              <a:t>Addressing Intimate Partner Violence Reproductive and Sexual Coercion: A Guide for Obstetric, Gynecologic, Reproductive Health Care Settings Third Edition (2013). https://www.futureswithoutviolence.org/userfiles/file/HealthCare/Reproductive%20Health%20Guidelines.pdf </a:t>
            </a:r>
          </a:p>
          <a:p>
            <a:pPr marL="171450" indent="-171450">
              <a:buFont typeface="Arial" panose="020B0604020202020204" pitchFamily="34" charset="0"/>
              <a:buChar char="•"/>
            </a:pPr>
            <a:r>
              <a:rPr lang="en-US" sz="1100" dirty="0">
                <a:solidFill>
                  <a:schemeClr val="tx1">
                    <a:lumMod val="65000"/>
                    <a:lumOff val="35000"/>
                  </a:schemeClr>
                </a:solidFill>
                <a:latin typeface="Arial  "/>
              </a:rPr>
              <a:t>Making the Connection Video:</a:t>
            </a:r>
            <a:r>
              <a:rPr lang="en-US" sz="1100" baseline="0" dirty="0">
                <a:solidFill>
                  <a:schemeClr val="tx1">
                    <a:lumMod val="65000"/>
                    <a:lumOff val="35000"/>
                  </a:schemeClr>
                </a:solidFill>
                <a:latin typeface="Arial  "/>
              </a:rPr>
              <a:t> https://www.youtube.com/watch?v=KRaZl66kLk4&amp;list=PLaS4Etq3IFrWgqgcKstcBwNiP_j8ZoBYK&amp;index=5 </a:t>
            </a:r>
            <a:endParaRPr lang="en-US" sz="1100" baseline="0" dirty="0" smtClean="0">
              <a:solidFill>
                <a:schemeClr val="tx1">
                  <a:lumMod val="65000"/>
                  <a:lumOff val="35000"/>
                </a:schemeClr>
              </a:solidFill>
              <a:latin typeface="Arial  "/>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solidFill>
                  <a:schemeClr val="tx1">
                    <a:lumMod val="65000"/>
                    <a:lumOff val="35000"/>
                  </a:schemeClr>
                </a:solidFill>
                <a:ea typeface="Arial"/>
                <a:cs typeface="Arial"/>
                <a:sym typeface="Arial"/>
              </a:rPr>
              <a:t>Black MD, </a:t>
            </a:r>
            <a:r>
              <a:rPr lang="en-US" sz="1100" dirty="0" err="1" smtClean="0">
                <a:solidFill>
                  <a:schemeClr val="tx1">
                    <a:lumMod val="65000"/>
                    <a:lumOff val="35000"/>
                  </a:schemeClr>
                </a:solidFill>
                <a:ea typeface="Arial"/>
                <a:cs typeface="Arial"/>
                <a:sym typeface="Arial"/>
              </a:rPr>
              <a:t>Basile</a:t>
            </a:r>
            <a:r>
              <a:rPr lang="en-US" sz="1100" dirty="0" smtClean="0">
                <a:solidFill>
                  <a:schemeClr val="tx1">
                    <a:lumMod val="65000"/>
                    <a:lumOff val="35000"/>
                  </a:schemeClr>
                </a:solidFill>
                <a:ea typeface="Arial"/>
                <a:cs typeface="Arial"/>
                <a:sym typeface="Arial"/>
              </a:rPr>
              <a:t> KC, </a:t>
            </a:r>
            <a:r>
              <a:rPr lang="en-US" sz="1100" dirty="0" err="1" smtClean="0">
                <a:solidFill>
                  <a:schemeClr val="tx1">
                    <a:lumMod val="65000"/>
                    <a:lumOff val="35000"/>
                  </a:schemeClr>
                </a:solidFill>
                <a:ea typeface="Arial"/>
                <a:cs typeface="Arial"/>
                <a:sym typeface="Arial"/>
              </a:rPr>
              <a:t>Breiding</a:t>
            </a:r>
            <a:r>
              <a:rPr lang="en-US" sz="1100" dirty="0" smtClean="0">
                <a:solidFill>
                  <a:schemeClr val="tx1">
                    <a:lumMod val="65000"/>
                    <a:lumOff val="35000"/>
                  </a:schemeClr>
                </a:solidFill>
                <a:ea typeface="Arial"/>
                <a:cs typeface="Arial"/>
                <a:sym typeface="Arial"/>
              </a:rPr>
              <a:t> MJ, Smith SG, Walters ML, Merrick MT, Chen J, Stevens MR. (2011).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solidFill>
                  <a:schemeClr val="tx1">
                    <a:lumMod val="65000"/>
                    <a:lumOff val="35000"/>
                  </a:schemeClr>
                </a:solidFill>
                <a:ea typeface="Arial"/>
                <a:cs typeface="Arial"/>
                <a:sym typeface="Arial"/>
              </a:rPr>
              <a:t>The National Intimate Partner and Sexual Violence Survey (NISVS): 2010 Summary Report. Atlanta GA: National Center for Injury Prevention and Control, Centers for Disease Control and Prevention. </a:t>
            </a:r>
          </a:p>
          <a:p>
            <a:pPr marL="171450" indent="-171450">
              <a:buFont typeface="Arial" panose="020B0604020202020204" pitchFamily="34" charset="0"/>
              <a:buChar char="•"/>
            </a:pPr>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23048347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b="1" dirty="0">
                <a:solidFill>
                  <a:schemeClr val="tx1">
                    <a:lumMod val="65000"/>
                    <a:lumOff val="35000"/>
                  </a:schemeClr>
                </a:solidFill>
              </a:rPr>
              <a:t>Notes to Trainer: </a:t>
            </a:r>
            <a:r>
              <a:rPr lang="en-US" b="0" dirty="0">
                <a:solidFill>
                  <a:schemeClr val="tx1">
                    <a:lumMod val="65000"/>
                    <a:lumOff val="35000"/>
                  </a:schemeClr>
                </a:solidFill>
              </a:rPr>
              <a:t>This quote is from one of the callers to the National Domestic Violence </a:t>
            </a:r>
            <a:r>
              <a:rPr lang="en-US" b="0" dirty="0" smtClean="0">
                <a:solidFill>
                  <a:schemeClr val="tx1">
                    <a:lumMod val="65000"/>
                    <a:lumOff val="35000"/>
                  </a:schemeClr>
                </a:solidFill>
              </a:rPr>
              <a:t>Hotline in </a:t>
            </a:r>
            <a:r>
              <a:rPr lang="en-US" b="0" dirty="0">
                <a:solidFill>
                  <a:schemeClr val="tx1">
                    <a:lumMod val="65000"/>
                    <a:lumOff val="35000"/>
                  </a:schemeClr>
                </a:solidFill>
              </a:rPr>
              <a:t>response to the </a:t>
            </a:r>
            <a:r>
              <a:rPr lang="en-US" b="0" dirty="0" smtClean="0">
                <a:solidFill>
                  <a:schemeClr val="tx1">
                    <a:lumMod val="65000"/>
                    <a:lumOff val="35000"/>
                  </a:schemeClr>
                </a:solidFill>
              </a:rPr>
              <a:t>survey </a:t>
            </a:r>
            <a:r>
              <a:rPr lang="en-US" b="0" dirty="0">
                <a:solidFill>
                  <a:schemeClr val="tx1">
                    <a:lumMod val="65000"/>
                    <a:lumOff val="35000"/>
                  </a:schemeClr>
                </a:solidFill>
              </a:rPr>
              <a:t>on reproductive coercion </a:t>
            </a:r>
            <a:r>
              <a:rPr lang="en-US" b="0" dirty="0" smtClean="0">
                <a:solidFill>
                  <a:schemeClr val="tx1">
                    <a:lumMod val="65000"/>
                    <a:lumOff val="35000"/>
                  </a:schemeClr>
                </a:solidFill>
              </a:rPr>
              <a:t>(referenced </a:t>
            </a:r>
            <a:r>
              <a:rPr lang="en-US" b="0" dirty="0">
                <a:solidFill>
                  <a:schemeClr val="tx1">
                    <a:lumMod val="65000"/>
                    <a:lumOff val="35000"/>
                  </a:schemeClr>
                </a:solidFill>
              </a:rPr>
              <a:t>in the </a:t>
            </a:r>
            <a:r>
              <a:rPr lang="en-US" b="0" dirty="0" smtClean="0">
                <a:solidFill>
                  <a:schemeClr val="tx1">
                    <a:lumMod val="65000"/>
                    <a:lumOff val="35000"/>
                  </a:schemeClr>
                </a:solidFill>
              </a:rPr>
              <a:t>Making the Connection</a:t>
            </a:r>
            <a:r>
              <a:rPr lang="en-US" b="0" baseline="0" dirty="0" smtClean="0">
                <a:solidFill>
                  <a:schemeClr val="tx1">
                    <a:lumMod val="65000"/>
                    <a:lumOff val="35000"/>
                  </a:schemeClr>
                </a:solidFill>
              </a:rPr>
              <a:t> </a:t>
            </a:r>
            <a:r>
              <a:rPr lang="en-US" b="0" dirty="0" smtClean="0">
                <a:solidFill>
                  <a:schemeClr val="tx1">
                    <a:lumMod val="65000"/>
                    <a:lumOff val="35000"/>
                  </a:schemeClr>
                </a:solidFill>
              </a:rPr>
              <a:t>video).  </a:t>
            </a:r>
            <a:r>
              <a:rPr lang="en-US" b="0" dirty="0">
                <a:solidFill>
                  <a:schemeClr val="tx1">
                    <a:lumMod val="65000"/>
                    <a:lumOff val="35000"/>
                  </a:schemeClr>
                </a:solidFill>
              </a:rPr>
              <a:t>Ask for</a:t>
            </a:r>
            <a:r>
              <a:rPr lang="en-US" b="0" baseline="0" dirty="0">
                <a:solidFill>
                  <a:schemeClr val="tx1">
                    <a:lumMod val="65000"/>
                    <a:lumOff val="35000"/>
                  </a:schemeClr>
                </a:solidFill>
              </a:rPr>
              <a:t> a volunteer to read the </a:t>
            </a:r>
            <a:r>
              <a:rPr lang="en-US" b="0" baseline="0" dirty="0" smtClean="0">
                <a:solidFill>
                  <a:schemeClr val="tx1">
                    <a:lumMod val="65000"/>
                    <a:lumOff val="35000"/>
                  </a:schemeClr>
                </a:solidFill>
              </a:rPr>
              <a:t>slide aloud.  </a:t>
            </a:r>
            <a:r>
              <a:rPr lang="en-US" b="0" baseline="0" dirty="0">
                <a:solidFill>
                  <a:schemeClr val="tx1">
                    <a:lumMod val="65000"/>
                    <a:lumOff val="35000"/>
                  </a:schemeClr>
                </a:solidFill>
              </a:rPr>
              <a:t>If time allows ask the audience</a:t>
            </a:r>
            <a:r>
              <a:rPr lang="en-US" b="0" dirty="0">
                <a:solidFill>
                  <a:schemeClr val="tx1">
                    <a:lumMod val="65000"/>
                    <a:lumOff val="35000"/>
                  </a:schemeClr>
                </a:solidFill>
              </a:rPr>
              <a:t>: “Can you </a:t>
            </a:r>
            <a:r>
              <a:rPr lang="en-US" b="0" dirty="0" smtClean="0">
                <a:solidFill>
                  <a:schemeClr val="tx1">
                    <a:lumMod val="65000"/>
                    <a:lumOff val="35000"/>
                  </a:schemeClr>
                </a:solidFill>
              </a:rPr>
              <a:t>think </a:t>
            </a:r>
            <a:r>
              <a:rPr lang="en-US" b="0" dirty="0">
                <a:solidFill>
                  <a:schemeClr val="tx1">
                    <a:lumMod val="65000"/>
                    <a:lumOff val="35000"/>
                  </a:schemeClr>
                </a:solidFill>
              </a:rPr>
              <a:t>of a client with</a:t>
            </a:r>
            <a:r>
              <a:rPr lang="en-US" b="0" baseline="0" dirty="0">
                <a:solidFill>
                  <a:schemeClr val="tx1">
                    <a:lumMod val="65000"/>
                    <a:lumOff val="35000"/>
                  </a:schemeClr>
                </a:solidFill>
              </a:rPr>
              <a:t> multiple children who was forced or coerced by their partner to get pregnant when they didn’t want to be</a:t>
            </a:r>
            <a:r>
              <a:rPr lang="en-US" b="0" baseline="0" dirty="0" smtClean="0">
                <a:solidFill>
                  <a:schemeClr val="tx1">
                    <a:lumMod val="65000"/>
                    <a:lumOff val="35000"/>
                  </a:schemeClr>
                </a:solidFill>
              </a:rPr>
              <a:t>?” </a:t>
            </a:r>
          </a:p>
          <a:p>
            <a:endParaRPr lang="en-US" b="0" baseline="0" dirty="0" smtClean="0">
              <a:solidFill>
                <a:schemeClr val="tx1">
                  <a:lumMod val="65000"/>
                  <a:lumOff val="35000"/>
                </a:schemeClr>
              </a:solidFill>
            </a:endParaRPr>
          </a:p>
          <a:p>
            <a:r>
              <a:rPr lang="en-US" b="1" baseline="0" dirty="0" smtClean="0">
                <a:solidFill>
                  <a:schemeClr val="tx1">
                    <a:lumMod val="65000"/>
                    <a:lumOff val="35000"/>
                  </a:schemeClr>
                </a:solidFill>
              </a:rPr>
              <a:t>Additional Info:</a:t>
            </a:r>
          </a:p>
          <a:p>
            <a:r>
              <a:rPr lang="en-US" b="0" dirty="0" smtClean="0">
                <a:solidFill>
                  <a:schemeClr val="tx1">
                    <a:lumMod val="65000"/>
                    <a:lumOff val="35000"/>
                  </a:schemeClr>
                </a:solidFill>
              </a:rPr>
              <a:t>Reproductive coercion is common among women accessing DV services. In a phone survey administered by the National Domestic Violence Hotline, a quarter of the callers disclosed experiencing reproductive coercion.  The survey</a:t>
            </a:r>
            <a:r>
              <a:rPr lang="en-US" b="0" baseline="0" dirty="0" smtClean="0">
                <a:solidFill>
                  <a:schemeClr val="tx1">
                    <a:lumMod val="65000"/>
                    <a:lumOff val="35000"/>
                  </a:schemeClr>
                </a:solidFill>
              </a:rPr>
              <a:t> was administered only to women who were not in crisis.  </a:t>
            </a:r>
            <a:endParaRPr lang="en-US" b="0" dirty="0" smtClean="0">
              <a:solidFill>
                <a:schemeClr val="tx1">
                  <a:lumMod val="65000"/>
                  <a:lumOff val="35000"/>
                </a:schemeClr>
              </a:solidFill>
            </a:endParaRPr>
          </a:p>
          <a:p>
            <a:pPr marL="171450" indent="-171450">
              <a:buFont typeface="Arial" panose="020B0604020202020204" pitchFamily="34" charset="0"/>
              <a:buChar char="•"/>
            </a:pPr>
            <a:r>
              <a:rPr lang="en-US" b="0" dirty="0" smtClean="0">
                <a:solidFill>
                  <a:schemeClr val="tx1">
                    <a:lumMod val="65000"/>
                    <a:lumOff val="35000"/>
                  </a:schemeClr>
                </a:solidFill>
              </a:rPr>
              <a:t>More information on the survey can be found at: http://www.thehotline.org/2011/02/1-in-4-callers-to-the-national-domestic-violence-hotline-report-birth-control-sabotage-and-pregnancy-coercion/ </a:t>
            </a:r>
          </a:p>
          <a:p>
            <a:endParaRPr lang="en-US" b="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68</a:t>
            </a:fld>
            <a:endParaRPr lang="en-US" b="0" dirty="0">
              <a:solidFill>
                <a:schemeClr val="tx1"/>
              </a:solidFill>
            </a:endParaRPr>
          </a:p>
        </p:txBody>
      </p:sp>
    </p:spTree>
    <p:extLst>
      <p:ext uri="{BB962C8B-B14F-4D97-AF65-F5344CB8AC3E}">
        <p14:creationId xmlns:p14="http://schemas.microsoft.com/office/powerpoint/2010/main" val="15974967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Shape 1554"/>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1555" name="Shape 1555"/>
          <p:cNvSpPr>
            <a:spLocks noGrp="1"/>
          </p:cNvSpPr>
          <p:nvPr>
            <p:ph type="body" sz="quarter" idx="1"/>
          </p:nvPr>
        </p:nvSpPr>
        <p:spPr>
          <a:prstGeom prst="rect">
            <a:avLst/>
          </a:prstGeom>
        </p:spPr>
        <p:txBody>
          <a:bodyPr/>
          <a:lstStyle/>
          <a:p>
            <a:r>
              <a:rPr lang="en-US" b="1" dirty="0">
                <a:solidFill>
                  <a:schemeClr val="tx1">
                    <a:lumMod val="65000"/>
                    <a:lumOff val="35000"/>
                  </a:schemeClr>
                </a:solidFill>
              </a:rPr>
              <a:t>Notes to Trainer: </a:t>
            </a:r>
            <a:r>
              <a:rPr lang="en-US" sz="1100" b="1" dirty="0">
                <a:solidFill>
                  <a:schemeClr val="tx1">
                    <a:lumMod val="65000"/>
                    <a:lumOff val="35000"/>
                  </a:schemeClr>
                </a:solidFill>
              </a:rPr>
              <a:t> </a:t>
            </a:r>
            <a:r>
              <a:rPr lang="en-US" sz="1100" b="0" dirty="0">
                <a:solidFill>
                  <a:schemeClr val="tx1">
                    <a:lumMod val="65000"/>
                    <a:lumOff val="35000"/>
                  </a:schemeClr>
                </a:solidFill>
              </a:rPr>
              <a:t>Ask participants to take a minute to think about their comfort level right now with talking to clients about reproductive health—and if </a:t>
            </a:r>
            <a:r>
              <a:rPr lang="en-US" sz="1100" b="0" dirty="0" smtClean="0">
                <a:solidFill>
                  <a:schemeClr val="tx1">
                    <a:lumMod val="65000"/>
                    <a:lumOff val="35000"/>
                  </a:schemeClr>
                </a:solidFill>
              </a:rPr>
              <a:t>they</a:t>
            </a:r>
            <a:r>
              <a:rPr lang="en-US" sz="1100" b="0" baseline="0" dirty="0" smtClean="0">
                <a:solidFill>
                  <a:schemeClr val="tx1">
                    <a:lumMod val="65000"/>
                    <a:lumOff val="35000"/>
                  </a:schemeClr>
                </a:solidFill>
              </a:rPr>
              <a:t> </a:t>
            </a:r>
            <a:r>
              <a:rPr lang="en-US" sz="1100" b="0" dirty="0" smtClean="0">
                <a:solidFill>
                  <a:schemeClr val="tx1">
                    <a:lumMod val="65000"/>
                    <a:lumOff val="35000"/>
                  </a:schemeClr>
                </a:solidFill>
              </a:rPr>
              <a:t>feel </a:t>
            </a:r>
            <a:r>
              <a:rPr lang="en-US" sz="1100" b="0" dirty="0">
                <a:solidFill>
                  <a:schemeClr val="tx1">
                    <a:lumMod val="65000"/>
                    <a:lumOff val="35000"/>
                  </a:schemeClr>
                </a:solidFill>
              </a:rPr>
              <a:t>comfortable asking questions, offering basic information about reproductive health needs and making referrals.</a:t>
            </a:r>
            <a:r>
              <a:rPr lang="en-US" sz="1100" b="0" baseline="0" dirty="0">
                <a:solidFill>
                  <a:schemeClr val="tx1">
                    <a:lumMod val="65000"/>
                    <a:lumOff val="35000"/>
                  </a:schemeClr>
                </a:solidFill>
              </a:rPr>
              <a:t> </a:t>
            </a:r>
            <a:r>
              <a:rPr lang="en-US" sz="1100" b="0" baseline="0" dirty="0" smtClean="0">
                <a:solidFill>
                  <a:schemeClr val="tx1">
                    <a:lumMod val="65000"/>
                    <a:lumOff val="35000"/>
                  </a:schemeClr>
                </a:solidFill>
              </a:rPr>
              <a:t> </a:t>
            </a:r>
            <a:r>
              <a:rPr lang="en-US" sz="1100" b="0" dirty="0" smtClean="0">
                <a:solidFill>
                  <a:schemeClr val="tx1">
                    <a:lumMod val="65000"/>
                    <a:lumOff val="35000"/>
                  </a:schemeClr>
                </a:solidFill>
              </a:rPr>
              <a:t>The </a:t>
            </a:r>
            <a:r>
              <a:rPr lang="en-US" sz="1100" b="0" dirty="0">
                <a:solidFill>
                  <a:schemeClr val="tx1">
                    <a:lumMod val="65000"/>
                    <a:lumOff val="35000"/>
                  </a:schemeClr>
                </a:solidFill>
              </a:rPr>
              <a:t>blue represents very comfortable and the red represents not at all comfortable; the green is somewhere in the middle.  We are going to ask them to reflect on this once more to see if their needle moved</a:t>
            </a:r>
            <a:r>
              <a:rPr lang="en-US" sz="1100" b="0" baseline="0" dirty="0">
                <a:solidFill>
                  <a:schemeClr val="tx1">
                    <a:lumMod val="65000"/>
                    <a:lumOff val="35000"/>
                  </a:schemeClr>
                </a:solidFill>
              </a:rPr>
              <a:t> </a:t>
            </a:r>
            <a:r>
              <a:rPr lang="en-US" sz="1100" b="0" dirty="0">
                <a:solidFill>
                  <a:schemeClr val="tx1">
                    <a:lumMod val="65000"/>
                    <a:lumOff val="35000"/>
                  </a:schemeClr>
                </a:solidFill>
              </a:rPr>
              <a:t>at the end of the training.  (They do not need to share their comfort level aloud). </a:t>
            </a:r>
          </a:p>
          <a:p>
            <a:endParaRPr lang="en-US" sz="1100" dirty="0">
              <a:solidFill>
                <a:schemeClr val="tx1">
                  <a:lumMod val="65000"/>
                  <a:lumOff val="35000"/>
                </a:schemeClr>
              </a:solidFill>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75</a:t>
            </a:r>
            <a:endParaRPr lang="en-US" b="0" dirty="0">
              <a:solidFill>
                <a:prstClr val="black"/>
              </a:solidFill>
            </a:endParaRPr>
          </a:p>
        </p:txBody>
      </p:sp>
    </p:spTree>
    <p:extLst>
      <p:ext uri="{BB962C8B-B14F-4D97-AF65-F5344CB8AC3E}">
        <p14:creationId xmlns:p14="http://schemas.microsoft.com/office/powerpoint/2010/main" val="30291374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a:spcAft>
                <a:spcPts val="600"/>
              </a:spcAft>
            </a:pPr>
            <a:r>
              <a:rPr lang="en-US" sz="1100" b="1" dirty="0">
                <a:solidFill>
                  <a:schemeClr val="tx1">
                    <a:lumMod val="65000"/>
                    <a:lumOff val="35000"/>
                  </a:schemeClr>
                </a:solidFill>
              </a:rPr>
              <a:t>Notes to Trainer: </a:t>
            </a:r>
            <a:r>
              <a:rPr lang="en-US" sz="1100" b="0" dirty="0">
                <a:solidFill>
                  <a:schemeClr val="tx1">
                    <a:lumMod val="65000"/>
                    <a:lumOff val="35000"/>
                  </a:schemeClr>
                </a:solidFill>
              </a:rPr>
              <a:t>This </a:t>
            </a:r>
            <a:r>
              <a:rPr lang="en-US" sz="1100" b="0" dirty="0" smtClean="0">
                <a:solidFill>
                  <a:schemeClr val="tx1">
                    <a:lumMod val="65000"/>
                    <a:lumOff val="35000"/>
                  </a:schemeClr>
                </a:solidFill>
              </a:rPr>
              <a:t>curriculum </a:t>
            </a:r>
            <a:r>
              <a:rPr lang="en-US" sz="1100" b="0" dirty="0">
                <a:solidFill>
                  <a:schemeClr val="tx1">
                    <a:lumMod val="65000"/>
                    <a:lumOff val="35000"/>
                  </a:schemeClr>
                </a:solidFill>
              </a:rPr>
              <a:t>is designed to address the barriers identified by advocates in the field. </a:t>
            </a:r>
            <a:r>
              <a:rPr lang="en-US" sz="1100" b="0" baseline="0" dirty="0">
                <a:solidFill>
                  <a:schemeClr val="tx1">
                    <a:lumMod val="65000"/>
                    <a:lumOff val="35000"/>
                  </a:schemeClr>
                </a:solidFill>
              </a:rPr>
              <a:t> </a:t>
            </a:r>
            <a:r>
              <a:rPr lang="en-US" sz="1100" b="0" baseline="0" dirty="0" smtClean="0">
                <a:solidFill>
                  <a:schemeClr val="tx1">
                    <a:lumMod val="65000"/>
                    <a:lumOff val="35000"/>
                  </a:schemeClr>
                </a:solidFill>
              </a:rPr>
              <a:t>In fact, these are some of the same barriers identified by health providers when it comes to them feeling comfortable talking about IPV or HT with their patients.  Let’s explore the last barrier first -- concerns about EC or the “morning after pill”.  (Advance to next slide)</a:t>
            </a:r>
            <a:endParaRPr lang="en-US" sz="1100" b="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70</a:t>
            </a:fld>
            <a:endParaRPr lang="en-US" b="0" dirty="0">
              <a:solidFill>
                <a:schemeClr val="tx1"/>
              </a:solidFill>
            </a:endParaRPr>
          </a:p>
        </p:txBody>
      </p:sp>
    </p:spTree>
    <p:extLst>
      <p:ext uri="{BB962C8B-B14F-4D97-AF65-F5344CB8AC3E}">
        <p14:creationId xmlns:p14="http://schemas.microsoft.com/office/powerpoint/2010/main" val="3798480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Shape 508"/>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509" name="Shape 509"/>
          <p:cNvSpPr>
            <a:spLocks noGrp="1"/>
          </p:cNvSpPr>
          <p:nvPr>
            <p:ph type="body" sz="quarter" idx="1"/>
          </p:nvPr>
        </p:nvSpPr>
        <p:spPr>
          <a:prstGeom prst="rect">
            <a:avLst/>
          </a:prstGeo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sz="1800"/>
            </a:pPr>
            <a:r>
              <a:rPr lang="en-US" sz="1100" b="1" dirty="0">
                <a:solidFill>
                  <a:schemeClr val="tx1">
                    <a:lumMod val="65000"/>
                    <a:lumOff val="35000"/>
                  </a:schemeClr>
                </a:solidFill>
                <a:ea typeface="Arial"/>
                <a:cs typeface="Arial"/>
                <a:sym typeface="Arial"/>
              </a:rPr>
              <a:t>Notes to Trainer: </a:t>
            </a:r>
            <a:r>
              <a:rPr lang="en-US" sz="1100" b="0" baseline="0" dirty="0">
                <a:solidFill>
                  <a:schemeClr val="tx1">
                    <a:lumMod val="65000"/>
                    <a:lumOff val="35000"/>
                  </a:schemeClr>
                </a:solidFill>
                <a:ea typeface="Arial"/>
                <a:cs typeface="Arial"/>
                <a:sym typeface="Arial"/>
              </a:rPr>
              <a:t>Share with the audience: “W</a:t>
            </a:r>
            <a:r>
              <a:rPr lang="en-US" sz="1100" b="0" dirty="0">
                <a:solidFill>
                  <a:schemeClr val="tx1">
                    <a:lumMod val="65000"/>
                    <a:lumOff val="35000"/>
                  </a:schemeClr>
                </a:solidFill>
                <a:ea typeface="Arial"/>
                <a:cs typeface="Arial"/>
                <a:sym typeface="Arial"/>
              </a:rPr>
              <a:t>orking with clients who experience trauma can affect us as advocates, leading to vicarious and secondary traumatic stress. This next section reviews self-care strategies for professionals and health systems </a:t>
            </a:r>
            <a:r>
              <a:rPr lang="en-US" sz="1100" b="0" baseline="0" dirty="0">
                <a:solidFill>
                  <a:schemeClr val="tx1">
                    <a:lumMod val="65000"/>
                    <a:lumOff val="35000"/>
                  </a:schemeClr>
                </a:solidFill>
                <a:ea typeface="Arial"/>
                <a:cs typeface="Arial"/>
                <a:sym typeface="Arial"/>
              </a:rPr>
              <a:t>to promote trauma-informed workplaces.” </a:t>
            </a:r>
            <a:endParaRPr lang="en-US" sz="1100" b="0" dirty="0">
              <a:solidFill>
                <a:schemeClr val="tx1">
                  <a:lumMod val="65000"/>
                  <a:lumOff val="35000"/>
                </a:schemeClr>
              </a:solidFill>
              <a:ea typeface="Arial"/>
              <a:cs typeface="Arial"/>
              <a:sym typeface="Arial"/>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10</a:t>
            </a:r>
            <a:endParaRPr lang="en-US" b="0" dirty="0">
              <a:solidFill>
                <a:prstClr val="black"/>
              </a:solidFill>
            </a:endParaRPr>
          </a:p>
        </p:txBody>
      </p:sp>
    </p:spTree>
    <p:extLst>
      <p:ext uri="{BB962C8B-B14F-4D97-AF65-F5344CB8AC3E}">
        <p14:creationId xmlns:p14="http://schemas.microsoft.com/office/powerpoint/2010/main" val="2335886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dirty="0">
                <a:solidFill>
                  <a:schemeClr val="tx1">
                    <a:lumMod val="65000"/>
                    <a:lumOff val="35000"/>
                  </a:schemeClr>
                </a:solidFill>
                <a:latin typeface="Arial  "/>
              </a:rPr>
              <a:t>Notes to Trainer: </a:t>
            </a:r>
            <a:r>
              <a:rPr lang="en-US" sz="1100" b="0" dirty="0" smtClean="0">
                <a:solidFill>
                  <a:schemeClr val="tx1">
                    <a:lumMod val="65000"/>
                    <a:lumOff val="35000"/>
                  </a:schemeClr>
                </a:solidFill>
                <a:latin typeface="Arial  "/>
              </a:rPr>
              <a:t>Share</a:t>
            </a:r>
            <a:r>
              <a:rPr lang="en-US" sz="1100" b="0" baseline="0" dirty="0" smtClean="0">
                <a:solidFill>
                  <a:schemeClr val="tx1">
                    <a:lumMod val="65000"/>
                    <a:lumOff val="35000"/>
                  </a:schemeClr>
                </a:solidFill>
                <a:latin typeface="Arial  "/>
              </a:rPr>
              <a:t>: “We </a:t>
            </a:r>
            <a:r>
              <a:rPr lang="en-US" sz="1100" b="0" baseline="0" dirty="0">
                <a:solidFill>
                  <a:schemeClr val="tx1">
                    <a:lumMod val="65000"/>
                    <a:lumOff val="35000"/>
                  </a:schemeClr>
                </a:solidFill>
                <a:latin typeface="Arial  "/>
              </a:rPr>
              <a:t>are now going to watch a short video about EC - emergency contraception, or “Plan B”.  EC works similarly to birth control pills...it inhibits ovulation of the egg and sperm and stops them from meeting.  Let’s watch and learn more...”</a:t>
            </a:r>
          </a:p>
          <a:p>
            <a:endParaRPr lang="en-US" sz="1100" b="1" dirty="0">
              <a:solidFill>
                <a:schemeClr val="tx1">
                  <a:lumMod val="65000"/>
                  <a:lumOff val="35000"/>
                </a:schemeClr>
              </a:solidFill>
              <a:latin typeface="Arial  "/>
            </a:endParaRPr>
          </a:p>
          <a:p>
            <a:r>
              <a:rPr lang="en-US" sz="1100" dirty="0">
                <a:solidFill>
                  <a:schemeClr val="tx1">
                    <a:lumMod val="65000"/>
                    <a:lumOff val="35000"/>
                  </a:schemeClr>
                </a:solidFill>
                <a:latin typeface="Arial  "/>
              </a:rPr>
              <a:t>Video: (2 minutes 46 seconds) https://www.youtube.com/watch?v=7Vozr9vHeMo </a:t>
            </a: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71</a:t>
            </a:fld>
            <a:endParaRPr lang="en-US" b="0" dirty="0">
              <a:solidFill>
                <a:schemeClr val="tx1"/>
              </a:solidFill>
            </a:endParaRPr>
          </a:p>
        </p:txBody>
      </p:sp>
    </p:spTree>
    <p:extLst>
      <p:ext uri="{BB962C8B-B14F-4D97-AF65-F5344CB8AC3E}">
        <p14:creationId xmlns:p14="http://schemas.microsoft.com/office/powerpoint/2010/main" val="26375538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dirty="0">
                <a:solidFill>
                  <a:schemeClr val="tx1">
                    <a:lumMod val="65000"/>
                    <a:lumOff val="35000"/>
                  </a:schemeClr>
                </a:solidFill>
              </a:rPr>
              <a:t>Notes to Trainer: </a:t>
            </a:r>
            <a:r>
              <a:rPr lang="en-US" sz="1100" b="0" dirty="0" smtClean="0">
                <a:solidFill>
                  <a:schemeClr val="tx1">
                    <a:lumMod val="65000"/>
                    <a:lumOff val="35000"/>
                  </a:schemeClr>
                </a:solidFill>
              </a:rPr>
              <a:t>This slide highlights debunks</a:t>
            </a:r>
            <a:r>
              <a:rPr lang="en-US" sz="1100" b="0" baseline="0" dirty="0" smtClean="0">
                <a:solidFill>
                  <a:schemeClr val="tx1">
                    <a:lumMod val="65000"/>
                    <a:lumOff val="35000"/>
                  </a:schemeClr>
                </a:solidFill>
              </a:rPr>
              <a:t> many of the myths associated with Plan B.  Read the slide aloud.</a:t>
            </a:r>
            <a:endParaRPr lang="en-US" sz="1100" b="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72</a:t>
            </a:fld>
            <a:endParaRPr lang="en-US" b="0" dirty="0">
              <a:solidFill>
                <a:schemeClr val="tx1"/>
              </a:solidFill>
            </a:endParaRPr>
          </a:p>
        </p:txBody>
      </p:sp>
    </p:spTree>
    <p:extLst>
      <p:ext uri="{BB962C8B-B14F-4D97-AF65-F5344CB8AC3E}">
        <p14:creationId xmlns:p14="http://schemas.microsoft.com/office/powerpoint/2010/main" val="31217550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4763"/>
            <a:ext cx="5616575" cy="4211638"/>
          </a:xfrm>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100" b="1" dirty="0" smtClean="0">
                <a:solidFill>
                  <a:schemeClr val="tx1">
                    <a:lumMod val="65000"/>
                    <a:lumOff val="35000"/>
                  </a:schemeClr>
                </a:solidFill>
              </a:rPr>
              <a:t>Notes to Trainer: </a:t>
            </a:r>
            <a:r>
              <a:rPr lang="en-US" sz="1100" b="0" dirty="0" smtClean="0">
                <a:solidFill>
                  <a:schemeClr val="tx1">
                    <a:lumMod val="65000"/>
                    <a:lumOff val="35000"/>
                  </a:schemeClr>
                </a:solidFill>
              </a:rPr>
              <a:t>EC </a:t>
            </a:r>
            <a:r>
              <a:rPr lang="en-US" sz="1100" b="0" dirty="0">
                <a:solidFill>
                  <a:schemeClr val="tx1">
                    <a:lumMod val="65000"/>
                    <a:lumOff val="35000"/>
                  </a:schemeClr>
                </a:solidFill>
              </a:rPr>
              <a:t>must be taken within 5 days following</a:t>
            </a:r>
            <a:r>
              <a:rPr lang="en-US" sz="1100" b="0" baseline="0" dirty="0">
                <a:solidFill>
                  <a:schemeClr val="tx1">
                    <a:lumMod val="65000"/>
                    <a:lumOff val="35000"/>
                  </a:schemeClr>
                </a:solidFill>
              </a:rPr>
              <a:t> sex, and the earlier the better (for efficacy). </a:t>
            </a:r>
            <a:r>
              <a:rPr lang="en-US" sz="1100" b="0" baseline="0" dirty="0" smtClean="0">
                <a:solidFill>
                  <a:schemeClr val="tx1">
                    <a:lumMod val="65000"/>
                    <a:lumOff val="35000"/>
                  </a:schemeClr>
                </a:solidFill>
              </a:rPr>
              <a:t>A referral to a health care provider is needed to obtain either Ella or a Copper T/IUD, whereas Plan B is available over the counter.  </a:t>
            </a:r>
            <a:r>
              <a:rPr lang="en-US" sz="1100" b="0" dirty="0" smtClean="0">
                <a:solidFill>
                  <a:schemeClr val="tx1">
                    <a:lumMod val="65000"/>
                    <a:lumOff val="35000"/>
                  </a:schemeClr>
                </a:solidFill>
              </a:rPr>
              <a:t>Women </a:t>
            </a:r>
            <a:r>
              <a:rPr lang="en-US" sz="1100" b="0" dirty="0">
                <a:solidFill>
                  <a:schemeClr val="tx1">
                    <a:lumMod val="65000"/>
                    <a:lumOff val="35000"/>
                  </a:schemeClr>
                </a:solidFill>
              </a:rPr>
              <a:t>who have intercourse around ovulation should ideally be offered a copper intrauterine device that serves as EC and long-term</a:t>
            </a:r>
            <a:r>
              <a:rPr lang="en-US" sz="1100" b="0" baseline="0" dirty="0">
                <a:solidFill>
                  <a:schemeClr val="tx1">
                    <a:lumMod val="65000"/>
                    <a:lumOff val="35000"/>
                  </a:schemeClr>
                </a:solidFill>
              </a:rPr>
              <a:t> contraception (can be inserted and stay in place for up to 12 years)</a:t>
            </a:r>
            <a:r>
              <a:rPr lang="en-US" sz="1100" b="0" dirty="0">
                <a:solidFill>
                  <a:schemeClr val="tx1">
                    <a:lumMod val="65000"/>
                    <a:lumOff val="35000"/>
                  </a:schemeClr>
                </a:solidFill>
              </a:rPr>
              <a:t>. </a:t>
            </a:r>
            <a:r>
              <a:rPr lang="en-US" sz="1100" b="0" dirty="0" smtClean="0">
                <a:solidFill>
                  <a:schemeClr val="tx1">
                    <a:lumMod val="65000"/>
                    <a:lumOff val="35000"/>
                  </a:schemeClr>
                </a:solidFill>
              </a:rPr>
              <a:t>Larger women </a:t>
            </a:r>
            <a:r>
              <a:rPr lang="en-US" sz="1100" b="0" dirty="0">
                <a:solidFill>
                  <a:schemeClr val="tx1">
                    <a:lumMod val="65000"/>
                    <a:lumOff val="35000"/>
                  </a:schemeClr>
                </a:solidFill>
              </a:rPr>
              <a:t>with body mass index &gt;25 kg/m(2) </a:t>
            </a:r>
            <a:r>
              <a:rPr lang="en-US" sz="1100" b="0" dirty="0" smtClean="0">
                <a:solidFill>
                  <a:schemeClr val="tx1">
                    <a:lumMod val="65000"/>
                    <a:lumOff val="35000"/>
                  </a:schemeClr>
                </a:solidFill>
              </a:rPr>
              <a:t>may </a:t>
            </a:r>
            <a:r>
              <a:rPr lang="en-US" sz="1100" b="0" dirty="0">
                <a:solidFill>
                  <a:schemeClr val="tx1">
                    <a:lumMod val="65000"/>
                    <a:lumOff val="35000"/>
                  </a:schemeClr>
                </a:solidFill>
              </a:rPr>
              <a:t>be offered an intrauterine device or </a:t>
            </a:r>
            <a:r>
              <a:rPr lang="en-US" sz="1100" b="0" dirty="0" smtClean="0">
                <a:solidFill>
                  <a:schemeClr val="tx1">
                    <a:lumMod val="65000"/>
                    <a:lumOff val="35000"/>
                  </a:schemeClr>
                </a:solidFill>
              </a:rPr>
              <a:t>Ella/UPA by their health care provider. </a:t>
            </a:r>
            <a:r>
              <a:rPr lang="en-US" sz="1100" b="0" dirty="0">
                <a:solidFill>
                  <a:schemeClr val="tx1">
                    <a:lumMod val="65000"/>
                    <a:lumOff val="35000"/>
                  </a:schemeClr>
                </a:solidFill>
              </a:rPr>
              <a:t>All women should be advised to start effective </a:t>
            </a:r>
            <a:r>
              <a:rPr lang="en-US" sz="1100" b="0" dirty="0" smtClean="0">
                <a:solidFill>
                  <a:schemeClr val="tx1">
                    <a:lumMod val="65000"/>
                    <a:lumOff val="35000"/>
                  </a:schemeClr>
                </a:solidFill>
              </a:rPr>
              <a:t>longer term contraception </a:t>
            </a:r>
            <a:r>
              <a:rPr lang="en-US" sz="1100" b="0" dirty="0">
                <a:solidFill>
                  <a:schemeClr val="tx1">
                    <a:lumMod val="65000"/>
                    <a:lumOff val="35000"/>
                  </a:schemeClr>
                </a:solidFill>
              </a:rPr>
              <a:t>immediately after EC.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100" b="0" dirty="0">
              <a:solidFill>
                <a:schemeClr val="tx1">
                  <a:lumMod val="65000"/>
                  <a:lumOff val="35000"/>
                </a:schemeClr>
              </a:solidFill>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100" b="1" dirty="0">
                <a:solidFill>
                  <a:schemeClr val="tx1">
                    <a:lumMod val="65000"/>
                    <a:lumOff val="35000"/>
                  </a:schemeClr>
                </a:solidFill>
              </a:rPr>
              <a:t>Background Info:</a:t>
            </a:r>
          </a:p>
          <a:p>
            <a:pPr marL="171450" marR="0" indent="-171450" algn="l" defTabSz="914400" rtl="0" eaLnBrk="0" fontAlgn="base" latinLnBrk="0" hangingPunct="0">
              <a:lnSpc>
                <a:spcPct val="100000"/>
              </a:lnSpc>
              <a:buClrTx/>
              <a:buSzTx/>
              <a:buFont typeface="Arial" panose="020B0604020202020204" pitchFamily="34" charset="0"/>
              <a:buChar char="•"/>
              <a:tabLst/>
              <a:defRPr/>
            </a:pPr>
            <a:r>
              <a:rPr lang="en-US" sz="1100" b="0" dirty="0" err="1">
                <a:solidFill>
                  <a:schemeClr val="tx1">
                    <a:lumMod val="65000"/>
                    <a:lumOff val="35000"/>
                  </a:schemeClr>
                </a:solidFill>
              </a:rPr>
              <a:t>Glasier</a:t>
            </a:r>
            <a:r>
              <a:rPr lang="en-US" sz="1100" b="0" dirty="0">
                <a:solidFill>
                  <a:schemeClr val="tx1">
                    <a:lumMod val="65000"/>
                    <a:lumOff val="35000"/>
                  </a:schemeClr>
                </a:solidFill>
              </a:rPr>
              <a:t> A, Cameron ST, Blithe D, </a:t>
            </a:r>
            <a:r>
              <a:rPr lang="en-US" sz="1100" b="0" dirty="0" err="1">
                <a:solidFill>
                  <a:schemeClr val="tx1">
                    <a:lumMod val="65000"/>
                    <a:lumOff val="35000"/>
                  </a:schemeClr>
                </a:solidFill>
              </a:rPr>
              <a:t>Scherrer</a:t>
            </a:r>
            <a:r>
              <a:rPr lang="en-US" sz="1100" b="0" dirty="0">
                <a:solidFill>
                  <a:schemeClr val="tx1">
                    <a:lumMod val="65000"/>
                    <a:lumOff val="35000"/>
                  </a:schemeClr>
                </a:solidFill>
              </a:rPr>
              <a:t> B, </a:t>
            </a:r>
            <a:r>
              <a:rPr lang="en-US" sz="1100" b="0" dirty="0" err="1">
                <a:solidFill>
                  <a:schemeClr val="tx1">
                    <a:lumMod val="65000"/>
                    <a:lumOff val="35000"/>
                  </a:schemeClr>
                </a:solidFill>
              </a:rPr>
              <a:t>Mathe</a:t>
            </a:r>
            <a:r>
              <a:rPr lang="en-US" sz="1100" b="0" dirty="0">
                <a:solidFill>
                  <a:schemeClr val="tx1">
                    <a:lumMod val="65000"/>
                    <a:lumOff val="35000"/>
                  </a:schemeClr>
                </a:solidFill>
              </a:rPr>
              <a:t> H, Levy D, Gainer E, </a:t>
            </a:r>
            <a:r>
              <a:rPr lang="en-US" sz="1100" b="0" dirty="0" err="1">
                <a:solidFill>
                  <a:schemeClr val="tx1">
                    <a:lumMod val="65000"/>
                    <a:lumOff val="35000"/>
                  </a:schemeClr>
                </a:solidFill>
              </a:rPr>
              <a:t>Ulmann</a:t>
            </a:r>
            <a:r>
              <a:rPr lang="en-US" sz="1100" b="0" dirty="0">
                <a:solidFill>
                  <a:schemeClr val="tx1">
                    <a:lumMod val="65000"/>
                    <a:lumOff val="35000"/>
                  </a:schemeClr>
                </a:solidFill>
              </a:rPr>
              <a:t> A. (2011). Can we identify women at risk of pregnancy despite using emergency contraception? Data from randomized trials of </a:t>
            </a:r>
            <a:r>
              <a:rPr lang="en-US" sz="1100" b="0" dirty="0" err="1">
                <a:solidFill>
                  <a:schemeClr val="tx1">
                    <a:lumMod val="65000"/>
                    <a:lumOff val="35000"/>
                  </a:schemeClr>
                </a:solidFill>
              </a:rPr>
              <a:t>ulipristal</a:t>
            </a:r>
            <a:r>
              <a:rPr lang="en-US" sz="1100" b="0" dirty="0">
                <a:solidFill>
                  <a:schemeClr val="tx1">
                    <a:lumMod val="65000"/>
                    <a:lumOff val="35000"/>
                  </a:schemeClr>
                </a:solidFill>
              </a:rPr>
              <a:t> acetate and </a:t>
            </a:r>
            <a:r>
              <a:rPr lang="en-US" sz="1100" b="0" dirty="0" err="1">
                <a:solidFill>
                  <a:schemeClr val="tx1">
                    <a:lumMod val="65000"/>
                    <a:lumOff val="35000"/>
                  </a:schemeClr>
                </a:solidFill>
              </a:rPr>
              <a:t>levonorgestrel</a:t>
            </a:r>
            <a:r>
              <a:rPr lang="en-US" sz="1100" b="0" dirty="0">
                <a:solidFill>
                  <a:schemeClr val="tx1">
                    <a:lumMod val="65000"/>
                    <a:lumOff val="35000"/>
                  </a:schemeClr>
                </a:solidFill>
              </a:rPr>
              <a:t>. </a:t>
            </a:r>
            <a:r>
              <a:rPr lang="en-US" sz="1100" b="0" i="1" dirty="0">
                <a:solidFill>
                  <a:schemeClr val="tx1">
                    <a:lumMod val="65000"/>
                    <a:lumOff val="35000"/>
                  </a:schemeClr>
                </a:solidFill>
              </a:rPr>
              <a:t>Contraception</a:t>
            </a:r>
            <a:r>
              <a:rPr lang="en-US" sz="1100" b="0" dirty="0">
                <a:solidFill>
                  <a:schemeClr val="tx1">
                    <a:lumMod val="65000"/>
                    <a:lumOff val="35000"/>
                  </a:schemeClr>
                </a:solidFill>
              </a:rPr>
              <a:t>, 84(4):363-7.</a:t>
            </a:r>
          </a:p>
          <a:p>
            <a:pPr marL="171450" marR="0" indent="-171450" algn="l" defTabSz="914400" rtl="0" eaLnBrk="0" fontAlgn="base" latinLnBrk="0" hangingPunct="0">
              <a:lnSpc>
                <a:spcPct val="100000"/>
              </a:lnSpc>
              <a:buClrTx/>
              <a:buSzTx/>
              <a:buFont typeface="Arial" panose="020B0604020202020204" pitchFamily="34" charset="0"/>
              <a:buChar char="•"/>
              <a:tabLst/>
              <a:defRPr/>
            </a:pPr>
            <a:r>
              <a:rPr lang="en-US" sz="1100" b="0" dirty="0" err="1">
                <a:solidFill>
                  <a:schemeClr val="tx1">
                    <a:lumMod val="65000"/>
                    <a:lumOff val="35000"/>
                  </a:schemeClr>
                </a:solidFill>
              </a:rPr>
              <a:t>Glasier</a:t>
            </a:r>
            <a:r>
              <a:rPr lang="en-US" sz="1100" b="0" dirty="0">
                <a:solidFill>
                  <a:schemeClr val="tx1">
                    <a:lumMod val="65000"/>
                    <a:lumOff val="35000"/>
                  </a:schemeClr>
                </a:solidFill>
              </a:rPr>
              <a:t> AF, Cameron ST, Fine PM, Logan SJ, </a:t>
            </a:r>
            <a:r>
              <a:rPr lang="en-US" sz="1100" b="0" dirty="0" err="1">
                <a:solidFill>
                  <a:schemeClr val="tx1">
                    <a:lumMod val="65000"/>
                    <a:lumOff val="35000"/>
                  </a:schemeClr>
                </a:solidFill>
              </a:rPr>
              <a:t>Casale</a:t>
            </a:r>
            <a:r>
              <a:rPr lang="en-US" sz="1100" b="0" dirty="0">
                <a:solidFill>
                  <a:schemeClr val="tx1">
                    <a:lumMod val="65000"/>
                    <a:lumOff val="35000"/>
                  </a:schemeClr>
                </a:solidFill>
              </a:rPr>
              <a:t> W, Van Horn J, </a:t>
            </a:r>
            <a:r>
              <a:rPr lang="en-US" sz="1100" b="0" dirty="0" err="1">
                <a:solidFill>
                  <a:schemeClr val="tx1">
                    <a:lumMod val="65000"/>
                    <a:lumOff val="35000"/>
                  </a:schemeClr>
                </a:solidFill>
              </a:rPr>
              <a:t>Sogor</a:t>
            </a:r>
            <a:r>
              <a:rPr lang="en-US" sz="1100" b="0" dirty="0">
                <a:solidFill>
                  <a:schemeClr val="tx1">
                    <a:lumMod val="65000"/>
                    <a:lumOff val="35000"/>
                  </a:schemeClr>
                </a:solidFill>
              </a:rPr>
              <a:t> L, Blithe DL, </a:t>
            </a:r>
            <a:r>
              <a:rPr lang="en-US" sz="1100" b="0" dirty="0" err="1">
                <a:solidFill>
                  <a:schemeClr val="tx1">
                    <a:lumMod val="65000"/>
                    <a:lumOff val="35000"/>
                  </a:schemeClr>
                </a:solidFill>
              </a:rPr>
              <a:t>Scherrer</a:t>
            </a:r>
            <a:r>
              <a:rPr lang="en-US" sz="1100" b="0" dirty="0">
                <a:solidFill>
                  <a:schemeClr val="tx1">
                    <a:lumMod val="65000"/>
                    <a:lumOff val="35000"/>
                  </a:schemeClr>
                </a:solidFill>
              </a:rPr>
              <a:t> B, </a:t>
            </a:r>
            <a:r>
              <a:rPr lang="en-US" sz="1100" b="0" dirty="0" err="1">
                <a:solidFill>
                  <a:schemeClr val="tx1">
                    <a:lumMod val="65000"/>
                    <a:lumOff val="35000"/>
                  </a:schemeClr>
                </a:solidFill>
              </a:rPr>
              <a:t>Mathe</a:t>
            </a:r>
            <a:r>
              <a:rPr lang="en-US" sz="1100" b="0" dirty="0">
                <a:solidFill>
                  <a:schemeClr val="tx1">
                    <a:lumMod val="65000"/>
                    <a:lumOff val="35000"/>
                  </a:schemeClr>
                </a:solidFill>
              </a:rPr>
              <a:t> H, </a:t>
            </a:r>
            <a:r>
              <a:rPr lang="en-US" sz="1100" b="0" dirty="0" err="1">
                <a:solidFill>
                  <a:schemeClr val="tx1">
                    <a:lumMod val="65000"/>
                    <a:lumOff val="35000"/>
                  </a:schemeClr>
                </a:solidFill>
              </a:rPr>
              <a:t>Jaspart</a:t>
            </a:r>
            <a:r>
              <a:rPr lang="en-US" sz="1100" b="0" dirty="0">
                <a:solidFill>
                  <a:schemeClr val="tx1">
                    <a:lumMod val="65000"/>
                    <a:lumOff val="35000"/>
                  </a:schemeClr>
                </a:solidFill>
              </a:rPr>
              <a:t> A, </a:t>
            </a:r>
            <a:r>
              <a:rPr lang="en-US" sz="1100" b="0" dirty="0" err="1">
                <a:solidFill>
                  <a:schemeClr val="tx1">
                    <a:lumMod val="65000"/>
                    <a:lumOff val="35000"/>
                  </a:schemeClr>
                </a:solidFill>
              </a:rPr>
              <a:t>Ulmann</a:t>
            </a:r>
            <a:r>
              <a:rPr lang="en-US" sz="1100" b="0" dirty="0">
                <a:solidFill>
                  <a:schemeClr val="tx1">
                    <a:lumMod val="65000"/>
                    <a:lumOff val="35000"/>
                  </a:schemeClr>
                </a:solidFill>
              </a:rPr>
              <a:t> A, Gainer E. (2010). </a:t>
            </a:r>
            <a:r>
              <a:rPr lang="en-US" sz="1100" b="0" dirty="0" err="1">
                <a:solidFill>
                  <a:schemeClr val="tx1">
                    <a:lumMod val="65000"/>
                    <a:lumOff val="35000"/>
                  </a:schemeClr>
                </a:solidFill>
              </a:rPr>
              <a:t>Ulipristal</a:t>
            </a:r>
            <a:r>
              <a:rPr lang="en-US" sz="1100" b="0" dirty="0">
                <a:solidFill>
                  <a:schemeClr val="tx1">
                    <a:lumMod val="65000"/>
                    <a:lumOff val="35000"/>
                  </a:schemeClr>
                </a:solidFill>
              </a:rPr>
              <a:t> acetate versus </a:t>
            </a:r>
            <a:r>
              <a:rPr lang="en-US" sz="1100" b="0" dirty="0" err="1">
                <a:solidFill>
                  <a:schemeClr val="tx1">
                    <a:lumMod val="65000"/>
                    <a:lumOff val="35000"/>
                  </a:schemeClr>
                </a:solidFill>
              </a:rPr>
              <a:t>levonorgestrel</a:t>
            </a:r>
            <a:r>
              <a:rPr lang="en-US" sz="1100" b="0" dirty="0">
                <a:solidFill>
                  <a:schemeClr val="tx1">
                    <a:lumMod val="65000"/>
                    <a:lumOff val="35000"/>
                  </a:schemeClr>
                </a:solidFill>
              </a:rPr>
              <a:t> for emergency contraception: a </a:t>
            </a:r>
            <a:r>
              <a:rPr lang="en-US" sz="1100" b="0" dirty="0" err="1">
                <a:solidFill>
                  <a:schemeClr val="tx1">
                    <a:lumMod val="65000"/>
                    <a:lumOff val="35000"/>
                  </a:schemeClr>
                </a:solidFill>
              </a:rPr>
              <a:t>randomised</a:t>
            </a:r>
            <a:r>
              <a:rPr lang="en-US" sz="1100" b="0" dirty="0">
                <a:solidFill>
                  <a:schemeClr val="tx1">
                    <a:lumMod val="65000"/>
                    <a:lumOff val="35000"/>
                  </a:schemeClr>
                </a:solidFill>
              </a:rPr>
              <a:t> non-inferiority trial and meta-analysis. </a:t>
            </a:r>
            <a:r>
              <a:rPr lang="en-US" sz="1100" b="0" i="1" dirty="0">
                <a:solidFill>
                  <a:schemeClr val="tx1">
                    <a:lumMod val="65000"/>
                    <a:lumOff val="35000"/>
                  </a:schemeClr>
                </a:solidFill>
              </a:rPr>
              <a:t>Lancet, </a:t>
            </a:r>
            <a:r>
              <a:rPr lang="en-US" sz="1100" b="0" dirty="0">
                <a:solidFill>
                  <a:schemeClr val="tx1">
                    <a:lumMod val="65000"/>
                    <a:lumOff val="35000"/>
                  </a:schemeClr>
                </a:solidFill>
              </a:rPr>
              <a:t>375(9714): 555-62.  </a:t>
            </a:r>
          </a:p>
          <a:p>
            <a:pPr marL="171450" marR="0" indent="-171450" algn="l" defTabSz="914400" rtl="0" eaLnBrk="0" fontAlgn="base" latinLnBrk="0" hangingPunct="0">
              <a:lnSpc>
                <a:spcPct val="100000"/>
              </a:lnSpc>
              <a:buClrTx/>
              <a:buSzTx/>
              <a:buFont typeface="Arial" panose="020B0604020202020204" pitchFamily="34" charset="0"/>
              <a:buChar char="•"/>
              <a:tabLst/>
              <a:defRPr/>
            </a:pPr>
            <a:r>
              <a:rPr lang="en-US" sz="1100" b="0" dirty="0">
                <a:solidFill>
                  <a:schemeClr val="tx1">
                    <a:lumMod val="65000"/>
                    <a:lumOff val="35000"/>
                  </a:schemeClr>
                </a:solidFill>
              </a:rPr>
              <a:t>More information on EC: http://ec.princeton.edu/emergency-contraception.html </a:t>
            </a:r>
          </a:p>
          <a:p>
            <a:pPr marL="171450" marR="0" indent="-171450" algn="l" defTabSz="914400" rtl="0" eaLnBrk="0" fontAlgn="base" latinLnBrk="0" hangingPunct="0">
              <a:lnSpc>
                <a:spcPct val="100000"/>
              </a:lnSpc>
              <a:buClrTx/>
              <a:buSzTx/>
              <a:buFont typeface="Arial" panose="020B0604020202020204" pitchFamily="34" charset="0"/>
              <a:buChar char="•"/>
              <a:tabLst/>
              <a:defRPr/>
            </a:pPr>
            <a:r>
              <a:rPr lang="en-US" sz="1100" b="0" dirty="0">
                <a:solidFill>
                  <a:schemeClr val="tx1">
                    <a:lumMod val="65000"/>
                    <a:lumOff val="35000"/>
                  </a:schemeClr>
                </a:solidFill>
              </a:rPr>
              <a:t>Are emergency contraceptive pills effective for overweight or obese women? Learn more: http://ec.princeton.edu/questions/ecobesity.html</a:t>
            </a:r>
          </a:p>
          <a:p>
            <a:pPr>
              <a:lnSpc>
                <a:spcPct val="100000"/>
              </a:lnSpc>
            </a:pPr>
            <a:endParaRPr lang="en-US" sz="1100" b="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822B3229-72C2-449E-B645-E369825E4047}" type="slidenum">
              <a:rPr lang="en-US" b="0" smtClean="0">
                <a:solidFill>
                  <a:schemeClr val="tx1"/>
                </a:solidFill>
              </a:rPr>
              <a:pPr/>
              <a:t>73</a:t>
            </a:fld>
            <a:endParaRPr lang="en-US" b="0" dirty="0">
              <a:solidFill>
                <a:schemeClr val="tx1"/>
              </a:solidFill>
            </a:endParaRPr>
          </a:p>
        </p:txBody>
      </p:sp>
    </p:spTree>
    <p:extLst>
      <p:ext uri="{BB962C8B-B14F-4D97-AF65-F5344CB8AC3E}">
        <p14:creationId xmlns:p14="http://schemas.microsoft.com/office/powerpoint/2010/main" val="1734999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755650" y="-4763"/>
            <a:ext cx="5710238" cy="4281488"/>
          </a:xfrm>
          <a:ln/>
        </p:spPr>
      </p:sp>
      <p:sp>
        <p:nvSpPr>
          <p:cNvPr id="153604" name="Rectangle 3"/>
          <p:cNvSpPr>
            <a:spLocks noGrp="1" noChangeArrowheads="1"/>
          </p:cNvSpPr>
          <p:nvPr>
            <p:ph type="body" idx="1"/>
          </p:nvPr>
        </p:nvSpPr>
        <p:spPr>
          <a:xfrm>
            <a:off x="648507" y="4435981"/>
            <a:ext cx="5869174" cy="5241419"/>
          </a:xfrm>
          <a:noFill/>
          <a:ln/>
        </p:spPr>
        <p:txBody>
          <a:bodyPr>
            <a:normAutofit fontScale="77500" lnSpcReduction="20000"/>
          </a:bodyPr>
          <a:lstStyle/>
          <a:p>
            <a:pPr defTabSz="931723">
              <a:lnSpc>
                <a:spcPct val="114000"/>
              </a:lnSpc>
              <a:spcAft>
                <a:spcPts val="611"/>
              </a:spcAft>
              <a:defRPr/>
            </a:pPr>
            <a:r>
              <a:rPr lang="en-US" sz="1400"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sz="1400" b="0" dirty="0">
                <a:solidFill>
                  <a:schemeClr val="tx1">
                    <a:lumMod val="65000"/>
                    <a:lumOff val="35000"/>
                  </a:schemeClr>
                </a:solidFill>
                <a:latin typeface="Arial" panose="020B0604020202020204" pitchFamily="34" charset="0"/>
                <a:cs typeface="Arial" panose="020B0604020202020204" pitchFamily="34" charset="0"/>
              </a:rPr>
              <a:t>Share these bullets with the audience:</a:t>
            </a:r>
          </a:p>
          <a:p>
            <a:pPr marL="174708" indent="-174708" defTabSz="931723">
              <a:lnSpc>
                <a:spcPct val="114000"/>
              </a:lnSpc>
              <a:spcAft>
                <a:spcPts val="611"/>
              </a:spcAft>
              <a:buFont typeface="Arial" panose="020B0604020202020204" pitchFamily="34" charset="0"/>
              <a:buChar char="•"/>
              <a:defRPr/>
            </a:pPr>
            <a:r>
              <a:rPr lang="en-US" sz="1400" b="0" dirty="0">
                <a:solidFill>
                  <a:schemeClr val="tx1">
                    <a:lumMod val="65000"/>
                    <a:lumOff val="35000"/>
                  </a:schemeClr>
                </a:solidFill>
                <a:latin typeface="Arial" panose="020B0604020202020204" pitchFamily="34" charset="0"/>
                <a:cs typeface="Arial" panose="020B0604020202020204" pitchFamily="34" charset="0"/>
              </a:rPr>
              <a:t>A woman’s period or bleeding pattern isn’t altered with this method as it may be with other methods. </a:t>
            </a:r>
          </a:p>
          <a:p>
            <a:pPr marL="174708" indent="-174708" defTabSz="931723">
              <a:lnSpc>
                <a:spcPct val="114000"/>
              </a:lnSpc>
              <a:spcAft>
                <a:spcPts val="611"/>
              </a:spcAft>
              <a:buFont typeface="Arial" panose="020B0604020202020204" pitchFamily="34" charset="0"/>
              <a:buChar char="•"/>
              <a:defRPr/>
            </a:pPr>
            <a:r>
              <a:rPr lang="en-US" sz="1400" b="0" dirty="0">
                <a:solidFill>
                  <a:schemeClr val="tx1">
                    <a:lumMod val="65000"/>
                    <a:lumOff val="35000"/>
                  </a:schemeClr>
                </a:solidFill>
                <a:latin typeface="Arial" panose="020B0604020202020204" pitchFamily="34" charset="0"/>
                <a:cs typeface="Arial" panose="020B0604020202020204" pitchFamily="34" charset="0"/>
              </a:rPr>
              <a:t>It’s important that this information be included in our </a:t>
            </a:r>
            <a:r>
              <a:rPr lang="en-US" sz="1400" b="0" dirty="0" smtClean="0">
                <a:solidFill>
                  <a:schemeClr val="tx1">
                    <a:lumMod val="65000"/>
                    <a:lumOff val="35000"/>
                  </a:schemeClr>
                </a:solidFill>
                <a:latin typeface="Arial" panose="020B0604020202020204" pitchFamily="34" charset="0"/>
                <a:cs typeface="Arial" panose="020B0604020202020204" pitchFamily="34" charset="0"/>
              </a:rPr>
              <a:t>client education</a:t>
            </a:r>
            <a:r>
              <a:rPr lang="en-US" sz="1400" b="0" dirty="0">
                <a:solidFill>
                  <a:schemeClr val="tx1">
                    <a:lumMod val="65000"/>
                    <a:lumOff val="35000"/>
                  </a:schemeClr>
                </a:solidFill>
                <a:latin typeface="Arial" panose="020B0604020202020204" pitchFamily="34" charset="0"/>
                <a:cs typeface="Arial" panose="020B0604020202020204" pitchFamily="34" charset="0"/>
              </a:rPr>
              <a:t>. </a:t>
            </a:r>
          </a:p>
          <a:p>
            <a:pPr marL="174708" indent="-174708" defTabSz="931723">
              <a:lnSpc>
                <a:spcPct val="114000"/>
              </a:lnSpc>
              <a:spcAft>
                <a:spcPts val="611"/>
              </a:spcAft>
              <a:buFont typeface="Arial" panose="020B0604020202020204" pitchFamily="34" charset="0"/>
              <a:buChar char="•"/>
              <a:defRPr/>
            </a:pPr>
            <a:r>
              <a:rPr lang="en-US" sz="1400" b="0" dirty="0">
                <a:solidFill>
                  <a:schemeClr val="tx1">
                    <a:lumMod val="65000"/>
                    <a:lumOff val="35000"/>
                  </a:schemeClr>
                </a:solidFill>
                <a:latin typeface="Arial" panose="020B0604020202020204" pitchFamily="34" charset="0"/>
                <a:cs typeface="Arial" panose="020B0604020202020204" pitchFamily="34" charset="0"/>
              </a:rPr>
              <a:t>It is possible to cut the strings in the cervical canal so they can’t be pulled out or felt by a </a:t>
            </a:r>
            <a:r>
              <a:rPr lang="en-US" sz="1400" b="0" dirty="0" smtClean="0">
                <a:solidFill>
                  <a:schemeClr val="tx1">
                    <a:lumMod val="65000"/>
                    <a:lumOff val="35000"/>
                  </a:schemeClr>
                </a:solidFill>
                <a:latin typeface="Arial" panose="020B0604020202020204" pitchFamily="34" charset="0"/>
                <a:cs typeface="Arial" panose="020B0604020202020204" pitchFamily="34" charset="0"/>
              </a:rPr>
              <a:t>partner. </a:t>
            </a:r>
          </a:p>
          <a:p>
            <a:pPr marL="174708" indent="-174708" defTabSz="931723">
              <a:lnSpc>
                <a:spcPct val="114000"/>
              </a:lnSpc>
              <a:spcAft>
                <a:spcPts val="611"/>
              </a:spcAft>
              <a:buFont typeface="Arial" panose="020B0604020202020204" pitchFamily="34" charset="0"/>
              <a:buChar char="•"/>
              <a:defRPr/>
            </a:pPr>
            <a:r>
              <a:rPr lang="en-US" sz="1400" b="0" dirty="0" smtClean="0">
                <a:solidFill>
                  <a:schemeClr val="tx1">
                    <a:lumMod val="65000"/>
                    <a:lumOff val="35000"/>
                  </a:schemeClr>
                </a:solidFill>
                <a:latin typeface="Arial" panose="020B0604020202020204" pitchFamily="34" charset="0"/>
                <a:cs typeface="Arial" panose="020B0604020202020204" pitchFamily="34" charset="0"/>
              </a:rPr>
              <a:t>The </a:t>
            </a:r>
            <a:r>
              <a:rPr lang="en-US" sz="1400" b="0" i="0" kern="1200" baseline="0" dirty="0" smtClean="0">
                <a:ln>
                  <a:noFill/>
                </a:ln>
                <a:solidFill>
                  <a:schemeClr val="tx1">
                    <a:lumMod val="65000"/>
                    <a:lumOff val="35000"/>
                  </a:schemeClr>
                </a:solidFill>
                <a:effectLst/>
                <a:latin typeface="Arial" panose="020B0604020202020204" pitchFamily="34" charset="0"/>
                <a:cs typeface="Arial" panose="020B0604020202020204" pitchFamily="34" charset="0"/>
              </a:rPr>
              <a:t>American College of Obstetricians and Gynecologists approves the use of Copper T/IUDs for adolescent and adult women.</a:t>
            </a:r>
          </a:p>
          <a:p>
            <a:pPr marL="174708" indent="-174708" defTabSz="931723">
              <a:lnSpc>
                <a:spcPct val="114000"/>
              </a:lnSpc>
              <a:spcAft>
                <a:spcPts val="611"/>
              </a:spcAft>
              <a:buFont typeface="Arial" panose="020B0604020202020204" pitchFamily="34" charset="0"/>
              <a:buChar char="•"/>
              <a:defRPr/>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defTabSz="931723">
              <a:lnSpc>
                <a:spcPct val="114000"/>
              </a:lnSpc>
              <a:spcAft>
                <a:spcPts val="611"/>
              </a:spcAft>
              <a:defRPr/>
            </a:pPr>
            <a:r>
              <a:rPr lang="en-US" sz="1400" b="1" dirty="0">
                <a:solidFill>
                  <a:schemeClr val="tx1">
                    <a:lumMod val="65000"/>
                    <a:lumOff val="35000"/>
                  </a:schemeClr>
                </a:solidFill>
                <a:latin typeface="Arial" panose="020B0604020202020204" pitchFamily="34" charset="0"/>
                <a:cs typeface="Arial" panose="020B0604020202020204" pitchFamily="34" charset="0"/>
              </a:rPr>
              <a:t>Background Info</a:t>
            </a:r>
            <a:r>
              <a:rPr lang="en-US" sz="1400" b="1" dirty="0" smtClean="0">
                <a:solidFill>
                  <a:schemeClr val="tx1">
                    <a:lumMod val="65000"/>
                    <a:lumOff val="35000"/>
                  </a:schemeClr>
                </a:solidFill>
                <a:latin typeface="Arial" panose="020B0604020202020204" pitchFamily="34" charset="0"/>
                <a:cs typeface="Arial" panose="020B0604020202020204" pitchFamily="34" charset="0"/>
              </a:rPr>
              <a:t>:</a:t>
            </a:r>
          </a:p>
          <a:p>
            <a:pPr marL="0" marR="0" indent="0" algn="l" defTabSz="931723" rtl="0" eaLnBrk="1" fontAlgn="auto" latinLnBrk="0" hangingPunct="1">
              <a:lnSpc>
                <a:spcPct val="114000"/>
              </a:lnSpc>
              <a:spcBef>
                <a:spcPts val="0"/>
              </a:spcBef>
              <a:spcAft>
                <a:spcPts val="611"/>
              </a:spcAft>
              <a:buClrTx/>
              <a:buSzTx/>
              <a:buFontTx/>
              <a:buNone/>
              <a:tabLst/>
              <a:defRPr/>
            </a:pPr>
            <a:r>
              <a:rPr lang="en-US" sz="1400" b="0" dirty="0" smtClean="0">
                <a:solidFill>
                  <a:schemeClr val="tx1">
                    <a:lumMod val="65000"/>
                    <a:lumOff val="35000"/>
                  </a:schemeClr>
                </a:solidFill>
                <a:latin typeface="Arial" panose="020B0604020202020204" pitchFamily="34" charset="0"/>
                <a:cs typeface="Arial" panose="020B0604020202020204" pitchFamily="34" charset="0"/>
              </a:rPr>
              <a:t>http://www.arhp.org/Publications-and-Resources/Patient-Resources/Fact-Sheets/Copper-T-IUD </a:t>
            </a:r>
          </a:p>
          <a:p>
            <a:pPr defTabSz="931723">
              <a:lnSpc>
                <a:spcPct val="114000"/>
              </a:lnSpc>
              <a:spcAft>
                <a:spcPts val="611"/>
              </a:spcAft>
              <a:defRPr/>
            </a:pPr>
            <a:endParaRPr lang="en-US" sz="1400" b="1" dirty="0">
              <a:solidFill>
                <a:schemeClr val="tx1">
                  <a:lumMod val="65000"/>
                  <a:lumOff val="35000"/>
                </a:schemeClr>
              </a:solidFill>
              <a:latin typeface="Arial" panose="020B0604020202020204" pitchFamily="34" charset="0"/>
              <a:cs typeface="Arial" panose="020B0604020202020204" pitchFamily="34" charset="0"/>
            </a:endParaRPr>
          </a:p>
          <a:p>
            <a:pPr fontAlgn="base"/>
            <a:r>
              <a:rPr lang="en-US" sz="1400" b="0" i="1" dirty="0">
                <a:solidFill>
                  <a:schemeClr val="tx1">
                    <a:lumMod val="65000"/>
                    <a:lumOff val="35000"/>
                  </a:schemeClr>
                </a:solidFill>
                <a:latin typeface="Arial" panose="020B0604020202020204" pitchFamily="34" charset="0"/>
                <a:cs typeface="Arial" panose="020B0604020202020204" pitchFamily="34" charset="0"/>
              </a:rPr>
              <a:t>Adolescents and Long-Acting Reversible Contraception: Implants and Intrauterine Devices</a:t>
            </a:r>
          </a:p>
          <a:p>
            <a:pPr marL="0" marR="0" indent="0" algn="l" defTabSz="457200" rtl="0" eaLnBrk="1" fontAlgn="base" latinLnBrk="0" hangingPunct="1">
              <a:lnSpc>
                <a:spcPct val="100000"/>
              </a:lnSpc>
              <a:spcBef>
                <a:spcPts val="0"/>
              </a:spcBef>
              <a:spcAft>
                <a:spcPts val="600"/>
              </a:spcAft>
              <a:buClrTx/>
              <a:buSzTx/>
              <a:buFontTx/>
              <a:buNone/>
              <a:tabLst/>
              <a:defRPr/>
            </a:pPr>
            <a:r>
              <a:rPr lang="en-US" sz="1400" b="0" dirty="0">
                <a:solidFill>
                  <a:schemeClr val="tx1">
                    <a:lumMod val="65000"/>
                    <a:lumOff val="35000"/>
                  </a:schemeClr>
                </a:solidFill>
                <a:latin typeface="Arial" panose="020B0604020202020204" pitchFamily="34" charset="0"/>
                <a:cs typeface="Arial" panose="020B0604020202020204" pitchFamily="34" charset="0"/>
              </a:rPr>
              <a:t>ABSTRACT: Long-acting reversible contraception (LARC)—intrauterine devices and the contraceptive implant—are safe and appropriate contraceptive methods for most women and adolescents. The LARC methods are top-tier contraceptives based on effectiveness, with pregnancy rates of less than 1% per year for perfect use and typical use. These contraceptives have the highest rates of satisfaction and continuation of all reversible contraceptives. Adolescents are at high risk of unintended pregnancy and may benefit from increased access to LARC methods</a:t>
            </a:r>
            <a:r>
              <a:rPr lang="en-US" sz="1400" b="0" dirty="0" smtClean="0">
                <a:solidFill>
                  <a:schemeClr val="tx1">
                    <a:lumMod val="65000"/>
                    <a:lumOff val="35000"/>
                  </a:schemeClr>
                </a:solidFill>
                <a:latin typeface="Arial" panose="020B0604020202020204" pitchFamily="34" charset="0"/>
                <a:cs typeface="Arial" panose="020B0604020202020204" pitchFamily="34" charset="0"/>
              </a:rPr>
              <a:t>. </a:t>
            </a:r>
          </a:p>
          <a:p>
            <a:pPr marL="0" marR="0" indent="0" algn="l" defTabSz="457200" rtl="0" eaLnBrk="1" fontAlgn="base" latinLnBrk="0" hangingPunct="1">
              <a:lnSpc>
                <a:spcPct val="100000"/>
              </a:lnSpc>
              <a:spcBef>
                <a:spcPts val="0"/>
              </a:spcBef>
              <a:spcAft>
                <a:spcPts val="600"/>
              </a:spcAft>
              <a:buClrTx/>
              <a:buSzTx/>
              <a:buFontTx/>
              <a:buNone/>
              <a:tabLst/>
              <a:defRPr/>
            </a:pPr>
            <a:endParaRPr lang="en-US" sz="1400" b="0" i="0" kern="1200" baseline="0" dirty="0" smtClean="0">
              <a:ln>
                <a:noFill/>
              </a:ln>
              <a:solidFill>
                <a:schemeClr val="tx1">
                  <a:lumMod val="65000"/>
                  <a:lumOff val="35000"/>
                </a:schemeClr>
              </a:solidFill>
              <a:effectLst/>
              <a:latin typeface="Arial" panose="020B0604020202020204" pitchFamily="34" charset="0"/>
              <a:cs typeface="Arial" panose="020B0604020202020204" pitchFamily="34" charset="0"/>
            </a:endParaRPr>
          </a:p>
          <a:p>
            <a:pPr marL="0" marR="0" indent="0" algn="l" defTabSz="457200" rtl="0" eaLnBrk="1" fontAlgn="base" latinLnBrk="0" hangingPunct="1">
              <a:lnSpc>
                <a:spcPct val="100000"/>
              </a:lnSpc>
              <a:spcBef>
                <a:spcPts val="0"/>
              </a:spcBef>
              <a:spcAft>
                <a:spcPts val="600"/>
              </a:spcAft>
              <a:buClrTx/>
              <a:buSzTx/>
              <a:buFontTx/>
              <a:buNone/>
              <a:tabLst/>
              <a:defRPr/>
            </a:pPr>
            <a:r>
              <a:rPr lang="en-US" sz="1400" b="0" i="0" kern="1200" baseline="0" dirty="0" smtClean="0">
                <a:ln>
                  <a:noFill/>
                </a:ln>
                <a:solidFill>
                  <a:schemeClr val="tx1">
                    <a:lumMod val="65000"/>
                    <a:lumOff val="35000"/>
                  </a:schemeClr>
                </a:solidFill>
                <a:effectLst/>
                <a:latin typeface="Arial" panose="020B0604020202020204" pitchFamily="34" charset="0"/>
                <a:cs typeface="Arial" panose="020B0604020202020204" pitchFamily="34" charset="0"/>
              </a:rPr>
              <a:t>Long-acting reversible contraception: implants and intrauterine devices. Practice Bulletin No. 186. American College of Obstetricians and Gynecologists. </a:t>
            </a:r>
            <a:r>
              <a:rPr lang="en-US" sz="1400" b="0" i="0" kern="1200" baseline="0" dirty="0" err="1" smtClean="0">
                <a:ln>
                  <a:noFill/>
                </a:ln>
                <a:solidFill>
                  <a:schemeClr val="tx1">
                    <a:lumMod val="65000"/>
                    <a:lumOff val="35000"/>
                  </a:schemeClr>
                </a:solidFill>
                <a:effectLst/>
                <a:latin typeface="Arial" panose="020B0604020202020204" pitchFamily="34" charset="0"/>
                <a:cs typeface="Arial" panose="020B0604020202020204" pitchFamily="34" charset="0"/>
              </a:rPr>
              <a:t>Obstet</a:t>
            </a:r>
            <a:r>
              <a:rPr lang="en-US" sz="1400" b="0" i="0" kern="1200" baseline="0" dirty="0" smtClean="0">
                <a:ln>
                  <a:noFill/>
                </a:ln>
                <a:solidFill>
                  <a:schemeClr val="tx1">
                    <a:lumMod val="65000"/>
                    <a:lumOff val="35000"/>
                  </a:schemeClr>
                </a:solidFill>
                <a:effectLst/>
                <a:latin typeface="Arial" panose="020B0604020202020204" pitchFamily="34" charset="0"/>
                <a:cs typeface="Arial" panose="020B0604020202020204" pitchFamily="34" charset="0"/>
              </a:rPr>
              <a:t> </a:t>
            </a:r>
            <a:r>
              <a:rPr lang="en-US" sz="1400" b="0" i="0" kern="1200" baseline="0" dirty="0" err="1" smtClean="0">
                <a:ln>
                  <a:noFill/>
                </a:ln>
                <a:solidFill>
                  <a:schemeClr val="tx1">
                    <a:lumMod val="65000"/>
                    <a:lumOff val="35000"/>
                  </a:schemeClr>
                </a:solidFill>
                <a:effectLst/>
                <a:latin typeface="Arial" panose="020B0604020202020204" pitchFamily="34" charset="0"/>
                <a:cs typeface="Arial" panose="020B0604020202020204" pitchFamily="34" charset="0"/>
              </a:rPr>
              <a:t>Gynecol</a:t>
            </a:r>
            <a:r>
              <a:rPr lang="en-US" sz="1400" b="0" i="0" kern="1200" baseline="0" dirty="0" smtClean="0">
                <a:ln>
                  <a:noFill/>
                </a:ln>
                <a:solidFill>
                  <a:schemeClr val="tx1">
                    <a:lumMod val="65000"/>
                    <a:lumOff val="35000"/>
                  </a:schemeClr>
                </a:solidFill>
                <a:effectLst/>
                <a:latin typeface="Arial" panose="020B0604020202020204" pitchFamily="34" charset="0"/>
                <a:cs typeface="Arial" panose="020B0604020202020204" pitchFamily="34" charset="0"/>
              </a:rPr>
              <a:t> 2017;130:e251–69. </a:t>
            </a:r>
            <a:r>
              <a:rPr lang="en-US" sz="1400" dirty="0" smtClean="0">
                <a:solidFill>
                  <a:schemeClr val="tx1">
                    <a:lumMod val="65000"/>
                    <a:lumOff val="35000"/>
                  </a:schemeClr>
                </a:solidFill>
                <a:latin typeface="Arial" panose="020B0604020202020204" pitchFamily="34" charset="0"/>
                <a:cs typeface="Arial" panose="020B0604020202020204" pitchFamily="34" charset="0"/>
              </a:rPr>
              <a:t> https://www.acog.org/Clinical-Guidance-and-Publications/Practice-Bulletins/Committee-on-Practice-Bulletins-Gynecology/Long-Acting-Reversible-Contraception-Implants-and-Intrauterine-Devices </a:t>
            </a:r>
          </a:p>
          <a:p>
            <a:pPr fontAlgn="base"/>
            <a:endParaRPr lang="en-US" sz="1100" b="0" dirty="0">
              <a:solidFill>
                <a:schemeClr val="tx1">
                  <a:lumMod val="65000"/>
                  <a:lumOff val="35000"/>
                </a:schemeClr>
              </a:solidFill>
              <a:latin typeface="Arial" panose="020B0604020202020204" pitchFamily="34" charset="0"/>
              <a:cs typeface="Arial" panose="020B0604020202020204" pitchFamily="34" charset="0"/>
            </a:endParaRPr>
          </a:p>
          <a:p>
            <a:pPr defTabSz="931723">
              <a:lnSpc>
                <a:spcPct val="114000"/>
              </a:lnSpc>
              <a:spcAft>
                <a:spcPts val="611"/>
              </a:spcAft>
              <a:defRPr/>
            </a:pPr>
            <a:endParaRPr lang="en-US" sz="1100" b="0" dirty="0">
              <a:solidFill>
                <a:schemeClr val="tx1">
                  <a:lumMod val="65000"/>
                  <a:lumOff val="35000"/>
                </a:schemeClr>
              </a:solidFill>
              <a:latin typeface="Arial" panose="020B0604020202020204" pitchFamily="34" charset="0"/>
              <a:cs typeface="Arial" panose="020B0604020202020204" pitchFamily="34" charset="0"/>
            </a:endParaRPr>
          </a:p>
          <a:p>
            <a:pPr>
              <a:lnSpc>
                <a:spcPct val="114000"/>
              </a:lnSpc>
              <a:spcAft>
                <a:spcPts val="611"/>
              </a:spcAft>
            </a:pPr>
            <a:endParaRPr lang="en-US" sz="1100" b="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0"/>
          </p:nvPr>
        </p:nvSpPr>
        <p:spPr>
          <a:xfrm>
            <a:off x="2001521" y="8848018"/>
            <a:ext cx="3105997" cy="472890"/>
          </a:xfrm>
          <a:prstGeom prst="rect">
            <a:avLst/>
          </a:prstGeom>
        </p:spPr>
        <p:txBody>
          <a:bodyPr/>
          <a:lstStyle/>
          <a:p>
            <a:fld id="{822B3229-72C2-449E-B645-E369825E4047}" type="slidenum">
              <a:rPr lang="en-US" b="0" smtClean="0">
                <a:solidFill>
                  <a:schemeClr val="tx1"/>
                </a:solidFill>
              </a:rPr>
              <a:pPr/>
              <a:t>74</a:t>
            </a:fld>
            <a:endParaRPr lang="en-US" b="0" dirty="0">
              <a:solidFill>
                <a:schemeClr val="tx1"/>
              </a:solidFill>
            </a:endParaRPr>
          </a:p>
        </p:txBody>
      </p:sp>
    </p:spTree>
    <p:extLst>
      <p:ext uri="{BB962C8B-B14F-4D97-AF65-F5344CB8AC3E}">
        <p14:creationId xmlns:p14="http://schemas.microsoft.com/office/powerpoint/2010/main" val="2724635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sz="1100" b="0" dirty="0">
                <a:solidFill>
                  <a:schemeClr val="tx1">
                    <a:lumMod val="65000"/>
                    <a:lumOff val="35000"/>
                  </a:schemeClr>
                </a:solidFill>
                <a:latin typeface="Arial" panose="020B0604020202020204" pitchFamily="34" charset="0"/>
                <a:cs typeface="Arial" panose="020B0604020202020204" pitchFamily="34" charset="0"/>
              </a:rPr>
              <a:t>Share with the audience, “You are about to see a video that shows an advocate’s discomfort with emergency contraception</a:t>
            </a:r>
            <a:r>
              <a:rPr lang="en-US" sz="1100" b="0" baseline="0" dirty="0">
                <a:solidFill>
                  <a:schemeClr val="tx1">
                    <a:lumMod val="65000"/>
                    <a:lumOff val="35000"/>
                  </a:schemeClr>
                </a:solidFill>
                <a:latin typeface="Arial" panose="020B0604020202020204" pitchFamily="34" charset="0"/>
                <a:cs typeface="Arial" panose="020B0604020202020204" pitchFamily="34" charset="0"/>
              </a:rPr>
              <a:t> and talking about reproductive coercion with clients at </a:t>
            </a:r>
            <a:r>
              <a:rPr lang="en-US" sz="1100" b="0" baseline="0" dirty="0" smtClean="0">
                <a:solidFill>
                  <a:schemeClr val="tx1">
                    <a:lumMod val="65000"/>
                    <a:lumOff val="35000"/>
                  </a:schemeClr>
                </a:solidFill>
                <a:latin typeface="Arial" panose="020B0604020202020204" pitchFamily="34" charset="0"/>
                <a:cs typeface="Arial" panose="020B0604020202020204" pitchFamily="34" charset="0"/>
              </a:rPr>
              <a:t>shelter intake</a:t>
            </a:r>
            <a:r>
              <a:rPr lang="en-US" sz="1100" b="0" baseline="0" dirty="0">
                <a:solidFill>
                  <a:schemeClr val="tx1">
                    <a:lumMod val="65000"/>
                    <a:lumOff val="35000"/>
                  </a:schemeClr>
                </a:solidFill>
                <a:latin typeface="Arial" panose="020B0604020202020204" pitchFamily="34" charset="0"/>
                <a:cs typeface="Arial" panose="020B0604020202020204" pitchFamily="34" charset="0"/>
              </a:rPr>
              <a:t>. We will be talking with you more about the safety planning concepts </a:t>
            </a:r>
            <a:r>
              <a:rPr lang="en-US" sz="1100" b="0" baseline="0" dirty="0" smtClean="0">
                <a:solidFill>
                  <a:schemeClr val="tx1">
                    <a:lumMod val="65000"/>
                    <a:lumOff val="35000"/>
                  </a:schemeClr>
                </a:solidFill>
                <a:latin typeface="Arial" panose="020B0604020202020204" pitchFamily="34" charset="0"/>
                <a:cs typeface="Arial" panose="020B0604020202020204" pitchFamily="34" charset="0"/>
              </a:rPr>
              <a:t>coming up—for </a:t>
            </a:r>
            <a:r>
              <a:rPr lang="en-US" sz="1100" b="0" baseline="0" dirty="0">
                <a:solidFill>
                  <a:schemeClr val="tx1">
                    <a:lumMod val="65000"/>
                    <a:lumOff val="35000"/>
                  </a:schemeClr>
                </a:solidFill>
                <a:latin typeface="Arial" panose="020B0604020202020204" pitchFamily="34" charset="0"/>
                <a:cs typeface="Arial" panose="020B0604020202020204" pitchFamily="34" charset="0"/>
              </a:rPr>
              <a:t>now please pay attention to the conversation about EC, how it works and why the timing of offering it is important.”</a:t>
            </a:r>
            <a:r>
              <a:rPr lang="en-US" sz="1100" b="0" dirty="0">
                <a:solidFill>
                  <a:schemeClr val="tx1">
                    <a:lumMod val="65000"/>
                    <a:lumOff val="35000"/>
                  </a:schemeClr>
                </a:solidFill>
                <a:latin typeface="Arial" panose="020B0604020202020204" pitchFamily="34" charset="0"/>
                <a:cs typeface="Arial" panose="020B0604020202020204" pitchFamily="34" charset="0"/>
              </a:rPr>
              <a:t> </a:t>
            </a:r>
            <a:r>
              <a:rPr lang="en-US" sz="1100" b="0" dirty="0" smtClean="0">
                <a:solidFill>
                  <a:schemeClr val="tx1">
                    <a:lumMod val="65000"/>
                    <a:lumOff val="35000"/>
                  </a:schemeClr>
                </a:solidFill>
                <a:latin typeface="Arial" panose="020B0604020202020204" pitchFamily="34" charset="0"/>
                <a:cs typeface="Arial" panose="020B0604020202020204" pitchFamily="34" charset="0"/>
              </a:rPr>
              <a:t>Add </a:t>
            </a:r>
            <a:r>
              <a:rPr lang="en-US" sz="1100" b="0" dirty="0">
                <a:solidFill>
                  <a:schemeClr val="tx1">
                    <a:lumMod val="65000"/>
                    <a:lumOff val="35000"/>
                  </a:schemeClr>
                </a:solidFill>
                <a:latin typeface="Arial" panose="020B0604020202020204" pitchFamily="34" charset="0"/>
                <a:cs typeface="Arial" panose="020B0604020202020204" pitchFamily="34" charset="0"/>
              </a:rPr>
              <a:t>that this video was developed </a:t>
            </a:r>
            <a:r>
              <a:rPr lang="en-US" sz="1100" b="0" dirty="0" smtClean="0">
                <a:solidFill>
                  <a:schemeClr val="tx1">
                    <a:lumMod val="65000"/>
                    <a:lumOff val="35000"/>
                  </a:schemeClr>
                </a:solidFill>
                <a:latin typeface="Arial" panose="020B0604020202020204" pitchFamily="34" charset="0"/>
                <a:cs typeface="Arial" panose="020B0604020202020204" pitchFamily="34" charset="0"/>
              </a:rPr>
              <a:t>by FUTURES in </a:t>
            </a:r>
            <a:r>
              <a:rPr lang="en-US" sz="1100" b="0" dirty="0">
                <a:solidFill>
                  <a:schemeClr val="tx1">
                    <a:lumMod val="65000"/>
                    <a:lumOff val="35000"/>
                  </a:schemeClr>
                </a:solidFill>
                <a:latin typeface="Arial" panose="020B0604020202020204" pitchFamily="34" charset="0"/>
                <a:cs typeface="Arial" panose="020B0604020202020204" pitchFamily="34" charset="0"/>
              </a:rPr>
              <a:t>partnership with both domestic violence advocates and reproductive health providers.  It includes real life comments and experiences that were encountered as domestic violence programs began addressing reproductive health issues as part of safety planning. Discussion questions are listed on the next slide.</a:t>
            </a:r>
          </a:p>
          <a:p>
            <a:pPr marL="232943" indent="-232943"/>
            <a:endParaRPr lang="en-US" sz="1100" b="0" dirty="0">
              <a:solidFill>
                <a:schemeClr val="tx1">
                  <a:lumMod val="65000"/>
                  <a:lumOff val="35000"/>
                </a:schemeClr>
              </a:solidFill>
              <a:latin typeface="Arial" panose="020B0604020202020204" pitchFamily="34" charset="0"/>
              <a:cs typeface="Arial" panose="020B0604020202020204" pitchFamily="34" charset="0"/>
            </a:endParaRPr>
          </a:p>
          <a:p>
            <a:pPr marL="232943" indent="-232943"/>
            <a:r>
              <a:rPr lang="en-US" sz="1100" b="0" dirty="0">
                <a:solidFill>
                  <a:schemeClr val="tx1">
                    <a:lumMod val="65000"/>
                    <a:lumOff val="35000"/>
                  </a:schemeClr>
                </a:solidFill>
                <a:latin typeface="Arial" panose="020B0604020202020204" pitchFamily="34" charset="0"/>
                <a:cs typeface="Arial" panose="020B0604020202020204" pitchFamily="34" charset="0"/>
              </a:rPr>
              <a:t>Video: (5 minutes</a:t>
            </a:r>
            <a:r>
              <a:rPr lang="en-US" sz="1100" b="0" baseline="0" dirty="0">
                <a:solidFill>
                  <a:schemeClr val="tx1">
                    <a:lumMod val="65000"/>
                    <a:lumOff val="35000"/>
                  </a:schemeClr>
                </a:solidFill>
                <a:latin typeface="Arial" panose="020B0604020202020204" pitchFamily="34" charset="0"/>
                <a:cs typeface="Arial" panose="020B0604020202020204" pitchFamily="34" charset="0"/>
              </a:rPr>
              <a:t> 33 </a:t>
            </a:r>
            <a:r>
              <a:rPr lang="en-US" sz="1100" b="0" baseline="0" dirty="0" smtClean="0">
                <a:solidFill>
                  <a:schemeClr val="tx1">
                    <a:lumMod val="65000"/>
                    <a:lumOff val="35000"/>
                  </a:schemeClr>
                </a:solidFill>
                <a:latin typeface="Arial" panose="020B0604020202020204" pitchFamily="34" charset="0"/>
                <a:cs typeface="Arial" panose="020B0604020202020204" pitchFamily="34" charset="0"/>
              </a:rPr>
              <a:t>seconds) </a:t>
            </a:r>
            <a:r>
              <a:rPr lang="en-US" sz="1100" b="0" dirty="0" smtClean="0">
                <a:solidFill>
                  <a:schemeClr val="tx1">
                    <a:lumMod val="65000"/>
                    <a:lumOff val="35000"/>
                  </a:schemeClr>
                </a:solidFill>
                <a:latin typeface="Arial" panose="020B0604020202020204" pitchFamily="34" charset="0"/>
                <a:cs typeface="Arial" panose="020B0604020202020204" pitchFamily="34" charset="0"/>
              </a:rPr>
              <a:t>https</a:t>
            </a:r>
            <a:r>
              <a:rPr lang="en-US" sz="1100" b="0" dirty="0">
                <a:solidFill>
                  <a:schemeClr val="tx1">
                    <a:lumMod val="65000"/>
                    <a:lumOff val="35000"/>
                  </a:schemeClr>
                </a:solidFill>
                <a:latin typeface="Arial" panose="020B0604020202020204" pitchFamily="34" charset="0"/>
                <a:cs typeface="Arial" panose="020B0604020202020204" pitchFamily="34" charset="0"/>
              </a:rPr>
              <a:t>://www.youtube.com/watch?v=gCD5WeEf624&amp;list=PLaS4Etq3IFrWgqgcKstcBwNiP_j8ZoBYK&amp;index=28 </a:t>
            </a:r>
          </a:p>
          <a:p>
            <a:pPr marL="232943" indent="-232943">
              <a:buFont typeface="+mj-lt"/>
              <a:buAutoNum type="arabicPeriod"/>
            </a:pPr>
            <a:endParaRPr lang="en-US" sz="1100" dirty="0">
              <a:solidFill>
                <a:schemeClr val="tx1">
                  <a:lumMod val="65000"/>
                  <a:lumOff val="35000"/>
                </a:schemeClr>
              </a:solidFill>
              <a:latin typeface="+mn-lt"/>
            </a:endParaRPr>
          </a:p>
          <a:p>
            <a:pPr marL="232943" indent="-232943"/>
            <a:endParaRPr lang="en-US" sz="1100" baseline="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75</a:t>
            </a:fld>
            <a:endParaRPr lang="en-US" b="0" dirty="0">
              <a:solidFill>
                <a:schemeClr val="tx1"/>
              </a:solidFill>
            </a:endParaRPr>
          </a:p>
        </p:txBody>
      </p:sp>
    </p:spTree>
    <p:extLst>
      <p:ext uri="{BB962C8B-B14F-4D97-AF65-F5344CB8AC3E}">
        <p14:creationId xmlns:p14="http://schemas.microsoft.com/office/powerpoint/2010/main" val="5271982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600"/>
              </a:spcAft>
              <a:buClrTx/>
              <a:buSzTx/>
              <a:buFontTx/>
              <a:buNone/>
              <a:tabLst/>
              <a:defRPr/>
            </a:pPr>
            <a:r>
              <a:rPr lang="en-US" sz="1100" b="1" dirty="0">
                <a:solidFill>
                  <a:schemeClr val="tx1">
                    <a:lumMod val="65000"/>
                    <a:lumOff val="35000"/>
                  </a:schemeClr>
                </a:solidFill>
                <a:latin typeface="Arial  "/>
              </a:rPr>
              <a:t>Notes to Trainer: </a:t>
            </a:r>
            <a:r>
              <a:rPr lang="en-US" sz="1100" b="0" dirty="0">
                <a:solidFill>
                  <a:schemeClr val="tx1">
                    <a:lumMod val="65000"/>
                    <a:lumOff val="35000"/>
                  </a:schemeClr>
                </a:solidFill>
                <a:latin typeface="Arial  "/>
              </a:rPr>
              <a:t>For some participants, this video may be the first time they have heard  about the concept of addressing reproductive health as part of domestic violence advocacy services. Give some space for general comments and reactions to the video before moving to the discussion questions. </a:t>
            </a:r>
            <a:r>
              <a:rPr lang="en-US" sz="1100" b="0" kern="1200" dirty="0">
                <a:ln>
                  <a:noFill/>
                </a:ln>
                <a:solidFill>
                  <a:schemeClr val="tx1">
                    <a:lumMod val="65000"/>
                    <a:lumOff val="35000"/>
                  </a:schemeClr>
                </a:solidFill>
                <a:latin typeface="Arial  "/>
                <a:ea typeface="+mn-ea"/>
                <a:cs typeface="+mn-cs"/>
              </a:rPr>
              <a:t>Make sure to not only discuss what was done right but also have a discussion about what could be done better and/or how these “training” conversations might be incorporated into discussions in their workplace.</a:t>
            </a:r>
          </a:p>
          <a:p>
            <a:endParaRPr lang="en-US" sz="1100" b="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76</a:t>
            </a:fld>
            <a:endParaRPr lang="en-US" b="0" dirty="0">
              <a:solidFill>
                <a:schemeClr val="tx1"/>
              </a:solidFill>
            </a:endParaRPr>
          </a:p>
        </p:txBody>
      </p:sp>
    </p:spTree>
    <p:extLst>
      <p:ext uri="{BB962C8B-B14F-4D97-AF65-F5344CB8AC3E}">
        <p14:creationId xmlns:p14="http://schemas.microsoft.com/office/powerpoint/2010/main" val="15088942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b="1" dirty="0">
                <a:solidFill>
                  <a:schemeClr val="tx1">
                    <a:lumMod val="65000"/>
                    <a:lumOff val="35000"/>
                  </a:schemeClr>
                </a:solidFill>
              </a:rPr>
              <a:t>Notes to Trainer: </a:t>
            </a:r>
            <a:r>
              <a:rPr lang="en-US" b="0" dirty="0">
                <a:solidFill>
                  <a:schemeClr val="tx1">
                    <a:lumMod val="65000"/>
                    <a:lumOff val="35000"/>
                  </a:schemeClr>
                </a:solidFill>
              </a:rPr>
              <a:t>Some advocates may be concerned that clients find talking about reproductive health too intrusive, embarrassing, or overwhelming. However, </a:t>
            </a:r>
            <a:r>
              <a:rPr lang="en-US" b="0" dirty="0" smtClean="0">
                <a:solidFill>
                  <a:schemeClr val="tx1">
                    <a:lumMod val="65000"/>
                    <a:lumOff val="35000"/>
                  </a:schemeClr>
                </a:solidFill>
              </a:rPr>
              <a:t>FUTURES’ </a:t>
            </a:r>
            <a:r>
              <a:rPr lang="en-US" b="0" dirty="0">
                <a:solidFill>
                  <a:schemeClr val="tx1">
                    <a:lumMod val="65000"/>
                    <a:lumOff val="35000"/>
                  </a:schemeClr>
                </a:solidFill>
              </a:rPr>
              <a:t>experience with small pilot studies shows that women welcome the opportunity to discuss their health.</a:t>
            </a: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77</a:t>
            </a:fld>
            <a:endParaRPr lang="en-US" b="0" dirty="0">
              <a:solidFill>
                <a:schemeClr val="tx1"/>
              </a:solidFill>
            </a:endParaRPr>
          </a:p>
        </p:txBody>
      </p:sp>
    </p:spTree>
    <p:extLst>
      <p:ext uri="{BB962C8B-B14F-4D97-AF65-F5344CB8AC3E}">
        <p14:creationId xmlns:p14="http://schemas.microsoft.com/office/powerpoint/2010/main" val="19195311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15963" y="4415790"/>
            <a:ext cx="5578476" cy="4183380"/>
          </a:xfrm>
        </p:spPr>
        <p:txBody>
          <a:bodyPr>
            <a:normAutofit lnSpcReduction="10000"/>
          </a:bodyPr>
          <a:lstStyle/>
          <a:p>
            <a:pPr>
              <a:lnSpc>
                <a:spcPct val="100000"/>
              </a:lnSpc>
            </a:pPr>
            <a:r>
              <a:rPr lang="en-US" sz="1100" b="1" dirty="0">
                <a:solidFill>
                  <a:schemeClr val="tx1">
                    <a:lumMod val="65000"/>
                    <a:lumOff val="35000"/>
                  </a:schemeClr>
                </a:solidFill>
              </a:rPr>
              <a:t>Notes to Trainer:</a:t>
            </a:r>
            <a:r>
              <a:rPr lang="en-US" sz="1100" b="1" baseline="0" dirty="0">
                <a:solidFill>
                  <a:schemeClr val="tx1">
                    <a:lumMod val="65000"/>
                    <a:lumOff val="35000"/>
                  </a:schemeClr>
                </a:solidFill>
              </a:rPr>
              <a:t> </a:t>
            </a:r>
            <a:r>
              <a:rPr lang="en-US" sz="1100" b="0" dirty="0">
                <a:solidFill>
                  <a:schemeClr val="tx1">
                    <a:lumMod val="65000"/>
                    <a:lumOff val="35000"/>
                  </a:schemeClr>
                </a:solidFill>
              </a:rPr>
              <a:t>The slide features an excerpt from a case study from an advocate </a:t>
            </a:r>
            <a:r>
              <a:rPr lang="en-US" sz="1100" b="0" dirty="0" smtClean="0">
                <a:solidFill>
                  <a:schemeClr val="tx1">
                    <a:lumMod val="65000"/>
                    <a:lumOff val="35000"/>
                  </a:schemeClr>
                </a:solidFill>
              </a:rPr>
              <a:t>in the state of </a:t>
            </a:r>
            <a:r>
              <a:rPr lang="en-US" sz="1100" b="0" dirty="0">
                <a:solidFill>
                  <a:schemeClr val="tx1">
                    <a:lumMod val="65000"/>
                    <a:lumOff val="35000"/>
                  </a:schemeClr>
                </a:solidFill>
              </a:rPr>
              <a:t>Virginia participating in qualitative research about DV programs integrating reproductive health services into their programs. </a:t>
            </a:r>
            <a:r>
              <a:rPr lang="en-US" sz="1100" b="0" dirty="0" smtClean="0">
                <a:solidFill>
                  <a:schemeClr val="tx1">
                    <a:lumMod val="65000"/>
                    <a:lumOff val="35000"/>
                  </a:schemeClr>
                </a:solidFill>
              </a:rPr>
              <a:t>This case study was a part of multi-year initiative</a:t>
            </a:r>
            <a:r>
              <a:rPr lang="en-US" sz="1100" b="0" baseline="0" dirty="0" smtClean="0">
                <a:solidFill>
                  <a:schemeClr val="tx1">
                    <a:lumMod val="65000"/>
                    <a:lumOff val="35000"/>
                  </a:schemeClr>
                </a:solidFill>
              </a:rPr>
              <a:t>, Project Connect, which focused on strengthening collaborations between the public health and domestic violence fields. Read more about Project Connect: https://www.futureswithoutviolence.org/health/project-connect/ </a:t>
            </a:r>
            <a:r>
              <a:rPr lang="en-US" sz="1100" b="0" dirty="0" smtClean="0">
                <a:solidFill>
                  <a:schemeClr val="tx1">
                    <a:lumMod val="65000"/>
                    <a:lumOff val="35000"/>
                  </a:schemeClr>
                </a:solidFill>
              </a:rPr>
              <a:t> </a:t>
            </a:r>
            <a:endParaRPr lang="en-US" sz="1100" b="0" dirty="0">
              <a:solidFill>
                <a:schemeClr val="tx1">
                  <a:lumMod val="65000"/>
                  <a:lumOff val="35000"/>
                </a:schemeClr>
              </a:solidFill>
            </a:endParaRPr>
          </a:p>
          <a:p>
            <a:pPr>
              <a:lnSpc>
                <a:spcPct val="100000"/>
              </a:lnSpc>
            </a:pPr>
            <a:endParaRPr lang="en-US" sz="1100" b="0" dirty="0" smtClean="0">
              <a:solidFill>
                <a:schemeClr val="tx1">
                  <a:lumMod val="65000"/>
                  <a:lumOff val="35000"/>
                </a:schemeClr>
              </a:solidFill>
            </a:endParaRPr>
          </a:p>
          <a:p>
            <a:pPr>
              <a:lnSpc>
                <a:spcPct val="100000"/>
              </a:lnSpc>
            </a:pPr>
            <a:r>
              <a:rPr lang="en-US" sz="1100" b="1" dirty="0" smtClean="0">
                <a:solidFill>
                  <a:schemeClr val="tx1">
                    <a:lumMod val="65000"/>
                    <a:lumOff val="35000"/>
                  </a:schemeClr>
                </a:solidFill>
              </a:rPr>
              <a:t>Background Info: </a:t>
            </a:r>
            <a:r>
              <a:rPr lang="en-US" sz="1100" b="0" dirty="0" smtClean="0">
                <a:solidFill>
                  <a:schemeClr val="tx1">
                    <a:lumMod val="65000"/>
                    <a:lumOff val="35000"/>
                  </a:schemeClr>
                </a:solidFill>
              </a:rPr>
              <a:t>The </a:t>
            </a:r>
            <a:r>
              <a:rPr lang="en-US" sz="1100" b="0" dirty="0">
                <a:solidFill>
                  <a:schemeClr val="tx1">
                    <a:lumMod val="65000"/>
                    <a:lumOff val="35000"/>
                  </a:schemeClr>
                </a:solidFill>
              </a:rPr>
              <a:t>full case study is below:</a:t>
            </a:r>
          </a:p>
          <a:p>
            <a:pPr>
              <a:lnSpc>
                <a:spcPct val="100000"/>
              </a:lnSpc>
            </a:pPr>
            <a:r>
              <a:rPr lang="en-US" sz="1100" b="0" i="0" dirty="0">
                <a:solidFill>
                  <a:schemeClr val="tx1">
                    <a:lumMod val="65000"/>
                    <a:lumOff val="35000"/>
                  </a:schemeClr>
                </a:solidFill>
              </a:rPr>
              <a:t>This client also came to us from a medical facility. She was released from [XYZ] Behavioral Center after suffering from anxiety and suicidal thoughts. She was also eight months pregnant with twins; they were fathered by her abuser.  Again, the medical concerns were being addressed immediately, as she was released from a medical facility. When I asked her about her husband and if he had shown any sexually coercive behaviors, she began calling out a litany of transgressions. According to the client, her abuser had sabotaged her birth control method in the past, forced her to terminate a pregnancy he didn’t want, then forced her to keep a pregnancy that endangered her.  This client has MS and was not able to take her medications for fear that it would harm the babies. We talked about options if she goes back to him and options if she decides to leave the relationship for good. She verbalized that she felt relief to talk to someone about the coercive nature of her husband. The few people she had in her life for support didn’t see those behaviors as problematic or abusive, even when she had to stop her MS medications. I got the feeling that her family saw this as typical and acceptable behavior from a husband and it was her job to accommodate him. She stated, “I’m so glad you asked me that.” </a:t>
            </a: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78</a:t>
            </a:fld>
            <a:endParaRPr lang="en-US" b="0" dirty="0">
              <a:solidFill>
                <a:schemeClr val="tx1"/>
              </a:solidFill>
            </a:endParaRPr>
          </a:p>
        </p:txBody>
      </p:sp>
    </p:spTree>
    <p:extLst>
      <p:ext uri="{BB962C8B-B14F-4D97-AF65-F5344CB8AC3E}">
        <p14:creationId xmlns:p14="http://schemas.microsoft.com/office/powerpoint/2010/main" val="1950449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343400"/>
            <a:ext cx="5608320" cy="4183380"/>
          </a:xfrm>
        </p:spPr>
        <p:txBody>
          <a:bodyPr>
            <a:normAutofit/>
          </a:bodyPr>
          <a:lstStyle/>
          <a:p>
            <a:r>
              <a:rPr lang="en-US" sz="1100" b="1" dirty="0">
                <a:solidFill>
                  <a:schemeClr val="tx1">
                    <a:lumMod val="65000"/>
                    <a:lumOff val="35000"/>
                  </a:schemeClr>
                </a:solidFill>
              </a:rPr>
              <a:t>Notes to Trainer: </a:t>
            </a:r>
            <a:r>
              <a:rPr lang="en-US" sz="1100" b="0" dirty="0">
                <a:solidFill>
                  <a:schemeClr val="tx1">
                    <a:lumMod val="65000"/>
                    <a:lumOff val="35000"/>
                  </a:schemeClr>
                </a:solidFill>
              </a:rPr>
              <a:t> Say to audience, “This is Part</a:t>
            </a:r>
            <a:r>
              <a:rPr lang="en-US" sz="1100" b="0" baseline="0" dirty="0">
                <a:solidFill>
                  <a:schemeClr val="tx1">
                    <a:lumMod val="65000"/>
                    <a:lumOff val="35000"/>
                  </a:schemeClr>
                </a:solidFill>
              </a:rPr>
              <a:t> two of the video we showed you earlier where the supervisor explained to the advocate how EC </a:t>
            </a:r>
            <a:r>
              <a:rPr lang="en-US" sz="1100" b="0" baseline="0" dirty="0" smtClean="0">
                <a:solidFill>
                  <a:schemeClr val="tx1">
                    <a:lumMod val="65000"/>
                    <a:lumOff val="35000"/>
                  </a:schemeClr>
                </a:solidFill>
              </a:rPr>
              <a:t>worked and why they now ask about reproductive health at intake. </a:t>
            </a:r>
            <a:r>
              <a:rPr lang="en-US" sz="1100" b="0" baseline="0" dirty="0">
                <a:solidFill>
                  <a:schemeClr val="tx1">
                    <a:lumMod val="65000"/>
                    <a:lumOff val="35000"/>
                  </a:schemeClr>
                </a:solidFill>
              </a:rPr>
              <a:t>We now are about to see her </a:t>
            </a:r>
            <a:r>
              <a:rPr lang="en-US" sz="1100" b="0" baseline="0" dirty="0" smtClean="0">
                <a:solidFill>
                  <a:schemeClr val="tx1">
                    <a:lumMod val="65000"/>
                    <a:lumOff val="35000"/>
                  </a:schemeClr>
                </a:solidFill>
              </a:rPr>
              <a:t>speak with a survivor </a:t>
            </a:r>
            <a:r>
              <a:rPr lang="en-US" sz="1100" b="0" baseline="0" dirty="0">
                <a:solidFill>
                  <a:schemeClr val="tx1">
                    <a:lumMod val="65000"/>
                    <a:lumOff val="35000"/>
                  </a:schemeClr>
                </a:solidFill>
              </a:rPr>
              <a:t>about what she may need.”</a:t>
            </a:r>
            <a:endParaRPr lang="en-US" sz="1100" b="0" dirty="0">
              <a:solidFill>
                <a:schemeClr val="tx1">
                  <a:lumMod val="65000"/>
                  <a:lumOff val="35000"/>
                </a:schemeClr>
              </a:solidFill>
            </a:endParaRPr>
          </a:p>
          <a:p>
            <a:endParaRPr lang="en-US" sz="1100" b="0" dirty="0">
              <a:solidFill>
                <a:schemeClr val="tx1">
                  <a:lumMod val="65000"/>
                  <a:lumOff val="35000"/>
                </a:schemeClr>
              </a:solidFill>
            </a:endParaRPr>
          </a:p>
          <a:p>
            <a:r>
              <a:rPr lang="en-US" sz="1100" b="1" dirty="0">
                <a:solidFill>
                  <a:schemeClr val="tx1">
                    <a:lumMod val="65000"/>
                    <a:lumOff val="35000"/>
                  </a:schemeClr>
                </a:solidFill>
              </a:rPr>
              <a:t>Video:</a:t>
            </a:r>
            <a:r>
              <a:rPr lang="en-US" sz="1100" b="0" dirty="0">
                <a:solidFill>
                  <a:schemeClr val="tx1">
                    <a:lumMod val="65000"/>
                    <a:lumOff val="35000"/>
                  </a:schemeClr>
                </a:solidFill>
              </a:rPr>
              <a:t> (4 minutes 36</a:t>
            </a:r>
            <a:r>
              <a:rPr lang="en-US" sz="1100" b="0" baseline="0" dirty="0">
                <a:solidFill>
                  <a:schemeClr val="tx1">
                    <a:lumMod val="65000"/>
                    <a:lumOff val="35000"/>
                  </a:schemeClr>
                </a:solidFill>
              </a:rPr>
              <a:t> seconds) </a:t>
            </a:r>
            <a:r>
              <a:rPr lang="en-US" sz="1100" b="0" dirty="0">
                <a:solidFill>
                  <a:schemeClr val="tx1">
                    <a:lumMod val="65000"/>
                    <a:lumOff val="35000"/>
                  </a:schemeClr>
                </a:solidFill>
              </a:rPr>
              <a:t>https://www.youtube.com/watch?v=SozUUCCx7R8&amp;index=19&amp;list=PLaS4Etq3IFrWgqgcKstcBwNiP_j8ZoBYK</a:t>
            </a: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79</a:t>
            </a:fld>
            <a:endParaRPr lang="en-US" b="0" dirty="0">
              <a:solidFill>
                <a:schemeClr val="tx1"/>
              </a:solidFill>
            </a:endParaRPr>
          </a:p>
        </p:txBody>
      </p:sp>
    </p:spTree>
    <p:extLst>
      <p:ext uri="{BB962C8B-B14F-4D97-AF65-F5344CB8AC3E}">
        <p14:creationId xmlns:p14="http://schemas.microsoft.com/office/powerpoint/2010/main" val="4843364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r>
              <a:rPr lang="en-US" sz="1100" b="1" dirty="0">
                <a:solidFill>
                  <a:schemeClr val="tx1">
                    <a:lumMod val="65000"/>
                    <a:lumOff val="35000"/>
                  </a:schemeClr>
                </a:solidFill>
              </a:rPr>
              <a:t>Notes to Trainer: </a:t>
            </a:r>
            <a:r>
              <a:rPr lang="en-US" sz="1100" b="0" dirty="0" smtClean="0">
                <a:solidFill>
                  <a:schemeClr val="tx1">
                    <a:lumMod val="65000"/>
                    <a:lumOff val="35000"/>
                  </a:schemeClr>
                </a:solidFill>
              </a:rPr>
              <a:t>Quickly read the bullets</a:t>
            </a:r>
            <a:r>
              <a:rPr lang="en-US" sz="1100" b="0" baseline="0" dirty="0" smtClean="0">
                <a:solidFill>
                  <a:schemeClr val="tx1">
                    <a:lumMod val="65000"/>
                    <a:lumOff val="35000"/>
                  </a:schemeClr>
                </a:solidFill>
              </a:rPr>
              <a:t> listed on the </a:t>
            </a:r>
            <a:r>
              <a:rPr lang="en-US" sz="1100" b="0" dirty="0" smtClean="0">
                <a:solidFill>
                  <a:schemeClr val="tx1">
                    <a:lumMod val="65000"/>
                    <a:lumOff val="35000"/>
                  </a:schemeClr>
                </a:solidFill>
              </a:rPr>
              <a:t>slide.</a:t>
            </a:r>
            <a:r>
              <a:rPr lang="en-US" sz="1100" b="0" baseline="0" dirty="0" smtClean="0">
                <a:solidFill>
                  <a:schemeClr val="tx1">
                    <a:lumMod val="65000"/>
                    <a:lumOff val="35000"/>
                  </a:schemeClr>
                </a:solidFill>
              </a:rPr>
              <a:t>  You do not need to hear answers for every bullet...allow the audience to answer the questions most of interest and then move forward to the next slide.  This is one opportunity for them to quickly debrief and bring up any struggles or questions that are coming up. If people are quieter, move to the next slide to continue describing the assessment and intervention process.  </a:t>
            </a:r>
            <a:endParaRPr lang="en-US" sz="1100" b="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80</a:t>
            </a:fld>
            <a:endParaRPr lang="en-US" b="0" dirty="0">
              <a:solidFill>
                <a:schemeClr val="tx1"/>
              </a:solidFill>
            </a:endParaRPr>
          </a:p>
        </p:txBody>
      </p:sp>
    </p:spTree>
    <p:extLst>
      <p:ext uri="{BB962C8B-B14F-4D97-AF65-F5344CB8AC3E}">
        <p14:creationId xmlns:p14="http://schemas.microsoft.com/office/powerpoint/2010/main" val="2860768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xfrm>
            <a:off x="685800" y="0"/>
            <a:ext cx="5486400" cy="4114800"/>
          </a:xfrm>
          <a:prstGeom prst="rect">
            <a:avLst/>
          </a:prstGeom>
        </p:spPr>
        <p:txBody>
          <a:bodyPr/>
          <a:lstStyle/>
          <a:p>
            <a:pPr lvl="0"/>
            <a:endParaRPr/>
          </a:p>
        </p:txBody>
      </p:sp>
      <p:sp>
        <p:nvSpPr>
          <p:cNvPr id="427" name="Shape 427"/>
          <p:cNvSpPr>
            <a:spLocks noGrp="1"/>
          </p:cNvSpPr>
          <p:nvPr>
            <p:ph type="body" sz="quarter" idx="1"/>
          </p:nvPr>
        </p:nvSpPr>
        <p:spPr>
          <a:xfrm>
            <a:off x="716280" y="4415790"/>
            <a:ext cx="5608320" cy="4183380"/>
          </a:xfrm>
          <a:prstGeom prst="rect">
            <a:avLst/>
          </a:prstGeom>
        </p:spPr>
        <p:txBody>
          <a:bodyPr/>
          <a:lstStyle/>
          <a:p>
            <a:pPr>
              <a:spcAft>
                <a:spcPts val="1000"/>
              </a:spcAft>
              <a:defRPr sz="1800"/>
            </a:pPr>
            <a:r>
              <a:rPr sz="1100" b="1" dirty="0">
                <a:solidFill>
                  <a:schemeClr val="tx1">
                    <a:lumMod val="65000"/>
                    <a:lumOff val="35000"/>
                  </a:schemeClr>
                </a:solidFill>
                <a:ea typeface="Arial"/>
                <a:cs typeface="Arial"/>
                <a:sym typeface="Arial"/>
              </a:rPr>
              <a:t>Notes to Trainer: </a:t>
            </a:r>
            <a:r>
              <a:rPr lang="en-US" sz="1100" b="0" dirty="0">
                <a:solidFill>
                  <a:schemeClr val="tx1">
                    <a:lumMod val="65000"/>
                    <a:lumOff val="35000"/>
                  </a:schemeClr>
                </a:solidFill>
                <a:ea typeface="Arial"/>
                <a:cs typeface="Arial"/>
                <a:sym typeface="Arial"/>
              </a:rPr>
              <a:t>We ask this question because many advocates experience work fatigue. Thinking about and responding to this question helps participants connect back to their positive memories surrounding the work they do. </a:t>
            </a:r>
          </a:p>
          <a:p>
            <a:pPr>
              <a:spcAft>
                <a:spcPts val="1000"/>
              </a:spcAft>
              <a:defRPr sz="1800"/>
            </a:pPr>
            <a:endParaRPr lang="en-US" sz="1100" b="0" dirty="0">
              <a:solidFill>
                <a:schemeClr val="tx1">
                  <a:lumMod val="65000"/>
                  <a:lumOff val="35000"/>
                </a:schemeClr>
              </a:solidFill>
              <a:ea typeface="Arial"/>
              <a:cs typeface="Arial"/>
              <a:sym typeface="Arial"/>
            </a:endParaRPr>
          </a:p>
          <a:p>
            <a:pPr>
              <a:spcAft>
                <a:spcPts val="1000"/>
              </a:spcAft>
              <a:defRPr sz="1800"/>
            </a:pPr>
            <a:r>
              <a:rPr lang="en-US" sz="1100" b="0" dirty="0">
                <a:solidFill>
                  <a:schemeClr val="tx1">
                    <a:lumMod val="65000"/>
                    <a:lumOff val="35000"/>
                  </a:schemeClr>
                </a:solidFill>
                <a:ea typeface="Arial"/>
                <a:cs typeface="Arial"/>
                <a:sym typeface="Arial"/>
              </a:rPr>
              <a:t>Follow the directions below.</a:t>
            </a:r>
          </a:p>
          <a:p>
            <a:pPr marL="237113" indent="-237113">
              <a:buSzPct val="100000"/>
              <a:buAutoNum type="arabicPeriod"/>
              <a:defRPr sz="1800"/>
            </a:pPr>
            <a:r>
              <a:rPr sz="1100" b="0" dirty="0">
                <a:solidFill>
                  <a:schemeClr val="tx1">
                    <a:lumMod val="65000"/>
                    <a:lumOff val="35000"/>
                  </a:schemeClr>
                </a:solidFill>
                <a:ea typeface="Arial"/>
                <a:cs typeface="Arial"/>
                <a:sym typeface="Arial"/>
              </a:rPr>
              <a:t>Ask participants to discuss this question for f</a:t>
            </a:r>
            <a:r>
              <a:rPr lang="en-US" sz="1100" b="0" dirty="0">
                <a:solidFill>
                  <a:schemeClr val="tx1">
                    <a:lumMod val="65000"/>
                    <a:lumOff val="35000"/>
                  </a:schemeClr>
                </a:solidFill>
                <a:ea typeface="Arial"/>
                <a:cs typeface="Arial"/>
                <a:sym typeface="Arial"/>
              </a:rPr>
              <a:t>our</a:t>
            </a:r>
            <a:r>
              <a:rPr sz="1100" b="0" dirty="0">
                <a:solidFill>
                  <a:schemeClr val="tx1">
                    <a:lumMod val="65000"/>
                    <a:lumOff val="35000"/>
                  </a:schemeClr>
                </a:solidFill>
                <a:ea typeface="Arial"/>
                <a:cs typeface="Arial"/>
                <a:sym typeface="Arial"/>
              </a:rPr>
              <a:t> minutes</a:t>
            </a:r>
            <a:r>
              <a:rPr lang="en-US" sz="1100" b="0" dirty="0">
                <a:solidFill>
                  <a:schemeClr val="tx1">
                    <a:lumMod val="65000"/>
                    <a:lumOff val="35000"/>
                  </a:schemeClr>
                </a:solidFill>
                <a:ea typeface="Arial"/>
                <a:cs typeface="Arial"/>
                <a:sym typeface="Arial"/>
              </a:rPr>
              <a:t>. Break participants up</a:t>
            </a:r>
            <a:r>
              <a:rPr sz="1100" b="0" dirty="0">
                <a:solidFill>
                  <a:schemeClr val="tx1">
                    <a:lumMod val="65000"/>
                    <a:lumOff val="35000"/>
                  </a:schemeClr>
                </a:solidFill>
                <a:ea typeface="Arial"/>
                <a:cs typeface="Arial"/>
                <a:sym typeface="Arial"/>
              </a:rPr>
              <a:t> into pairs of two, if feasible. Each person </a:t>
            </a:r>
            <a:r>
              <a:rPr lang="en-US" sz="1100" b="0" dirty="0">
                <a:solidFill>
                  <a:schemeClr val="tx1">
                    <a:lumMod val="65000"/>
                    <a:lumOff val="35000"/>
                  </a:schemeClr>
                </a:solidFill>
                <a:ea typeface="Arial"/>
                <a:cs typeface="Arial"/>
                <a:sym typeface="Arial"/>
              </a:rPr>
              <a:t>should </a:t>
            </a:r>
            <a:r>
              <a:rPr sz="1100" b="0" dirty="0">
                <a:solidFill>
                  <a:schemeClr val="tx1">
                    <a:lumMod val="65000"/>
                    <a:lumOff val="35000"/>
                  </a:schemeClr>
                </a:solidFill>
                <a:ea typeface="Arial"/>
                <a:cs typeface="Arial"/>
                <a:sym typeface="Arial"/>
              </a:rPr>
              <a:t>take </a:t>
            </a:r>
            <a:r>
              <a:rPr lang="en-US" sz="1100" b="0" dirty="0">
                <a:solidFill>
                  <a:schemeClr val="tx1">
                    <a:lumMod val="65000"/>
                    <a:lumOff val="35000"/>
                  </a:schemeClr>
                </a:solidFill>
                <a:ea typeface="Arial"/>
                <a:cs typeface="Arial"/>
                <a:sym typeface="Arial"/>
              </a:rPr>
              <a:t>1-2</a:t>
            </a:r>
            <a:r>
              <a:rPr sz="1100" b="0" dirty="0">
                <a:solidFill>
                  <a:schemeClr val="tx1">
                    <a:lumMod val="65000"/>
                    <a:lumOff val="35000"/>
                  </a:schemeClr>
                </a:solidFill>
                <a:ea typeface="Arial"/>
                <a:cs typeface="Arial"/>
                <a:sym typeface="Arial"/>
              </a:rPr>
              <a:t> minutes to </a:t>
            </a:r>
            <a:r>
              <a:rPr lang="en-US" sz="1100" b="0" dirty="0">
                <a:solidFill>
                  <a:schemeClr val="tx1">
                    <a:lumMod val="65000"/>
                    <a:lumOff val="35000"/>
                  </a:schemeClr>
                </a:solidFill>
                <a:ea typeface="Arial"/>
                <a:cs typeface="Arial"/>
                <a:sym typeface="Arial"/>
              </a:rPr>
              <a:t>answer the question on the slide. </a:t>
            </a:r>
            <a:endParaRPr sz="1100" b="0" dirty="0">
              <a:solidFill>
                <a:schemeClr val="tx1">
                  <a:lumMod val="65000"/>
                  <a:lumOff val="35000"/>
                </a:schemeClr>
              </a:solidFill>
              <a:ea typeface="Arial"/>
              <a:cs typeface="Arial"/>
              <a:sym typeface="Arial"/>
            </a:endParaRPr>
          </a:p>
          <a:p>
            <a:pPr marL="237113" indent="-237113">
              <a:buSzPct val="100000"/>
              <a:buAutoNum type="arabicPeriod"/>
              <a:defRPr sz="1800"/>
            </a:pPr>
            <a:r>
              <a:rPr sz="1100" b="0" dirty="0">
                <a:solidFill>
                  <a:schemeClr val="tx1">
                    <a:lumMod val="65000"/>
                    <a:lumOff val="35000"/>
                  </a:schemeClr>
                </a:solidFill>
                <a:ea typeface="Arial"/>
                <a:cs typeface="Arial"/>
                <a:sym typeface="Arial"/>
              </a:rPr>
              <a:t>Ask participants if anyone is willing to share their answers</a:t>
            </a:r>
            <a:r>
              <a:rPr lang="en-US" sz="1100" b="0" dirty="0">
                <a:solidFill>
                  <a:schemeClr val="tx1">
                    <a:lumMod val="65000"/>
                    <a:lumOff val="35000"/>
                  </a:schemeClr>
                </a:solidFill>
                <a:ea typeface="Arial"/>
                <a:cs typeface="Arial"/>
                <a:sym typeface="Arial"/>
              </a:rPr>
              <a:t> with the room</a:t>
            </a:r>
            <a:r>
              <a:rPr sz="1100" b="0" dirty="0">
                <a:solidFill>
                  <a:schemeClr val="tx1">
                    <a:lumMod val="65000"/>
                    <a:lumOff val="35000"/>
                  </a:schemeClr>
                </a:solidFill>
                <a:ea typeface="Arial"/>
                <a:cs typeface="Arial"/>
                <a:sym typeface="Arial"/>
              </a:rPr>
              <a:t>.</a:t>
            </a:r>
            <a:r>
              <a:rPr lang="en-US" sz="1100" b="0" dirty="0">
                <a:solidFill>
                  <a:schemeClr val="tx1">
                    <a:lumMod val="65000"/>
                    <a:lumOff val="35000"/>
                  </a:schemeClr>
                </a:solidFill>
                <a:ea typeface="Arial"/>
                <a:cs typeface="Arial"/>
                <a:sym typeface="Arial"/>
              </a:rPr>
              <a:t> </a:t>
            </a:r>
          </a:p>
          <a:p>
            <a:pPr marL="237113" indent="-237113">
              <a:buSzPct val="100000"/>
              <a:buAutoNum type="arabicPeriod"/>
              <a:defRPr sz="1800"/>
            </a:pPr>
            <a:r>
              <a:rPr lang="en-US" sz="1100" b="0" dirty="0">
                <a:solidFill>
                  <a:schemeClr val="tx1">
                    <a:lumMod val="65000"/>
                    <a:lumOff val="35000"/>
                  </a:schemeClr>
                </a:solidFill>
                <a:ea typeface="Arial"/>
                <a:cs typeface="Arial"/>
                <a:sym typeface="Arial"/>
              </a:rPr>
              <a:t>Ask participants: “why did I ask you to do this </a:t>
            </a:r>
            <a:r>
              <a:rPr lang="en-US" sz="1100" b="0" baseline="0" dirty="0">
                <a:solidFill>
                  <a:schemeClr val="tx1">
                    <a:lumMod val="65000"/>
                    <a:lumOff val="35000"/>
                  </a:schemeClr>
                </a:solidFill>
                <a:ea typeface="Arial"/>
                <a:cs typeface="Arial"/>
                <a:sym typeface="Arial"/>
              </a:rPr>
              <a:t>exercise first before we jump into the larger training on IPV and HT?”  Share that the answer is because we need to find and feed the positive to do our best work to support ourselves and our clients who may be experiencing IPV and HT.  Recognize that our previous experiences with trauma can complicate our ability to connect with our clients on the same issues.  </a:t>
            </a:r>
          </a:p>
          <a:p>
            <a:pPr marL="237113" indent="-237113">
              <a:buSzPct val="100000"/>
              <a:buAutoNum type="arabicPeriod"/>
              <a:defRPr sz="1800"/>
            </a:pPr>
            <a:endParaRPr lang="en-US" sz="1100" b="0" baseline="0" dirty="0">
              <a:ea typeface="Arial"/>
              <a:cs typeface="Arial"/>
              <a:sym typeface="Arial"/>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11</a:t>
            </a:r>
            <a:endParaRPr lang="en-US" b="0" dirty="0">
              <a:solidFill>
                <a:prstClr val="black"/>
              </a:solidFill>
            </a:endParaRPr>
          </a:p>
        </p:txBody>
      </p:sp>
    </p:spTree>
    <p:extLst>
      <p:ext uri="{BB962C8B-B14F-4D97-AF65-F5344CB8AC3E}">
        <p14:creationId xmlns:p14="http://schemas.microsoft.com/office/powerpoint/2010/main" val="25383098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sz="1100" b="1" kern="1200" dirty="0" smtClean="0">
                <a:ln>
                  <a:noFill/>
                </a:ln>
                <a:solidFill>
                  <a:schemeClr val="tx1">
                    <a:lumMod val="65000"/>
                    <a:lumOff val="35000"/>
                  </a:schemeClr>
                </a:solidFill>
                <a:latin typeface="Arial" panose="020B0604020202020204" pitchFamily="34" charset="0"/>
                <a:ea typeface="+mn-ea"/>
                <a:cs typeface="Arial" panose="020B0604020202020204" pitchFamily="34" charset="0"/>
              </a:rPr>
              <a:t>Notes to Trainer: </a:t>
            </a:r>
            <a:r>
              <a:rPr lang="en-US" sz="1100" b="0" kern="1200" dirty="0" smtClean="0">
                <a:ln>
                  <a:noFill/>
                </a:ln>
                <a:solidFill>
                  <a:schemeClr val="tx1">
                    <a:lumMod val="65000"/>
                    <a:lumOff val="35000"/>
                  </a:schemeClr>
                </a:solidFill>
                <a:latin typeface="Arial" panose="020B0604020202020204" pitchFamily="34" charset="0"/>
                <a:ea typeface="+mn-ea"/>
                <a:cs typeface="Arial" panose="020B0604020202020204" pitchFamily="34" charset="0"/>
              </a:rPr>
              <a:t>Some health conversations</a:t>
            </a:r>
            <a:r>
              <a:rPr lang="en-US" sz="1100" b="0" kern="1200" baseline="0" dirty="0" smtClean="0">
                <a:ln>
                  <a:noFill/>
                </a:ln>
                <a:solidFill>
                  <a:schemeClr val="tx1">
                    <a:lumMod val="65000"/>
                    <a:lumOff val="35000"/>
                  </a:schemeClr>
                </a:solidFill>
                <a:latin typeface="Arial" panose="020B0604020202020204" pitchFamily="34" charset="0"/>
                <a:ea typeface="+mn-ea"/>
                <a:cs typeface="Arial" panose="020B0604020202020204" pitchFamily="34" charset="0"/>
              </a:rPr>
              <a:t> are more urgent and require a faster time frame given the 5-day efficacy window for emergency contraception (the sooner it’s administered the more effective it is) and the fatality risks stemming from strangulation in the hours and days after an assault.  Also, if a client hasn’t been seen by a primary care provider in some years, there may be other chronic health issues that are undiagnosed.  An advocate may work to support clients with other health issues in a more flexible timeline so that they don’t need to address everything at intake.  This includes health insurance enrollment, substance use support, and other nutrition, sleep and wellness support.  </a:t>
            </a:r>
          </a:p>
          <a:p>
            <a:endParaRPr lang="en-US" sz="1100" b="0" kern="1200" baseline="0" dirty="0" smtClean="0">
              <a:ln>
                <a:noFill/>
              </a:ln>
              <a:solidFill>
                <a:schemeClr val="tx1">
                  <a:lumMod val="65000"/>
                  <a:lumOff val="35000"/>
                </a:schemeClr>
              </a:solidFill>
              <a:latin typeface="Arial" panose="020B0604020202020204" pitchFamily="34" charset="0"/>
              <a:ea typeface="+mn-ea"/>
              <a:cs typeface="Arial" panose="020B0604020202020204" pitchFamily="34" charset="0"/>
            </a:endParaRPr>
          </a:p>
          <a:p>
            <a:r>
              <a:rPr lang="en-US" sz="1100" b="1" i="1" kern="1200" baseline="0" dirty="0" smtClean="0">
                <a:ln>
                  <a:noFill/>
                </a:ln>
                <a:solidFill>
                  <a:schemeClr val="tx1">
                    <a:lumMod val="65000"/>
                    <a:lumOff val="35000"/>
                  </a:schemeClr>
                </a:solidFill>
                <a:latin typeface="Arial" panose="020B0604020202020204" pitchFamily="34" charset="0"/>
                <a:ea typeface="+mn-ea"/>
                <a:cs typeface="Arial" panose="020B0604020202020204" pitchFamily="34" charset="0"/>
              </a:rPr>
              <a:t>Share handout:</a:t>
            </a:r>
            <a:r>
              <a:rPr lang="en-US" sz="1100" b="0" kern="1200" baseline="0" dirty="0" smtClean="0">
                <a:ln>
                  <a:noFill/>
                </a:ln>
                <a:solidFill>
                  <a:schemeClr val="tx1">
                    <a:lumMod val="65000"/>
                    <a:lumOff val="35000"/>
                  </a:schemeClr>
                </a:solidFill>
                <a:latin typeface="Arial" panose="020B0604020202020204" pitchFamily="34" charset="0"/>
                <a:ea typeface="+mn-ea"/>
                <a:cs typeface="Arial" panose="020B0604020202020204" pitchFamily="34" charset="0"/>
              </a:rPr>
              <a:t> “Integrating Health and Wellness into Domestic Violence (DV) Advocacy Programs: An Intake and Case Management Guide”</a:t>
            </a:r>
            <a:endParaRPr lang="en-US" sz="1100" b="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81</a:t>
            </a:fld>
            <a:endParaRPr lang="en-US" b="0" dirty="0">
              <a:solidFill>
                <a:schemeClr val="tx1"/>
              </a:solidFill>
            </a:endParaRPr>
          </a:p>
        </p:txBody>
      </p:sp>
    </p:spTree>
    <p:extLst>
      <p:ext uri="{BB962C8B-B14F-4D97-AF65-F5344CB8AC3E}">
        <p14:creationId xmlns:p14="http://schemas.microsoft.com/office/powerpoint/2010/main" val="32353888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a:xfrm>
            <a:off x="701040" y="4267200"/>
            <a:ext cx="5608320" cy="4183380"/>
          </a:xfrm>
        </p:spPr>
        <p:txBody>
          <a:bodyPr>
            <a:normAutofit/>
          </a:bodyPr>
          <a:lstStyle/>
          <a:p>
            <a:r>
              <a:rPr lang="en-US" sz="1100" b="1" dirty="0">
                <a:solidFill>
                  <a:schemeClr val="tx1">
                    <a:lumMod val="65000"/>
                    <a:lumOff val="35000"/>
                  </a:schemeClr>
                </a:solidFill>
              </a:rPr>
              <a:t>Notes to Trainer: </a:t>
            </a:r>
            <a:r>
              <a:rPr lang="en-US" sz="1100" b="0" dirty="0">
                <a:solidFill>
                  <a:schemeClr val="tx1">
                    <a:lumMod val="65000"/>
                    <a:lumOff val="35000"/>
                  </a:schemeClr>
                </a:solidFill>
              </a:rPr>
              <a:t>Give the participants a few minutes to review the card. Then open up the discussion to hear how they might incorporate this card into their work during intakes, in support groups, as part of counseling/case management, during prevention education sessions, etc.</a:t>
            </a:r>
          </a:p>
        </p:txBody>
      </p:sp>
      <p:sp>
        <p:nvSpPr>
          <p:cNvPr id="4" name="Slide Number Placeholder 3"/>
          <p:cNvSpPr>
            <a:spLocks noGrp="1"/>
          </p:cNvSpPr>
          <p:nvPr>
            <p:ph type="sldNum" sz="quarter" idx="10"/>
          </p:nvPr>
        </p:nvSpPr>
        <p:spPr/>
        <p:txBody>
          <a:bodyPr/>
          <a:lstStyle/>
          <a:p>
            <a:fld id="{2B725487-F368-4E00-A5AE-E6AD3A9D3E3F}" type="slidenum">
              <a:rPr lang="en-US" b="0" smtClean="0">
                <a:solidFill>
                  <a:schemeClr val="tx1"/>
                </a:solidFill>
              </a:rPr>
              <a:pPr/>
              <a:t>82</a:t>
            </a:fld>
            <a:endParaRPr lang="en-US" b="0" dirty="0">
              <a:solidFill>
                <a:schemeClr val="tx1"/>
              </a:solidFill>
            </a:endParaRPr>
          </a:p>
        </p:txBody>
      </p:sp>
    </p:spTree>
    <p:extLst>
      <p:ext uri="{BB962C8B-B14F-4D97-AF65-F5344CB8AC3E}">
        <p14:creationId xmlns:p14="http://schemas.microsoft.com/office/powerpoint/2010/main" val="16777278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a:solidFill>
                  <a:schemeClr val="tx1">
                    <a:lumMod val="65000"/>
                    <a:lumOff val="35000"/>
                  </a:schemeClr>
                </a:solidFill>
              </a:rPr>
              <a:t>Notes to Trainer:</a:t>
            </a:r>
            <a:r>
              <a:rPr lang="en-US" dirty="0">
                <a:solidFill>
                  <a:schemeClr val="tx1">
                    <a:lumMod val="65000"/>
                    <a:lumOff val="35000"/>
                  </a:schemeClr>
                </a:solidFill>
              </a:rPr>
              <a:t> </a:t>
            </a:r>
            <a:r>
              <a:rPr lang="en-US" b="0" dirty="0" smtClean="0">
                <a:solidFill>
                  <a:schemeClr val="tx1">
                    <a:lumMod val="65000"/>
                    <a:lumOff val="35000"/>
                  </a:schemeClr>
                </a:solidFill>
              </a:rPr>
              <a:t>This is the script that the advocates</a:t>
            </a:r>
            <a:r>
              <a:rPr lang="en-US" b="0" baseline="0" dirty="0" smtClean="0">
                <a:solidFill>
                  <a:schemeClr val="tx1">
                    <a:lumMod val="65000"/>
                    <a:lumOff val="35000"/>
                  </a:schemeClr>
                </a:solidFill>
              </a:rPr>
              <a:t> should follow when practicing the exercise on the previous slide.  Invite the audience to amend this to fit with their style and words.  Remind them that they are giving two cards to the client and keeping one for themselves.  Following the exercise, debrief and ask the audience: </a:t>
            </a:r>
          </a:p>
          <a:p>
            <a:pPr marL="171450" indent="-171450">
              <a:buFont typeface="Arial" panose="020B0604020202020204" pitchFamily="34" charset="0"/>
              <a:buChar char="•"/>
            </a:pPr>
            <a:r>
              <a:rPr lang="en-US" b="0" baseline="0" dirty="0" smtClean="0">
                <a:solidFill>
                  <a:schemeClr val="tx1">
                    <a:lumMod val="65000"/>
                    <a:lumOff val="35000"/>
                  </a:schemeClr>
                </a:solidFill>
              </a:rPr>
              <a:t>”</a:t>
            </a:r>
            <a:r>
              <a:rPr lang="en-US" b="0" dirty="0" smtClean="0">
                <a:solidFill>
                  <a:schemeClr val="tx1">
                    <a:lumMod val="65000"/>
                    <a:lumOff val="35000"/>
                  </a:schemeClr>
                </a:solidFill>
              </a:rPr>
              <a:t>So how did it go giving out the cards?”  (Respond to feedback,</a:t>
            </a:r>
            <a:r>
              <a:rPr lang="en-US" b="0" baseline="0" dirty="0" smtClean="0">
                <a:solidFill>
                  <a:schemeClr val="tx1">
                    <a:lumMod val="65000"/>
                    <a:lumOff val="35000"/>
                  </a:schemeClr>
                </a:solidFill>
              </a:rPr>
              <a:t> or highlights)</a:t>
            </a:r>
            <a:endParaRPr lang="en-US" b="0" dirty="0" smtClean="0">
              <a:solidFill>
                <a:schemeClr val="tx1">
                  <a:lumMod val="65000"/>
                  <a:lumOff val="35000"/>
                </a:schemeClr>
              </a:solidFill>
            </a:endParaRPr>
          </a:p>
          <a:p>
            <a:pPr marL="171450" indent="-171450">
              <a:buFont typeface="Arial" panose="020B0604020202020204" pitchFamily="34" charset="0"/>
              <a:buChar char="•"/>
            </a:pPr>
            <a:r>
              <a:rPr lang="en-US" b="0" dirty="0" smtClean="0">
                <a:solidFill>
                  <a:schemeClr val="tx1">
                    <a:lumMod val="65000"/>
                    <a:lumOff val="35000"/>
                  </a:schemeClr>
                </a:solidFill>
              </a:rPr>
              <a:t>Ask a few of the observers to share how long it took to do this? (Typicall</a:t>
            </a:r>
            <a:r>
              <a:rPr lang="en-US" b="0" baseline="0" dirty="0" smtClean="0">
                <a:solidFill>
                  <a:schemeClr val="tx1">
                    <a:lumMod val="65000"/>
                    <a:lumOff val="35000"/>
                  </a:schemeClr>
                </a:solidFill>
              </a:rPr>
              <a:t>y under a minute, or around a minute, demonstrating it does not take that long) </a:t>
            </a:r>
            <a:endParaRPr lang="en-US" b="0" dirty="0" smtClean="0">
              <a:solidFill>
                <a:schemeClr val="tx1">
                  <a:lumMod val="65000"/>
                  <a:lumOff val="35000"/>
                </a:schemeClr>
              </a:solidFill>
            </a:endParaRPr>
          </a:p>
          <a:p>
            <a:pPr marL="171450" indent="-171450">
              <a:buFont typeface="Arial" panose="020B0604020202020204" pitchFamily="34" charset="0"/>
              <a:buChar char="•"/>
            </a:pPr>
            <a:r>
              <a:rPr lang="en-US" b="0" dirty="0" smtClean="0">
                <a:solidFill>
                  <a:schemeClr val="tx1">
                    <a:lumMod val="65000"/>
                    <a:lumOff val="35000"/>
                  </a:schemeClr>
                </a:solidFill>
              </a:rPr>
              <a:t>Ask the</a:t>
            </a:r>
            <a:r>
              <a:rPr lang="en-US" b="0" baseline="0" dirty="0" smtClean="0">
                <a:solidFill>
                  <a:schemeClr val="tx1">
                    <a:lumMod val="65000"/>
                    <a:lumOff val="35000"/>
                  </a:schemeClr>
                </a:solidFill>
              </a:rPr>
              <a:t> clients/observers if they’d like to share any strategies, or approaches from their small groups that they felt worked particularly well.  If no one shares, the speaker may highlight one or two good approaches they observed in the room.  </a:t>
            </a:r>
          </a:p>
          <a:p>
            <a:pPr marL="171450" indent="-171450">
              <a:buFont typeface="Arial" panose="020B0604020202020204" pitchFamily="34" charset="0"/>
              <a:buChar char="•"/>
            </a:pPr>
            <a:r>
              <a:rPr lang="en-US" b="0" baseline="0" dirty="0" smtClean="0">
                <a:solidFill>
                  <a:schemeClr val="tx1">
                    <a:lumMod val="65000"/>
                    <a:lumOff val="35000"/>
                  </a:schemeClr>
                </a:solidFill>
              </a:rPr>
              <a:t>As a summary, share with the audience that the card intervention can take from just under a minute to just a couple of minutes, and gets easier or more fluid with practice.  </a:t>
            </a:r>
            <a:r>
              <a:rPr lang="en-US" b="0" dirty="0" smtClean="0">
                <a:solidFill>
                  <a:schemeClr val="tx1">
                    <a:lumMod val="65000"/>
                    <a:lumOff val="35000"/>
                  </a:schemeClr>
                </a:solidFill>
              </a:rPr>
              <a:t> </a:t>
            </a:r>
            <a:endParaRPr lang="en-US" b="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83</a:t>
            </a:fld>
            <a:endParaRPr lang="en-US" b="0" dirty="0">
              <a:solidFill>
                <a:schemeClr val="tx1"/>
              </a:solidFill>
            </a:endParaRPr>
          </a:p>
        </p:txBody>
      </p:sp>
    </p:spTree>
    <p:extLst>
      <p:ext uri="{BB962C8B-B14F-4D97-AF65-F5344CB8AC3E}">
        <p14:creationId xmlns:p14="http://schemas.microsoft.com/office/powerpoint/2010/main" val="35752856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r>
              <a:rPr lang="en-US" b="1" dirty="0">
                <a:solidFill>
                  <a:schemeClr val="tx1">
                    <a:lumMod val="65000"/>
                    <a:lumOff val="35000"/>
                  </a:schemeClr>
                </a:solidFill>
              </a:rPr>
              <a:t>Note to Trainer: </a:t>
            </a:r>
            <a:r>
              <a:rPr lang="en-US" b="0" dirty="0">
                <a:solidFill>
                  <a:schemeClr val="tx1">
                    <a:lumMod val="65000"/>
                    <a:lumOff val="35000"/>
                  </a:schemeClr>
                </a:solidFill>
              </a:rPr>
              <a:t>Read</a:t>
            </a:r>
            <a:r>
              <a:rPr lang="en-US" b="0" baseline="0" dirty="0">
                <a:solidFill>
                  <a:schemeClr val="tx1">
                    <a:lumMod val="65000"/>
                    <a:lumOff val="35000"/>
                  </a:schemeClr>
                </a:solidFill>
              </a:rPr>
              <a:t> slide aloud.  S</a:t>
            </a:r>
            <a:r>
              <a:rPr lang="en-US" b="0" dirty="0">
                <a:solidFill>
                  <a:schemeClr val="tx1">
                    <a:lumMod val="65000"/>
                    <a:lumOff val="35000"/>
                  </a:schemeClr>
                </a:solidFill>
              </a:rPr>
              <a:t>hare</a:t>
            </a:r>
            <a:r>
              <a:rPr lang="en-US" b="0" baseline="0" dirty="0">
                <a:solidFill>
                  <a:schemeClr val="tx1">
                    <a:lumMod val="65000"/>
                    <a:lumOff val="35000"/>
                  </a:schemeClr>
                </a:solidFill>
              </a:rPr>
              <a:t> that </a:t>
            </a:r>
            <a:r>
              <a:rPr lang="en-US" dirty="0" smtClean="0">
                <a:solidFill>
                  <a:schemeClr val="tx1">
                    <a:lumMod val="65000"/>
                    <a:lumOff val="35000"/>
                  </a:schemeClr>
                </a:solidFill>
              </a:rPr>
              <a:t>altruism has</a:t>
            </a:r>
            <a:r>
              <a:rPr lang="en-US" baseline="0" dirty="0" smtClean="0">
                <a:solidFill>
                  <a:schemeClr val="tx1">
                    <a:lumMod val="65000"/>
                    <a:lumOff val="35000"/>
                  </a:schemeClr>
                </a:solidFill>
              </a:rPr>
              <a:t> demonstrated meaningfulness </a:t>
            </a:r>
            <a:r>
              <a:rPr lang="en-US" dirty="0" smtClean="0">
                <a:solidFill>
                  <a:schemeClr val="tx1">
                    <a:lumMod val="65000"/>
                    <a:lumOff val="35000"/>
                  </a:schemeClr>
                </a:solidFill>
              </a:rPr>
              <a:t>to folks </a:t>
            </a:r>
            <a:r>
              <a:rPr lang="en-US" dirty="0">
                <a:solidFill>
                  <a:schemeClr val="tx1">
                    <a:lumMod val="65000"/>
                    <a:lumOff val="35000"/>
                  </a:schemeClr>
                </a:solidFill>
              </a:rPr>
              <a:t>in high risk, low income communities </a:t>
            </a:r>
            <a:r>
              <a:rPr lang="en-US" dirty="0" smtClean="0">
                <a:solidFill>
                  <a:schemeClr val="tx1">
                    <a:lumMod val="65000"/>
                    <a:lumOff val="35000"/>
                  </a:schemeClr>
                </a:solidFill>
              </a:rPr>
              <a:t>(J.V. Jordan’s research) and fits </a:t>
            </a:r>
            <a:r>
              <a:rPr lang="en-US" dirty="0">
                <a:solidFill>
                  <a:schemeClr val="tx1">
                    <a:lumMod val="65000"/>
                    <a:lumOff val="35000"/>
                  </a:schemeClr>
                </a:solidFill>
              </a:rPr>
              <a:t>neatly into the power of CUES and is </a:t>
            </a:r>
            <a:r>
              <a:rPr lang="en-US" dirty="0" smtClean="0">
                <a:solidFill>
                  <a:schemeClr val="tx1">
                    <a:lumMod val="65000"/>
                    <a:lumOff val="35000"/>
                  </a:schemeClr>
                </a:solidFill>
              </a:rPr>
              <a:t>also an </a:t>
            </a:r>
            <a:r>
              <a:rPr lang="en-US" dirty="0">
                <a:solidFill>
                  <a:schemeClr val="tx1">
                    <a:lumMod val="65000"/>
                    <a:lumOff val="35000"/>
                  </a:schemeClr>
                </a:solidFill>
              </a:rPr>
              <a:t>essential </a:t>
            </a:r>
            <a:r>
              <a:rPr lang="en-US" dirty="0" smtClean="0">
                <a:solidFill>
                  <a:schemeClr val="tx1">
                    <a:lumMod val="65000"/>
                    <a:lumOff val="35000"/>
                  </a:schemeClr>
                </a:solidFill>
              </a:rPr>
              <a:t>component—we feel good when we help others,</a:t>
            </a:r>
            <a:r>
              <a:rPr lang="en-US" baseline="0" dirty="0" smtClean="0">
                <a:solidFill>
                  <a:schemeClr val="tx1">
                    <a:lumMod val="65000"/>
                    <a:lumOff val="35000"/>
                  </a:schemeClr>
                </a:solidFill>
              </a:rPr>
              <a:t> and it helps us help ourselves. </a:t>
            </a:r>
            <a:endParaRPr lang="en-US" dirty="0" smtClean="0">
              <a:solidFill>
                <a:schemeClr val="tx1">
                  <a:lumMod val="65000"/>
                  <a:lumOff val="35000"/>
                </a:schemeClr>
              </a:solidFill>
            </a:endParaRPr>
          </a:p>
          <a:p>
            <a:endParaRPr lang="en-US" dirty="0">
              <a:solidFill>
                <a:schemeClr val="tx1">
                  <a:lumMod val="65000"/>
                  <a:lumOff val="35000"/>
                </a:schemeClr>
              </a:solidFill>
            </a:endParaRPr>
          </a:p>
          <a:p>
            <a:pPr defTabSz="931774">
              <a:defRPr/>
            </a:pPr>
            <a:r>
              <a:rPr lang="en-US" b="1" dirty="0">
                <a:solidFill>
                  <a:schemeClr val="tx1">
                    <a:lumMod val="65000"/>
                    <a:lumOff val="35000"/>
                  </a:schemeClr>
                </a:solidFill>
              </a:rPr>
              <a:t>Sources:</a:t>
            </a:r>
          </a:p>
          <a:p>
            <a:pPr marL="174708" indent="-174708" defTabSz="931774">
              <a:buFont typeface="Arial" panose="020B0604020202020204" pitchFamily="34" charset="0"/>
              <a:buChar char="•"/>
              <a:defRPr/>
            </a:pPr>
            <a:r>
              <a:rPr lang="en-US" dirty="0">
                <a:solidFill>
                  <a:schemeClr val="tx1">
                    <a:lumMod val="65000"/>
                    <a:lumOff val="35000"/>
                  </a:schemeClr>
                </a:solidFill>
              </a:rPr>
              <a:t>Jordan, J. V. (2006b). Relational resilience in girls. In S. Goldstein &amp; R. B. Brooks (Eds.), Handbook of resilience in children (pp. 79-90). New York, NY: Springer.</a:t>
            </a:r>
          </a:p>
          <a:p>
            <a:pPr marL="174708" indent="-174708" defTabSz="931774">
              <a:buFont typeface="Arial" panose="020B0604020202020204" pitchFamily="34" charset="0"/>
              <a:buChar char="•"/>
              <a:defRPr/>
            </a:pPr>
            <a:r>
              <a:rPr lang="en-US" dirty="0">
                <a:solidFill>
                  <a:schemeClr val="tx1">
                    <a:lumMod val="65000"/>
                    <a:lumOff val="35000"/>
                  </a:schemeClr>
                </a:solidFill>
              </a:rPr>
              <a:t>The Strengthening Families Approach and Protective Factors Framework: Branching Out and Reaching Deeper © 2014, Center for the Study of Social Policy https://www.cssp.org/reform/strengtheningfamilies/2014/The-Strengthening-Families-Approach-and-Protective-Factors-Framework_Branching-Out-and-Reaching-Deeper.pdf </a:t>
            </a:r>
          </a:p>
          <a:p>
            <a:pPr marL="174708" indent="-174708" defTabSz="931774">
              <a:buFont typeface="Arial" panose="020B0604020202020204" pitchFamily="34" charset="0"/>
              <a:buChar char="•"/>
              <a:defRPr/>
            </a:pPr>
            <a:r>
              <a:rPr lang="en-US" dirty="0" err="1">
                <a:solidFill>
                  <a:schemeClr val="tx1">
                    <a:lumMod val="65000"/>
                    <a:lumOff val="35000"/>
                  </a:schemeClr>
                </a:solidFill>
              </a:rPr>
              <a:t>Mattis</a:t>
            </a:r>
            <a:r>
              <a:rPr lang="en-US" dirty="0">
                <a:solidFill>
                  <a:schemeClr val="tx1">
                    <a:lumMod val="65000"/>
                    <a:lumOff val="35000"/>
                  </a:schemeClr>
                </a:solidFill>
              </a:rPr>
              <a:t>, J. S., Hammond, W. P., </a:t>
            </a:r>
            <a:r>
              <a:rPr lang="en-US" dirty="0" err="1">
                <a:solidFill>
                  <a:schemeClr val="tx1">
                    <a:lumMod val="65000"/>
                    <a:lumOff val="35000"/>
                  </a:schemeClr>
                </a:solidFill>
              </a:rPr>
              <a:t>Grayman</a:t>
            </a:r>
            <a:r>
              <a:rPr lang="en-US" dirty="0">
                <a:solidFill>
                  <a:schemeClr val="tx1">
                    <a:lumMod val="65000"/>
                    <a:lumOff val="35000"/>
                  </a:schemeClr>
                </a:solidFill>
              </a:rPr>
              <a:t>, N., </a:t>
            </a:r>
            <a:r>
              <a:rPr lang="en-US" dirty="0" err="1">
                <a:solidFill>
                  <a:schemeClr val="tx1">
                    <a:lumMod val="65000"/>
                    <a:lumOff val="35000"/>
                  </a:schemeClr>
                </a:solidFill>
              </a:rPr>
              <a:t>Bonacci</a:t>
            </a:r>
            <a:r>
              <a:rPr lang="en-US" dirty="0">
                <a:solidFill>
                  <a:schemeClr val="tx1">
                    <a:lumMod val="65000"/>
                    <a:lumOff val="35000"/>
                  </a:schemeClr>
                </a:solidFill>
              </a:rPr>
              <a:t>, M., Brennan, W., Cowie, S.-A., </a:t>
            </a:r>
            <a:r>
              <a:rPr lang="en-US" dirty="0" err="1">
                <a:solidFill>
                  <a:schemeClr val="tx1">
                    <a:lumMod val="65000"/>
                    <a:lumOff val="35000"/>
                  </a:schemeClr>
                </a:solidFill>
              </a:rPr>
              <a:t>Ladyzhenskaya</a:t>
            </a:r>
            <a:r>
              <a:rPr lang="en-US" dirty="0">
                <a:solidFill>
                  <a:schemeClr val="tx1">
                    <a:lumMod val="65000"/>
                    <a:lumOff val="35000"/>
                  </a:schemeClr>
                </a:solidFill>
              </a:rPr>
              <a:t>, L. and So, S. (2009), The Social Production of Altruism: Motivations for Caring Action in a Low-Income Urban Community. American Journal of Community Psychology, 43: 71–84. doi:10.1007/s10464-008-9217-5</a:t>
            </a:r>
          </a:p>
          <a:p>
            <a:r>
              <a:rPr lang="en-US" dirty="0">
                <a:solidFill>
                  <a:schemeClr val="tx1">
                    <a:lumMod val="65000"/>
                    <a:lumOff val="35000"/>
                  </a:schemeClr>
                </a:solidFill>
              </a:rPr>
              <a:t> </a:t>
            </a:r>
          </a:p>
        </p:txBody>
      </p:sp>
      <p:sp>
        <p:nvSpPr>
          <p:cNvPr id="4" name="Slide Number Placeholder 3"/>
          <p:cNvSpPr>
            <a:spLocks noGrp="1"/>
          </p:cNvSpPr>
          <p:nvPr>
            <p:ph type="sldNum" sz="quarter" idx="5"/>
          </p:nvPr>
        </p:nvSpPr>
        <p:spPr>
          <a:xfrm>
            <a:off x="3970938" y="8829967"/>
            <a:ext cx="3037840" cy="464820"/>
          </a:xfrm>
        </p:spPr>
        <p:txBody>
          <a:bodyPr/>
          <a:lstStyle/>
          <a:p>
            <a:pPr>
              <a:defRPr/>
            </a:pPr>
            <a:r>
              <a:rPr lang="en-US" dirty="0" smtClean="0"/>
              <a:t>96</a:t>
            </a:r>
            <a:endParaRPr lang="en-US" dirty="0"/>
          </a:p>
        </p:txBody>
      </p:sp>
    </p:spTree>
    <p:extLst>
      <p:ext uri="{BB962C8B-B14F-4D97-AF65-F5344CB8AC3E}">
        <p14:creationId xmlns:p14="http://schemas.microsoft.com/office/powerpoint/2010/main" val="41936315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smtClean="0">
                <a:solidFill>
                  <a:schemeClr val="tx1">
                    <a:lumMod val="65000"/>
                    <a:lumOff val="35000"/>
                  </a:schemeClr>
                </a:solidFill>
              </a:rPr>
              <a:t>Notes </a:t>
            </a:r>
            <a:r>
              <a:rPr lang="en-US" b="1" dirty="0">
                <a:solidFill>
                  <a:schemeClr val="tx1">
                    <a:lumMod val="65000"/>
                    <a:lumOff val="35000"/>
                  </a:schemeClr>
                </a:solidFill>
              </a:rPr>
              <a:t>to </a:t>
            </a:r>
            <a:r>
              <a:rPr lang="en-US" b="1" dirty="0" smtClean="0">
                <a:solidFill>
                  <a:schemeClr val="tx1">
                    <a:lumMod val="65000"/>
                    <a:lumOff val="35000"/>
                  </a:schemeClr>
                </a:solidFill>
              </a:rPr>
              <a:t>Trainer</a:t>
            </a:r>
            <a:r>
              <a:rPr lang="en-US" b="1" dirty="0">
                <a:solidFill>
                  <a:schemeClr val="tx1">
                    <a:lumMod val="65000"/>
                    <a:lumOff val="35000"/>
                  </a:schemeClr>
                </a:solidFill>
              </a:rPr>
              <a:t>: </a:t>
            </a:r>
            <a:r>
              <a:rPr lang="en-US" dirty="0">
                <a:solidFill>
                  <a:schemeClr val="tx1">
                    <a:lumMod val="65000"/>
                    <a:lumOff val="35000"/>
                  </a:schemeClr>
                </a:solidFill>
              </a:rPr>
              <a:t>Read slide aloud. This quote is from a qualitative study that was evaluating the CUES intervention.  </a:t>
            </a:r>
          </a:p>
          <a:p>
            <a:endParaRPr lang="en-US" baseline="0" dirty="0">
              <a:solidFill>
                <a:schemeClr val="tx1">
                  <a:lumMod val="65000"/>
                  <a:lumOff val="35000"/>
                </a:schemeClr>
              </a:solidFill>
            </a:endParaRPr>
          </a:p>
          <a:p>
            <a:pPr marL="171450" indent="-171450">
              <a:buFont typeface="Arial" panose="020B0604020202020204" pitchFamily="34" charset="0"/>
              <a:buChar char="•"/>
            </a:pPr>
            <a:r>
              <a:rPr lang="en-US" baseline="0" dirty="0">
                <a:solidFill>
                  <a:schemeClr val="tx1">
                    <a:lumMod val="65000"/>
                    <a:lumOff val="35000"/>
                  </a:schemeClr>
                </a:solidFill>
              </a:rPr>
              <a:t>Elizabeth Miller, Heather L. McCauley, Michele R. Decker, Rebecca Levenson, Sarah Zelazny, Kelley A. Jones, Heather Anderson, and Jay G. Silverman, Implementation of a Family Planning Clinic–Based Partner Violence and Reproductive Coercion Intervention, Provider and Patient Perspectives. </a:t>
            </a:r>
            <a:r>
              <a:rPr lang="en-US" i="1" baseline="0" dirty="0">
                <a:solidFill>
                  <a:schemeClr val="tx1">
                    <a:lumMod val="65000"/>
                    <a:lumOff val="35000"/>
                  </a:schemeClr>
                </a:solidFill>
              </a:rPr>
              <a:t>Perspectives on Sexual and Reproductive Health</a:t>
            </a:r>
            <a:r>
              <a:rPr lang="en-US" baseline="0" dirty="0">
                <a:solidFill>
                  <a:schemeClr val="tx1">
                    <a:lumMod val="65000"/>
                    <a:lumOff val="35000"/>
                  </a:schemeClr>
                </a:solidFill>
              </a:rPr>
              <a:t>. 2017 Jun;49(2):85-93</a:t>
            </a:r>
          </a:p>
          <a:p>
            <a:endParaRPr lang="en-US" dirty="0">
              <a:solidFill>
                <a:schemeClr val="tx1">
                  <a:lumMod val="65000"/>
                  <a:lumOff val="35000"/>
                </a:schemeClr>
              </a:solidFill>
            </a:endParaRPr>
          </a:p>
        </p:txBody>
      </p:sp>
      <p:sp>
        <p:nvSpPr>
          <p:cNvPr id="4" name="Slide Number Placeholder 3"/>
          <p:cNvSpPr>
            <a:spLocks noGrp="1"/>
          </p:cNvSpPr>
          <p:nvPr>
            <p:ph type="sldNum" sz="quarter" idx="10"/>
          </p:nvPr>
        </p:nvSpPr>
        <p:spPr>
          <a:xfrm>
            <a:off x="1986280" y="8829967"/>
            <a:ext cx="3037840" cy="464820"/>
          </a:xfrm>
          <a:prstGeom prst="rect">
            <a:avLst/>
          </a:prstGeom>
        </p:spPr>
        <p:txBody>
          <a:bodyPr/>
          <a:lstStyle/>
          <a:p>
            <a:fld id="{95839AF0-A8C4-4AC6-9001-52A292CB789B}" type="slidenum">
              <a:rPr lang="en-US" b="0">
                <a:solidFill>
                  <a:prstClr val="black"/>
                </a:solidFill>
              </a:rPr>
              <a:pPr/>
              <a:t>85</a:t>
            </a:fld>
            <a:endParaRPr lang="en-US" b="0" dirty="0">
              <a:solidFill>
                <a:prstClr val="black"/>
              </a:solidFill>
            </a:endParaRPr>
          </a:p>
        </p:txBody>
      </p:sp>
    </p:spTree>
    <p:extLst>
      <p:ext uri="{BB962C8B-B14F-4D97-AF65-F5344CB8AC3E}">
        <p14:creationId xmlns:p14="http://schemas.microsoft.com/office/powerpoint/2010/main" val="38417522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 name="Shape 1416"/>
          <p:cNvSpPr>
            <a:spLocks noGrp="1" noRot="1" noChangeAspect="1"/>
          </p:cNvSpPr>
          <p:nvPr>
            <p:ph type="sldImg"/>
          </p:nvPr>
        </p:nvSpPr>
        <p:spPr>
          <a:xfrm>
            <a:off x="715963" y="0"/>
            <a:ext cx="5578475" cy="4183063"/>
          </a:xfrm>
          <a:prstGeom prst="rect">
            <a:avLst/>
          </a:prstGeom>
        </p:spPr>
        <p:txBody>
          <a:bodyPr/>
          <a:lstStyle/>
          <a:p>
            <a:pPr lvl="0"/>
            <a:endParaRPr/>
          </a:p>
        </p:txBody>
      </p:sp>
      <p:sp>
        <p:nvSpPr>
          <p:cNvPr id="1417" name="Shape 1417"/>
          <p:cNvSpPr>
            <a:spLocks noGrp="1"/>
          </p:cNvSpPr>
          <p:nvPr>
            <p:ph type="body" sz="quarter" idx="1"/>
          </p:nvPr>
        </p:nvSpPr>
        <p:spPr>
          <a:prstGeom prst="rect">
            <a:avLst/>
          </a:prstGeom>
        </p:spPr>
        <p:txBody>
          <a:bodyPr/>
          <a:lstStyle/>
          <a:p>
            <a:pPr marL="0" marR="0" indent="0" algn="l" defTabSz="457200" rtl="0" eaLnBrk="1" fontAlgn="auto" latinLnBrk="0" hangingPunct="1">
              <a:lnSpc>
                <a:spcPct val="100000"/>
              </a:lnSpc>
              <a:spcBef>
                <a:spcPts val="1019"/>
              </a:spcBef>
              <a:spcAft>
                <a:spcPts val="600"/>
              </a:spcAft>
              <a:buClrTx/>
              <a:buSzTx/>
              <a:buFontTx/>
              <a:buNone/>
              <a:tabLst/>
              <a:defRPr sz="1800"/>
            </a:pPr>
            <a:r>
              <a:rPr sz="1100" b="1" dirty="0" smtClean="0">
                <a:solidFill>
                  <a:schemeClr val="tx1">
                    <a:lumMod val="65000"/>
                    <a:lumOff val="35000"/>
                  </a:schemeClr>
                </a:solidFill>
                <a:ea typeface="Arial"/>
                <a:cs typeface="Arial"/>
                <a:sym typeface="Arial"/>
              </a:rPr>
              <a:t>Note</a:t>
            </a:r>
            <a:r>
              <a:rPr lang="en-US" sz="1100" b="1" dirty="0" smtClean="0">
                <a:solidFill>
                  <a:schemeClr val="tx1">
                    <a:lumMod val="65000"/>
                    <a:lumOff val="35000"/>
                  </a:schemeClr>
                </a:solidFill>
                <a:ea typeface="Arial"/>
                <a:cs typeface="Arial"/>
                <a:sym typeface="Arial"/>
              </a:rPr>
              <a:t>s</a:t>
            </a:r>
            <a:r>
              <a:rPr sz="1100" b="1" dirty="0" smtClean="0">
                <a:solidFill>
                  <a:schemeClr val="tx1">
                    <a:lumMod val="65000"/>
                    <a:lumOff val="35000"/>
                  </a:schemeClr>
                </a:solidFill>
                <a:ea typeface="Arial"/>
                <a:cs typeface="Arial"/>
                <a:sym typeface="Arial"/>
              </a:rPr>
              <a:t> </a:t>
            </a:r>
            <a:r>
              <a:rPr sz="1100" b="1" dirty="0">
                <a:solidFill>
                  <a:schemeClr val="tx1">
                    <a:lumMod val="65000"/>
                    <a:lumOff val="35000"/>
                  </a:schemeClr>
                </a:solidFill>
                <a:ea typeface="Arial"/>
                <a:cs typeface="Arial"/>
                <a:sym typeface="Arial"/>
              </a:rPr>
              <a:t>to </a:t>
            </a:r>
            <a:r>
              <a:rPr sz="1100" b="1" dirty="0" smtClean="0">
                <a:solidFill>
                  <a:schemeClr val="tx1">
                    <a:lumMod val="65000"/>
                    <a:lumOff val="35000"/>
                  </a:schemeClr>
                </a:solidFill>
                <a:ea typeface="Arial"/>
                <a:cs typeface="Arial"/>
                <a:sym typeface="Arial"/>
              </a:rPr>
              <a:t>Trainer</a:t>
            </a:r>
            <a:r>
              <a:rPr sz="1100" b="1" dirty="0">
                <a:solidFill>
                  <a:schemeClr val="tx1">
                    <a:lumMod val="65000"/>
                    <a:lumOff val="35000"/>
                  </a:schemeClr>
                </a:solidFill>
                <a:ea typeface="Arial"/>
                <a:cs typeface="Arial"/>
                <a:sym typeface="Arial"/>
              </a:rPr>
              <a:t>: </a:t>
            </a:r>
            <a:r>
              <a:rPr lang="en-US" sz="1100" dirty="0" smtClean="0">
                <a:solidFill>
                  <a:schemeClr val="tx1">
                    <a:lumMod val="65000"/>
                    <a:lumOff val="35000"/>
                  </a:schemeClr>
                </a:solidFill>
                <a:ea typeface="Arial"/>
                <a:cs typeface="Arial"/>
                <a:sym typeface="Arial"/>
              </a:rPr>
              <a:t>Read the slide and make sure people know what to do in sets of three. Let them know that the timer should keep time for each round.  You will debrief as a group at the end of the exercise. Advance to the next slide after they get into groups to show them the script and get them started. </a:t>
            </a:r>
            <a:endParaRPr sz="1100" b="0" dirty="0">
              <a:solidFill>
                <a:schemeClr val="tx1">
                  <a:lumMod val="65000"/>
                  <a:lumOff val="35000"/>
                </a:schemeClr>
              </a:solidFill>
              <a:ea typeface="Arial"/>
              <a:cs typeface="Arial"/>
              <a:sym typeface="Arial"/>
            </a:endParaRPr>
          </a:p>
        </p:txBody>
      </p:sp>
      <p:sp>
        <p:nvSpPr>
          <p:cNvPr id="4" name="Slide Number Placeholder 3"/>
          <p:cNvSpPr>
            <a:spLocks noGrp="1"/>
          </p:cNvSpPr>
          <p:nvPr>
            <p:ph type="sldNum" sz="quarter" idx="5"/>
          </p:nvPr>
        </p:nvSpPr>
        <p:spPr>
          <a:xfrm>
            <a:off x="1986280" y="8983980"/>
            <a:ext cx="3037840" cy="312420"/>
          </a:xfrm>
        </p:spPr>
        <p:txBody>
          <a:bodyPr/>
          <a:lstStyle/>
          <a:p>
            <a:r>
              <a:rPr lang="en-US" b="0" dirty="0" smtClean="0">
                <a:solidFill>
                  <a:prstClr val="black"/>
                </a:solidFill>
              </a:rPr>
              <a:t>92</a:t>
            </a:r>
            <a:endParaRPr lang="en-US" b="0" dirty="0">
              <a:solidFill>
                <a:prstClr val="black"/>
              </a:solidFill>
            </a:endParaRPr>
          </a:p>
        </p:txBody>
      </p:sp>
    </p:spTree>
    <p:extLst>
      <p:ext uri="{BB962C8B-B14F-4D97-AF65-F5344CB8AC3E}">
        <p14:creationId xmlns:p14="http://schemas.microsoft.com/office/powerpoint/2010/main" val="33773169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a:solidFill>
                  <a:schemeClr val="tx1">
                    <a:lumMod val="65000"/>
                    <a:lumOff val="35000"/>
                  </a:schemeClr>
                </a:solidFill>
              </a:rPr>
              <a:t>Notes to Trainer:</a:t>
            </a:r>
            <a:r>
              <a:rPr lang="en-US" dirty="0">
                <a:solidFill>
                  <a:schemeClr val="tx1">
                    <a:lumMod val="65000"/>
                    <a:lumOff val="35000"/>
                  </a:schemeClr>
                </a:solidFill>
              </a:rPr>
              <a:t> </a:t>
            </a:r>
            <a:r>
              <a:rPr lang="en-US" b="0" dirty="0" smtClean="0">
                <a:solidFill>
                  <a:schemeClr val="tx1">
                    <a:lumMod val="65000"/>
                    <a:lumOff val="35000"/>
                  </a:schemeClr>
                </a:solidFill>
              </a:rPr>
              <a:t>This is the script that the advocates</a:t>
            </a:r>
            <a:r>
              <a:rPr lang="en-US" b="0" baseline="0" dirty="0" smtClean="0">
                <a:solidFill>
                  <a:schemeClr val="tx1">
                    <a:lumMod val="65000"/>
                    <a:lumOff val="35000"/>
                  </a:schemeClr>
                </a:solidFill>
              </a:rPr>
              <a:t> should follow when practicing the exercise on the previous slide.  Invite the audience to amend this to fit with their style and words.  Remind them that they are giving two cards to the client and keeping one for themselves.  Following the exercise, debrief and ask the audience: </a:t>
            </a:r>
          </a:p>
          <a:p>
            <a:pPr marL="171450" indent="-171450">
              <a:buFont typeface="Arial" panose="020B0604020202020204" pitchFamily="34" charset="0"/>
              <a:buChar char="•"/>
            </a:pPr>
            <a:r>
              <a:rPr lang="en-US" b="0" baseline="0" dirty="0" smtClean="0">
                <a:solidFill>
                  <a:schemeClr val="tx1">
                    <a:lumMod val="65000"/>
                    <a:lumOff val="35000"/>
                  </a:schemeClr>
                </a:solidFill>
              </a:rPr>
              <a:t>”</a:t>
            </a:r>
            <a:r>
              <a:rPr lang="en-US" b="0" dirty="0" smtClean="0">
                <a:solidFill>
                  <a:schemeClr val="tx1">
                    <a:lumMod val="65000"/>
                    <a:lumOff val="35000"/>
                  </a:schemeClr>
                </a:solidFill>
              </a:rPr>
              <a:t>So how did it go giving out the cards?”  (Respond to feedback,</a:t>
            </a:r>
            <a:r>
              <a:rPr lang="en-US" b="0" baseline="0" dirty="0" smtClean="0">
                <a:solidFill>
                  <a:schemeClr val="tx1">
                    <a:lumMod val="65000"/>
                    <a:lumOff val="35000"/>
                  </a:schemeClr>
                </a:solidFill>
              </a:rPr>
              <a:t> or highlights)</a:t>
            </a:r>
            <a:endParaRPr lang="en-US" b="0" dirty="0" smtClean="0">
              <a:solidFill>
                <a:schemeClr val="tx1">
                  <a:lumMod val="65000"/>
                  <a:lumOff val="35000"/>
                </a:schemeClr>
              </a:solidFill>
            </a:endParaRPr>
          </a:p>
          <a:p>
            <a:pPr marL="171450" indent="-171450">
              <a:buFont typeface="Arial" panose="020B0604020202020204" pitchFamily="34" charset="0"/>
              <a:buChar char="•"/>
            </a:pPr>
            <a:r>
              <a:rPr lang="en-US" b="0" dirty="0" smtClean="0">
                <a:solidFill>
                  <a:schemeClr val="tx1">
                    <a:lumMod val="65000"/>
                    <a:lumOff val="35000"/>
                  </a:schemeClr>
                </a:solidFill>
              </a:rPr>
              <a:t>Ask a few of the observers to share how long it took to do this? (Typicall</a:t>
            </a:r>
            <a:r>
              <a:rPr lang="en-US" b="0" baseline="0" dirty="0" smtClean="0">
                <a:solidFill>
                  <a:schemeClr val="tx1">
                    <a:lumMod val="65000"/>
                    <a:lumOff val="35000"/>
                  </a:schemeClr>
                </a:solidFill>
              </a:rPr>
              <a:t>y under a minute, or around a minute, demonstrating it does not take that long) </a:t>
            </a:r>
            <a:endParaRPr lang="en-US" b="0" dirty="0" smtClean="0">
              <a:solidFill>
                <a:schemeClr val="tx1">
                  <a:lumMod val="65000"/>
                  <a:lumOff val="35000"/>
                </a:schemeClr>
              </a:solidFill>
            </a:endParaRPr>
          </a:p>
          <a:p>
            <a:pPr marL="171450" indent="-171450">
              <a:buFont typeface="Arial" panose="020B0604020202020204" pitchFamily="34" charset="0"/>
              <a:buChar char="•"/>
            </a:pPr>
            <a:r>
              <a:rPr lang="en-US" b="0" dirty="0" smtClean="0">
                <a:solidFill>
                  <a:schemeClr val="tx1">
                    <a:lumMod val="65000"/>
                    <a:lumOff val="35000"/>
                  </a:schemeClr>
                </a:solidFill>
              </a:rPr>
              <a:t>Ask the</a:t>
            </a:r>
            <a:r>
              <a:rPr lang="en-US" b="0" baseline="0" dirty="0" smtClean="0">
                <a:solidFill>
                  <a:schemeClr val="tx1">
                    <a:lumMod val="65000"/>
                    <a:lumOff val="35000"/>
                  </a:schemeClr>
                </a:solidFill>
              </a:rPr>
              <a:t> clients/observers if they’d like to share any strategies, or approaches from their small groups that they felt worked particularly well.  If no one shares, the speaker may highlight one or two good approaches they observed in the room.  </a:t>
            </a:r>
          </a:p>
          <a:p>
            <a:pPr marL="171450" indent="-171450">
              <a:buFont typeface="Arial" panose="020B0604020202020204" pitchFamily="34" charset="0"/>
              <a:buChar char="•"/>
            </a:pPr>
            <a:r>
              <a:rPr lang="en-US" b="0" baseline="0" dirty="0" smtClean="0">
                <a:solidFill>
                  <a:schemeClr val="tx1">
                    <a:lumMod val="65000"/>
                    <a:lumOff val="35000"/>
                  </a:schemeClr>
                </a:solidFill>
              </a:rPr>
              <a:t>As a summary, share with the audience that the card intervention can take from just under a minute to just a couple of minutes, and gets easier or more fluid with practice.  </a:t>
            </a:r>
            <a:r>
              <a:rPr lang="en-US" b="0" dirty="0" smtClean="0">
                <a:solidFill>
                  <a:schemeClr val="tx1">
                    <a:lumMod val="65000"/>
                    <a:lumOff val="35000"/>
                  </a:schemeClr>
                </a:solidFill>
              </a:rPr>
              <a:t> </a:t>
            </a:r>
            <a:endParaRPr lang="en-US" b="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prstClr val="black"/>
                </a:solidFill>
              </a:rPr>
              <a:pPr/>
              <a:t>87</a:t>
            </a:fld>
            <a:endParaRPr lang="en-US" b="0" dirty="0">
              <a:solidFill>
                <a:prstClr val="black"/>
              </a:solidFill>
            </a:endParaRPr>
          </a:p>
        </p:txBody>
      </p:sp>
    </p:spTree>
    <p:extLst>
      <p:ext uri="{BB962C8B-B14F-4D97-AF65-F5344CB8AC3E}">
        <p14:creationId xmlns:p14="http://schemas.microsoft.com/office/powerpoint/2010/main" val="13384443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defTabSz="931774">
              <a:defRPr/>
            </a:pPr>
            <a:r>
              <a:rPr lang="en-US" sz="1100" b="1" dirty="0">
                <a:solidFill>
                  <a:schemeClr val="tx1">
                    <a:lumMod val="65000"/>
                    <a:lumOff val="35000"/>
                  </a:schemeClr>
                </a:solidFill>
                <a:latin typeface="Arial  "/>
              </a:rPr>
              <a:t>Notes to Trainer: </a:t>
            </a:r>
            <a:r>
              <a:rPr lang="en-US" sz="1100" dirty="0">
                <a:solidFill>
                  <a:schemeClr val="tx1">
                    <a:lumMod val="65000"/>
                    <a:lumOff val="35000"/>
                  </a:schemeClr>
                </a:solidFill>
                <a:latin typeface="Arial  "/>
              </a:rPr>
              <a:t>Highlight some of these points below.  You do not need to read the slide. </a:t>
            </a:r>
            <a:r>
              <a:rPr lang="en-US" sz="1100" baseline="0" dirty="0" smtClean="0">
                <a:solidFill>
                  <a:schemeClr val="tx1">
                    <a:lumMod val="65000"/>
                    <a:lumOff val="35000"/>
                  </a:schemeClr>
                </a:solidFill>
                <a:latin typeface="Arial  "/>
              </a:rPr>
              <a:t> Ordering information is offered on the next slide.  </a:t>
            </a:r>
            <a:endParaRPr lang="en-US" sz="1100" dirty="0">
              <a:solidFill>
                <a:schemeClr val="tx1">
                  <a:lumMod val="65000"/>
                  <a:lumOff val="35000"/>
                </a:schemeClr>
              </a:solidFill>
              <a:latin typeface="Arial  "/>
            </a:endParaRPr>
          </a:p>
          <a:p>
            <a:pPr defTabSz="931774">
              <a:defRPr/>
            </a:pPr>
            <a:endParaRPr lang="en-US" sz="1100" b="1" dirty="0">
              <a:solidFill>
                <a:schemeClr val="tx1">
                  <a:lumMod val="65000"/>
                  <a:lumOff val="35000"/>
                </a:schemeClr>
              </a:solidFill>
              <a:latin typeface="Arial  "/>
            </a:endParaRPr>
          </a:p>
          <a:p>
            <a:pPr marL="174708" indent="-174708">
              <a:buFont typeface="Arial" panose="020B0604020202020204" pitchFamily="34" charset="0"/>
              <a:buChar char="•"/>
            </a:pPr>
            <a:r>
              <a:rPr lang="en-US" sz="1100" dirty="0">
                <a:solidFill>
                  <a:schemeClr val="tx1">
                    <a:lumMod val="65000"/>
                    <a:lumOff val="35000"/>
                  </a:schemeClr>
                </a:solidFill>
                <a:latin typeface="Arial  "/>
              </a:rPr>
              <a:t>Futures Without Violence’s National Health Resource Center on Domestic Violence offers an array of unique multilingual, low-literacy </a:t>
            </a:r>
            <a:r>
              <a:rPr lang="en-US" sz="1100" dirty="0" smtClean="0">
                <a:solidFill>
                  <a:schemeClr val="tx1">
                    <a:lumMod val="65000"/>
                    <a:lumOff val="35000"/>
                  </a:schemeClr>
                </a:solidFill>
                <a:latin typeface="Arial  "/>
              </a:rPr>
              <a:t>client education </a:t>
            </a:r>
            <a:r>
              <a:rPr lang="en-US" sz="1100" dirty="0">
                <a:solidFill>
                  <a:schemeClr val="tx1">
                    <a:lumMod val="65000"/>
                    <a:lumOff val="35000"/>
                  </a:schemeClr>
                </a:solidFill>
                <a:latin typeface="Arial  "/>
              </a:rPr>
              <a:t>safety cards that provide information on healthy and unhealthy relationships, their impact on health and list national referrals for support. </a:t>
            </a:r>
          </a:p>
          <a:p>
            <a:pPr marL="174708" indent="-174708">
              <a:buFont typeface="Arial" panose="020B0604020202020204" pitchFamily="34" charset="0"/>
              <a:buChar char="•"/>
            </a:pPr>
            <a:r>
              <a:rPr lang="en-US" sz="1100" dirty="0">
                <a:solidFill>
                  <a:schemeClr val="tx1">
                    <a:lumMod val="65000"/>
                    <a:lumOff val="35000"/>
                  </a:schemeClr>
                </a:solidFill>
                <a:latin typeface="Arial  "/>
              </a:rPr>
              <a:t>The evidence-based safety card tool was developed to help clinicians and domestic violence/sexual assault (DV/SA) advocates open conversations about DV/SA and healthy relationships with their clients. </a:t>
            </a:r>
          </a:p>
          <a:p>
            <a:pPr marL="174708" indent="-174708">
              <a:buFont typeface="Arial" panose="020B0604020202020204" pitchFamily="34" charset="0"/>
              <a:buChar char="•"/>
            </a:pPr>
            <a:r>
              <a:rPr lang="en-US" sz="1100" dirty="0">
                <a:solidFill>
                  <a:schemeClr val="tx1">
                    <a:lumMod val="65000"/>
                    <a:lumOff val="35000"/>
                  </a:schemeClr>
                </a:solidFill>
                <a:latin typeface="Arial  "/>
              </a:rPr>
              <a:t>The cards are a 4-5 panel double-sided tool that folds into a 2.5 x 3 inch card (business-card sized). </a:t>
            </a:r>
          </a:p>
          <a:p>
            <a:pPr marL="174708" indent="-174708">
              <a:buFont typeface="Arial" panose="020B0604020202020204" pitchFamily="34" charset="0"/>
              <a:buChar char="•"/>
            </a:pPr>
            <a:r>
              <a:rPr lang="en-US" sz="1100" dirty="0">
                <a:solidFill>
                  <a:schemeClr val="tx1">
                    <a:lumMod val="65000"/>
                    <a:lumOff val="35000"/>
                  </a:schemeClr>
                </a:solidFill>
                <a:latin typeface="Arial  "/>
              </a:rPr>
              <a:t>To order cards visit: www.futureswithoutviolence.org/health  </a:t>
            </a:r>
          </a:p>
          <a:p>
            <a:pPr marL="174708" indent="-174708">
              <a:buFont typeface="Arial" panose="020B0604020202020204" pitchFamily="34" charset="0"/>
              <a:buChar char="•"/>
            </a:pPr>
            <a:endParaRPr lang="en-US" sz="1100" dirty="0">
              <a:solidFill>
                <a:schemeClr val="tx1">
                  <a:lumMod val="50000"/>
                  <a:lumOff val="50000"/>
                </a:schemeClr>
              </a:solidFill>
              <a:latin typeface="Arial  "/>
            </a:endParaRPr>
          </a:p>
          <a:p>
            <a:endParaRPr lang="en-US" sz="1100" dirty="0">
              <a:solidFill>
                <a:schemeClr val="tx1">
                  <a:lumMod val="50000"/>
                  <a:lumOff val="50000"/>
                </a:schemeClr>
              </a:solidFill>
              <a:latin typeface="Arial  "/>
            </a:endParaRPr>
          </a:p>
        </p:txBody>
      </p:sp>
      <p:sp>
        <p:nvSpPr>
          <p:cNvPr id="4" name="Slide Number Placeholder 3"/>
          <p:cNvSpPr>
            <a:spLocks noGrp="1"/>
          </p:cNvSpPr>
          <p:nvPr>
            <p:ph type="sldNum" sz="quarter" idx="10"/>
          </p:nvPr>
        </p:nvSpPr>
        <p:spPr/>
        <p:txBody>
          <a:bodyPr/>
          <a:lstStyle/>
          <a:p>
            <a:fld id="{9CEADA34-94D9-445E-8502-7903190F96D9}" type="slidenum">
              <a:rPr lang="en-US" b="0" smtClean="0">
                <a:solidFill>
                  <a:prstClr val="black"/>
                </a:solidFill>
              </a:rPr>
              <a:pPr/>
              <a:t>88</a:t>
            </a:fld>
            <a:endParaRPr lang="en-US" b="0" dirty="0">
              <a:solidFill>
                <a:prstClr val="black"/>
              </a:solidFill>
            </a:endParaRPr>
          </a:p>
        </p:txBody>
      </p:sp>
    </p:spTree>
    <p:extLst>
      <p:ext uri="{BB962C8B-B14F-4D97-AF65-F5344CB8AC3E}">
        <p14:creationId xmlns:p14="http://schemas.microsoft.com/office/powerpoint/2010/main" val="393572553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defTabSz="931774">
              <a:defRPr/>
            </a:pPr>
            <a:r>
              <a:rPr lang="en-US"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dirty="0">
                <a:solidFill>
                  <a:schemeClr val="tx1">
                    <a:lumMod val="65000"/>
                    <a:lumOff val="35000"/>
                  </a:schemeClr>
                </a:solidFill>
                <a:latin typeface="Arial" panose="020B0604020202020204" pitchFamily="34" charset="0"/>
                <a:cs typeface="Arial" panose="020B0604020202020204" pitchFamily="34" charset="0"/>
              </a:rPr>
              <a:t>Briefly share with the audience that the National Health Resource Center on Domestic Violence is a project of Futures Without Violence and supports health care practitioners, administrators and systems, advocates, policy makers, and others at all levels as they improve health care’s response to domestic and sexual violence. </a:t>
            </a:r>
          </a:p>
          <a:p>
            <a:pPr defTabSz="931774">
              <a:defRPr/>
            </a:pPr>
            <a:endParaRPr lang="en-US" dirty="0">
              <a:solidFill>
                <a:schemeClr val="tx1">
                  <a:lumMod val="65000"/>
                  <a:lumOff val="35000"/>
                </a:schemeClr>
              </a:solidFill>
              <a:latin typeface="Arial" panose="020B0604020202020204" pitchFamily="34" charset="0"/>
              <a:cs typeface="Arial" panose="020B0604020202020204" pitchFamily="34" charset="0"/>
            </a:endParaRPr>
          </a:p>
          <a:p>
            <a:r>
              <a:rPr lang="en-US" b="1" dirty="0">
                <a:solidFill>
                  <a:schemeClr val="tx1">
                    <a:lumMod val="65000"/>
                    <a:lumOff val="35000"/>
                  </a:schemeClr>
                </a:solidFill>
                <a:latin typeface="Arial" panose="020B0604020202020204" pitchFamily="34" charset="0"/>
                <a:cs typeface="Arial" panose="020B0604020202020204" pitchFamily="34" charset="0"/>
              </a:rPr>
              <a:t>For more information, resources and support:</a:t>
            </a:r>
          </a:p>
          <a:p>
            <a:r>
              <a:rPr lang="en-US" dirty="0">
                <a:solidFill>
                  <a:schemeClr val="tx1">
                    <a:lumMod val="65000"/>
                    <a:lumOff val="35000"/>
                  </a:schemeClr>
                </a:solidFill>
                <a:latin typeface="Arial" panose="020B0604020202020204" pitchFamily="34" charset="0"/>
                <a:cs typeface="Arial" panose="020B0604020202020204" pitchFamily="34" charset="0"/>
              </a:rPr>
              <a:t>E-mail: health@futureswithoutviolence.org</a:t>
            </a:r>
          </a:p>
          <a:p>
            <a:r>
              <a:rPr lang="en-US" dirty="0">
                <a:solidFill>
                  <a:schemeClr val="tx1">
                    <a:lumMod val="65000"/>
                    <a:lumOff val="35000"/>
                  </a:schemeClr>
                </a:solidFill>
                <a:latin typeface="Arial" panose="020B0604020202020204" pitchFamily="34" charset="0"/>
                <a:cs typeface="Arial" panose="020B0604020202020204" pitchFamily="34" charset="0"/>
              </a:rPr>
              <a:t>Visit: www.futureswithoutviolence.org/health </a:t>
            </a:r>
            <a:r>
              <a:rPr lang="en-US" dirty="0" smtClean="0">
                <a:solidFill>
                  <a:schemeClr val="tx1">
                    <a:lumMod val="65000"/>
                    <a:lumOff val="35000"/>
                  </a:schemeClr>
                </a:solidFill>
                <a:latin typeface="Arial" panose="020B0604020202020204" pitchFamily="34" charset="0"/>
                <a:cs typeface="Arial" panose="020B0604020202020204" pitchFamily="34" charset="0"/>
              </a:rPr>
              <a:t>and www.IPVHealthPartners.org </a:t>
            </a:r>
            <a:endParaRPr lang="en-US" dirty="0">
              <a:solidFill>
                <a:schemeClr val="tx1">
                  <a:lumMod val="65000"/>
                  <a:lumOff val="35000"/>
                </a:schemeClr>
              </a:solidFill>
              <a:latin typeface="Arial" panose="020B0604020202020204" pitchFamily="34" charset="0"/>
              <a:cs typeface="Arial" panose="020B0604020202020204" pitchFamily="34" charset="0"/>
            </a:endParaRPr>
          </a:p>
          <a:p>
            <a:r>
              <a:rPr lang="en-US" dirty="0">
                <a:solidFill>
                  <a:schemeClr val="tx1">
                    <a:lumMod val="65000"/>
                    <a:lumOff val="35000"/>
                  </a:schemeClr>
                </a:solidFill>
                <a:latin typeface="Arial" panose="020B0604020202020204" pitchFamily="34" charset="0"/>
                <a:cs typeface="Arial" panose="020B0604020202020204" pitchFamily="34" charset="0"/>
              </a:rPr>
              <a:t>Phone: 415-678-5500  TTY: (866) 678-8901</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CEADA34-94D9-445E-8502-7903190F96D9}" type="slidenum">
              <a:rPr lang="en-US" b="0" smtClean="0">
                <a:solidFill>
                  <a:schemeClr val="tx1"/>
                </a:solidFill>
              </a:rPr>
              <a:t>89</a:t>
            </a:fld>
            <a:endParaRPr lang="en-US" b="0" dirty="0">
              <a:solidFill>
                <a:schemeClr val="tx1"/>
              </a:solidFill>
            </a:endParaRPr>
          </a:p>
        </p:txBody>
      </p:sp>
    </p:spTree>
    <p:extLst>
      <p:ext uri="{BB962C8B-B14F-4D97-AF65-F5344CB8AC3E}">
        <p14:creationId xmlns:p14="http://schemas.microsoft.com/office/powerpoint/2010/main" val="5296381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defTabSz="931774">
              <a:defRPr/>
            </a:pPr>
            <a:r>
              <a:rPr lang="en-US"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dirty="0">
                <a:solidFill>
                  <a:schemeClr val="tx1">
                    <a:lumMod val="65000"/>
                    <a:lumOff val="35000"/>
                  </a:schemeClr>
                </a:solidFill>
                <a:latin typeface="Arial" panose="020B0604020202020204" pitchFamily="34" charset="0"/>
                <a:cs typeface="Arial" panose="020B0604020202020204" pitchFamily="34" charset="0"/>
              </a:rPr>
              <a:t>Share that this online toolkit is the go-to resource for the audience to learn more and find related tools and resources related to today’s training. </a:t>
            </a:r>
            <a:r>
              <a:rPr lang="en-US" dirty="0">
                <a:solidFill>
                  <a:schemeClr val="tx1">
                    <a:lumMod val="65000"/>
                    <a:lumOff val="35000"/>
                  </a:schemeClr>
                </a:solidFill>
                <a:latin typeface="Arial" panose="020B0604020202020204" pitchFamily="34" charset="0"/>
                <a:cs typeface="Arial" panose="020B0604020202020204" pitchFamily="34" charset="0"/>
                <a:hlinkClick r:id="rId3"/>
              </a:rPr>
              <a:t>www.ipvhealthpartners.org</a:t>
            </a:r>
            <a:r>
              <a:rPr lang="en-US" dirty="0">
                <a:solidFill>
                  <a:schemeClr val="tx1">
                    <a:lumMod val="65000"/>
                    <a:lumOff val="35000"/>
                  </a:schemeClr>
                </a:solidFill>
                <a:latin typeface="Arial" panose="020B0604020202020204" pitchFamily="34" charset="0"/>
                <a:cs typeface="Arial" panose="020B0604020202020204" pitchFamily="34" charset="0"/>
              </a:rPr>
              <a:t> was developed by Futures Without Violence in an earlier Project Catalyst phase of work informed by twenty participating community health centers and domestic violence advocacy </a:t>
            </a:r>
            <a:r>
              <a:rPr lang="en-US" dirty="0" smtClean="0">
                <a:solidFill>
                  <a:schemeClr val="tx1">
                    <a:lumMod val="65000"/>
                    <a:lumOff val="35000"/>
                  </a:schemeClr>
                </a:solidFill>
                <a:latin typeface="Arial" panose="020B0604020202020204" pitchFamily="34" charset="0"/>
                <a:cs typeface="Arial" panose="020B0604020202020204" pitchFamily="34" charset="0"/>
              </a:rPr>
              <a:t>programs, as well as by our federal funders from the FVPSA and HRSA offices within U.S. DHHS.  </a:t>
            </a:r>
            <a:endParaRPr lang="en-US" u="sng"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F1EE35F-F61C-4DBB-BC16-8BFBEC06E680}" type="slidenum">
              <a:rPr lang="en-US" b="0" smtClean="0">
                <a:solidFill>
                  <a:schemeClr val="tx1"/>
                </a:solidFill>
              </a:rPr>
              <a:pPr>
                <a:defRPr/>
              </a:pPr>
              <a:t>90</a:t>
            </a:fld>
            <a:endParaRPr lang="en-US" b="0" dirty="0">
              <a:solidFill>
                <a:schemeClr val="tx1"/>
              </a:solidFill>
            </a:endParaRPr>
          </a:p>
        </p:txBody>
      </p:sp>
    </p:spTree>
    <p:extLst>
      <p:ext uri="{BB962C8B-B14F-4D97-AF65-F5344CB8AC3E}">
        <p14:creationId xmlns:p14="http://schemas.microsoft.com/office/powerpoint/2010/main" val="48157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0"/>
            <a:ext cx="5670550" cy="4252913"/>
          </a:xfrm>
        </p:spPr>
      </p:sp>
      <p:sp>
        <p:nvSpPr>
          <p:cNvPr id="3" name="Notes Placeholder 2"/>
          <p:cNvSpPr>
            <a:spLocks noGrp="1"/>
          </p:cNvSpPr>
          <p:nvPr>
            <p:ph type="body" idx="1"/>
          </p:nvPr>
        </p:nvSpPr>
        <p:spPr/>
        <p:txBody>
          <a:bodyPr/>
          <a:lstStyle/>
          <a:p>
            <a:r>
              <a:rPr lang="en-US" sz="1100" b="1" dirty="0">
                <a:solidFill>
                  <a:schemeClr val="tx1">
                    <a:lumMod val="65000"/>
                    <a:lumOff val="35000"/>
                  </a:schemeClr>
                </a:solidFill>
                <a:latin typeface="Arial  "/>
                <a:cs typeface="Arial" panose="020B0604020202020204" pitchFamily="34" charset="0"/>
              </a:rPr>
              <a:t>Notes to Trainer:  </a:t>
            </a:r>
            <a:r>
              <a:rPr lang="en-US" sz="1100" dirty="0">
                <a:solidFill>
                  <a:schemeClr val="tx1">
                    <a:lumMod val="65000"/>
                    <a:lumOff val="35000"/>
                  </a:schemeClr>
                </a:solidFill>
                <a:latin typeface="Arial  "/>
                <a:cs typeface="Arial" panose="020B0604020202020204" pitchFamily="34" charset="0"/>
              </a:rPr>
              <a:t>Ask for a volunteer from the audience to read this slide aloud.  Follow with the question: “What do you all think of this trauma-informed practice concept?”  Hear their reflections and then share the belief that to become trauma informed with patients or clients first begins by recognizing staff experiences with personal and vicarious trauma.  We will further discuss this later in the training.  (Pass out</a:t>
            </a:r>
            <a:r>
              <a:rPr lang="en-US" sz="1100" baseline="0" dirty="0">
                <a:solidFill>
                  <a:schemeClr val="tx1">
                    <a:lumMod val="65000"/>
                    <a:lumOff val="35000"/>
                  </a:schemeClr>
                </a:solidFill>
                <a:latin typeface="Arial  "/>
                <a:cs typeface="Arial" panose="020B0604020202020204" pitchFamily="34" charset="0"/>
              </a:rPr>
              <a:t> 2 page—double sided—Equity/trauma informed care handout to the audience and instruct them that there are comprehensive online resources from SAMHSA related to this topic.  Do not spend a lot of time reviewing the handout closely; instead instruct that people should look at it later for additional resources). </a:t>
            </a:r>
            <a:endParaRPr lang="en-US" sz="1100" dirty="0">
              <a:solidFill>
                <a:schemeClr val="tx1">
                  <a:lumMod val="65000"/>
                  <a:lumOff val="35000"/>
                </a:schemeClr>
              </a:solidFill>
              <a:latin typeface="Arial  "/>
              <a:cs typeface="Arial" panose="020B0604020202020204" pitchFamily="34" charset="0"/>
            </a:endParaRPr>
          </a:p>
          <a:p>
            <a:endParaRPr lang="en-US" sz="1100" dirty="0">
              <a:solidFill>
                <a:schemeClr val="tx1">
                  <a:lumMod val="65000"/>
                  <a:lumOff val="35000"/>
                </a:schemeClr>
              </a:solidFill>
              <a:latin typeface="Arial  "/>
              <a:cs typeface="Arial" panose="020B0604020202020204" pitchFamily="34" charset="0"/>
            </a:endParaRPr>
          </a:p>
          <a:p>
            <a:pPr marL="171450" indent="-171450">
              <a:buFont typeface="Arial" panose="020B0604020202020204" pitchFamily="34" charset="0"/>
              <a:buChar char="•"/>
            </a:pPr>
            <a:r>
              <a:rPr lang="en-US" sz="1100" dirty="0">
                <a:solidFill>
                  <a:schemeClr val="tx1">
                    <a:lumMod val="65000"/>
                    <a:lumOff val="35000"/>
                  </a:schemeClr>
                </a:solidFill>
                <a:latin typeface="Arial  "/>
                <a:cs typeface="Arial" panose="020B0604020202020204" pitchFamily="34" charset="0"/>
              </a:rPr>
              <a:t>The Substance Abuse and Mental Health Services Administration (SAMHSA) is a branch of the U.S. Department of Health and Human Services.  For more on their trauma informed practice analysis see: https://www.samhsa.gov/nctic/trauma-interventions </a:t>
            </a:r>
          </a:p>
          <a:p>
            <a:pPr lvl="0">
              <a:lnSpc>
                <a:spcPct val="114000"/>
              </a:lnSpc>
              <a:defRPr sz="1800"/>
            </a:pPr>
            <a:endParaRPr lang="en-US" sz="1100" dirty="0">
              <a:solidFill>
                <a:schemeClr val="tx1">
                  <a:lumMod val="65000"/>
                  <a:lumOff val="35000"/>
                </a:schemeClr>
              </a:solidFill>
              <a:latin typeface="Arial  "/>
              <a:ea typeface="Arial"/>
              <a:cs typeface="Arial"/>
              <a:sym typeface="Arial"/>
            </a:endParaRPr>
          </a:p>
          <a:p>
            <a:endParaRPr lang="en-US" sz="1100" dirty="0">
              <a:solidFill>
                <a:schemeClr val="tx1">
                  <a:lumMod val="65000"/>
                  <a:lumOff val="35000"/>
                </a:schemeClr>
              </a:solidFill>
              <a:latin typeface="Arial  "/>
            </a:endParaRPr>
          </a:p>
        </p:txBody>
      </p:sp>
      <p:sp>
        <p:nvSpPr>
          <p:cNvPr id="4" name="Slide Number Placeholder 3"/>
          <p:cNvSpPr>
            <a:spLocks noGrp="1"/>
          </p:cNvSpPr>
          <p:nvPr>
            <p:ph type="sldNum" sz="quarter" idx="10"/>
          </p:nvPr>
        </p:nvSpPr>
        <p:spPr/>
        <p:txBody>
          <a:bodyPr/>
          <a:lstStyle/>
          <a:p>
            <a:fld id="{C91851E0-AF4A-48A9-A37B-41CE15F230B3}"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2670101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r>
              <a:rPr lang="en-US" b="1" dirty="0" smtClean="0"/>
              <a:t>Notes to Trainer:</a:t>
            </a:r>
            <a:r>
              <a:rPr lang="en-US" b="0" baseline="0" dirty="0" smtClean="0"/>
              <a:t> The SOAR (Stop, Observe, Ask, Respond) training uses a public health approach to build the capacity of health care and social service professionals to identify, treat, and respond to human trafficking. This curriculum was developed through the Office on Trafficking in persons, an office of the Administration for Children &amp; Families. Trainings can be provided in person, or through online modules. The SOAR training is available for social service professionals, which may be of interest to domestic violence advocates. </a:t>
            </a:r>
          </a:p>
          <a:p>
            <a:endParaRPr lang="en-US" b="0" baseline="0" dirty="0" smtClean="0"/>
          </a:p>
          <a:p>
            <a:r>
              <a:rPr lang="en-US" b="1" baseline="0" dirty="0" smtClean="0"/>
              <a:t>Additional Information: </a:t>
            </a:r>
            <a:r>
              <a:rPr lang="en-US" dirty="0" smtClean="0">
                <a:hlinkClick r:id="rId3"/>
              </a:rPr>
              <a:t>https://www.acf.hhs.gov/otip/training/soar-to-health-and-wellness-training</a:t>
            </a:r>
            <a:r>
              <a:rPr lang="en-US" dirty="0" smtClean="0"/>
              <a:t> </a:t>
            </a:r>
            <a:endParaRPr lang="en-US" b="1" dirty="0"/>
          </a:p>
        </p:txBody>
      </p:sp>
      <p:sp>
        <p:nvSpPr>
          <p:cNvPr id="4" name="Slide Number Placeholder 3"/>
          <p:cNvSpPr>
            <a:spLocks noGrp="1"/>
          </p:cNvSpPr>
          <p:nvPr>
            <p:ph type="sldNum" sz="quarter" idx="10"/>
          </p:nvPr>
        </p:nvSpPr>
        <p:spPr/>
        <p:txBody>
          <a:bodyPr/>
          <a:lstStyle/>
          <a:p>
            <a:fld id="{27A5BC6A-EEF4-E244-B83E-6968E23E9FB3}" type="slidenum">
              <a:rPr lang="en-US" smtClean="0"/>
              <a:pPr/>
              <a:t>91</a:t>
            </a:fld>
            <a:endParaRPr lang="en-US"/>
          </a:p>
        </p:txBody>
      </p:sp>
    </p:spTree>
    <p:extLst>
      <p:ext uri="{BB962C8B-B14F-4D97-AF65-F5344CB8AC3E}">
        <p14:creationId xmlns:p14="http://schemas.microsoft.com/office/powerpoint/2010/main" val="29960400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715963" y="0"/>
            <a:ext cx="5578475" cy="41830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145" tIns="47574" rIns="95145" bIns="47574" numCol="1" anchor="t" anchorCtr="0" compatLnSpc="1">
            <a:prstTxWarp prst="textNoShape">
              <a:avLst/>
            </a:prstTxWarp>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Notes to Trainer: </a:t>
            </a:r>
            <a:r>
              <a:rPr lang="en-US" dirty="0">
                <a:solidFill>
                  <a:schemeClr val="tx1">
                    <a:lumMod val="65000"/>
                    <a:lumOff val="35000"/>
                  </a:schemeClr>
                </a:solidFill>
                <a:latin typeface="Arial" panose="020B0604020202020204" pitchFamily="34" charset="0"/>
                <a:cs typeface="Arial" panose="020B0604020202020204" pitchFamily="34" charset="0"/>
              </a:rPr>
              <a:t>Read the slide aloud.  </a:t>
            </a:r>
          </a:p>
        </p:txBody>
      </p:sp>
      <p:sp>
        <p:nvSpPr>
          <p:cNvPr id="54276" name="Slide Number Placeholder 3"/>
          <p:cNvSpPr txBox="1">
            <a:spLocks noGrp="1"/>
          </p:cNvSpPr>
          <p:nvPr/>
        </p:nvSpPr>
        <p:spPr bwMode="auto">
          <a:xfrm>
            <a:off x="838200" y="8740391"/>
            <a:ext cx="3105997"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45" tIns="47574" rIns="95145" bIns="47574"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fld id="{6CBEF358-7C75-364C-B7B5-065A0333DAF8}" type="slidenum">
              <a:rPr lang="en-US" sz="1200">
                <a:solidFill>
                  <a:prstClr val="black"/>
                </a:solidFill>
                <a:latin typeface="Arial" panose="020B0604020202020204" pitchFamily="34" charset="0"/>
                <a:cs typeface="Arial" panose="020B0604020202020204" pitchFamily="34" charset="0"/>
              </a:rPr>
              <a:pPr algn="r" defTabSz="914400" eaLnBrk="1" hangingPunct="1"/>
              <a:t>92</a:t>
            </a:fld>
            <a:endParaRPr lang="en-US" sz="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14453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normAutofit/>
          </a:bodyPr>
          <a:lstStyle/>
          <a:p>
            <a:pPr>
              <a:spcBef>
                <a:spcPts val="0"/>
              </a:spcBef>
              <a:spcAft>
                <a:spcPts val="600"/>
              </a:spcAft>
              <a:buClrTx/>
            </a:pPr>
            <a:r>
              <a:rPr lang="en-US" sz="1100" b="1" dirty="0" smtClean="0">
                <a:solidFill>
                  <a:schemeClr val="tx1">
                    <a:lumMod val="65000"/>
                    <a:lumOff val="35000"/>
                  </a:schemeClr>
                </a:solidFill>
              </a:rPr>
              <a:t>Notes </a:t>
            </a:r>
            <a:r>
              <a:rPr lang="en-US" sz="1100" b="1" dirty="0">
                <a:solidFill>
                  <a:schemeClr val="tx1">
                    <a:lumMod val="65000"/>
                    <a:lumOff val="35000"/>
                  </a:schemeClr>
                </a:solidFill>
              </a:rPr>
              <a:t>to Trainer: </a:t>
            </a:r>
            <a:r>
              <a:rPr lang="en-US" sz="1100" b="0" dirty="0">
                <a:solidFill>
                  <a:schemeClr val="tx1">
                    <a:lumMod val="65000"/>
                    <a:lumOff val="35000"/>
                  </a:schemeClr>
                </a:solidFill>
              </a:rPr>
              <a:t>Ask participants to follow the directions below. Advise them that they do not have to share what they draw/write.</a:t>
            </a:r>
          </a:p>
          <a:p>
            <a:pPr marL="232930" indent="-232930">
              <a:spcBef>
                <a:spcPts val="0"/>
              </a:spcBef>
              <a:spcAft>
                <a:spcPts val="0"/>
              </a:spcAft>
              <a:buClrTx/>
              <a:buFont typeface="+mj-lt"/>
              <a:buAutoNum type="arabicPeriod"/>
            </a:pPr>
            <a:r>
              <a:rPr lang="en-US" sz="1100" b="0" dirty="0">
                <a:solidFill>
                  <a:schemeClr val="tx1">
                    <a:lumMod val="65000"/>
                    <a:lumOff val="35000"/>
                  </a:schemeClr>
                </a:solidFill>
              </a:rPr>
              <a:t>Tell participants to take out the sheet of paper they used for their “Comfort Meter” at the beginning of the session.</a:t>
            </a:r>
          </a:p>
          <a:p>
            <a:pPr marL="232930" indent="-232930">
              <a:spcBef>
                <a:spcPts val="0"/>
              </a:spcBef>
              <a:spcAft>
                <a:spcPts val="0"/>
              </a:spcAft>
              <a:buClrTx/>
              <a:buFont typeface="+mj-lt"/>
              <a:buAutoNum type="arabicPeriod"/>
            </a:pPr>
            <a:r>
              <a:rPr lang="en-US" sz="1100" b="0" dirty="0">
                <a:solidFill>
                  <a:schemeClr val="tx1">
                    <a:lumMod val="65000"/>
                    <a:lumOff val="35000"/>
                  </a:schemeClr>
                </a:solidFill>
              </a:rPr>
              <a:t>Ask participants to take a minute to think about their comfort level now with talking to clients about reproductive and sexual coercion now that they have completed the training—and if he or she feels comfortable asking questions and getting a “yes” as the answer.</a:t>
            </a:r>
          </a:p>
          <a:p>
            <a:pPr marL="232930" indent="-232930">
              <a:spcBef>
                <a:spcPts val="0"/>
              </a:spcBef>
              <a:spcAft>
                <a:spcPts val="600"/>
              </a:spcAft>
              <a:buClrTx/>
              <a:buFont typeface="+mj-lt"/>
              <a:buAutoNum type="arabicPeriod"/>
            </a:pPr>
            <a:r>
              <a:rPr lang="en-US" sz="1100" b="0" dirty="0">
                <a:solidFill>
                  <a:schemeClr val="tx1">
                    <a:lumMod val="65000"/>
                    <a:lumOff val="35000"/>
                  </a:schemeClr>
                </a:solidFill>
              </a:rPr>
              <a:t>Ask them to consider whether the needle moved as a result of the training, where it moved, and their thinking about this in the context of what they have learned.</a:t>
            </a:r>
          </a:p>
          <a:p>
            <a:endParaRPr lang="en-US" sz="1100" dirty="0">
              <a:solidFill>
                <a:schemeClr val="tx1">
                  <a:lumMod val="65000"/>
                  <a:lumOff val="35000"/>
                </a:schemeClr>
              </a:solidFill>
            </a:endParaRPr>
          </a:p>
          <a:p>
            <a:endParaRPr lang="en-US" sz="1100" baseline="0" dirty="0">
              <a:solidFill>
                <a:schemeClr val="tx1">
                  <a:lumMod val="65000"/>
                  <a:lumOff val="35000"/>
                </a:schemeClr>
              </a:solidFill>
            </a:endParaRPr>
          </a:p>
          <a:p>
            <a:endParaRPr lang="en-US" sz="110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93</a:t>
            </a:fld>
            <a:endParaRPr lang="en-US" b="0" dirty="0">
              <a:solidFill>
                <a:schemeClr val="tx1"/>
              </a:solidFill>
            </a:endParaRPr>
          </a:p>
        </p:txBody>
      </p:sp>
    </p:spTree>
    <p:extLst>
      <p:ext uri="{BB962C8B-B14F-4D97-AF65-F5344CB8AC3E}">
        <p14:creationId xmlns:p14="http://schemas.microsoft.com/office/powerpoint/2010/main" val="37328293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600"/>
              </a:spcAft>
              <a:buClrTx/>
              <a:buSzTx/>
              <a:buFontTx/>
              <a:buNone/>
              <a:tabLst/>
              <a:defRPr/>
            </a:pPr>
            <a:r>
              <a:rPr lang="en-US" sz="1100" b="1" dirty="0">
                <a:solidFill>
                  <a:schemeClr val="tx1">
                    <a:lumMod val="65000"/>
                    <a:lumOff val="35000"/>
                  </a:schemeClr>
                </a:solidFill>
              </a:rPr>
              <a:t>Notes to Trainer: </a:t>
            </a:r>
            <a:r>
              <a:rPr lang="en-US" sz="1100" b="0" dirty="0">
                <a:solidFill>
                  <a:schemeClr val="tx1">
                    <a:lumMod val="65000"/>
                    <a:lumOff val="35000"/>
                  </a:schemeClr>
                </a:solidFill>
              </a:rPr>
              <a:t>This quote is from a director at one of the first DV </a:t>
            </a:r>
            <a:r>
              <a:rPr lang="en-US" sz="1100" b="0" dirty="0" smtClean="0">
                <a:solidFill>
                  <a:schemeClr val="tx1">
                    <a:lumMod val="65000"/>
                    <a:lumOff val="35000"/>
                  </a:schemeClr>
                </a:solidFill>
              </a:rPr>
              <a:t>programs in the U.S.</a:t>
            </a:r>
            <a:r>
              <a:rPr lang="en-US" sz="1100" b="0" baseline="0" dirty="0" smtClean="0">
                <a:solidFill>
                  <a:schemeClr val="tx1">
                    <a:lumMod val="65000"/>
                    <a:lumOff val="35000"/>
                  </a:schemeClr>
                </a:solidFill>
              </a:rPr>
              <a:t> that</a:t>
            </a:r>
            <a:r>
              <a:rPr lang="en-US" sz="1100" b="0" dirty="0" smtClean="0">
                <a:solidFill>
                  <a:schemeClr val="tx1">
                    <a:lumMod val="65000"/>
                    <a:lumOff val="35000"/>
                  </a:schemeClr>
                </a:solidFill>
              </a:rPr>
              <a:t> began addressing </a:t>
            </a:r>
            <a:r>
              <a:rPr lang="en-US" sz="1100" b="0" dirty="0">
                <a:solidFill>
                  <a:schemeClr val="tx1">
                    <a:lumMod val="65000"/>
                    <a:lumOff val="35000"/>
                  </a:schemeClr>
                </a:solidFill>
              </a:rPr>
              <a:t>reproductive </a:t>
            </a:r>
            <a:r>
              <a:rPr lang="en-US" sz="1100" b="0" dirty="0" smtClean="0">
                <a:solidFill>
                  <a:schemeClr val="tx1">
                    <a:lumMod val="65000"/>
                    <a:lumOff val="35000"/>
                  </a:schemeClr>
                </a:solidFill>
              </a:rPr>
              <a:t>health with their</a:t>
            </a:r>
            <a:r>
              <a:rPr lang="en-US" sz="1100" b="0" baseline="0" dirty="0" smtClean="0">
                <a:solidFill>
                  <a:schemeClr val="tx1">
                    <a:lumMod val="65000"/>
                    <a:lumOff val="35000"/>
                  </a:schemeClr>
                </a:solidFill>
              </a:rPr>
              <a:t> clients</a:t>
            </a:r>
            <a:r>
              <a:rPr lang="en-US" sz="1100" b="0" dirty="0" smtClean="0">
                <a:solidFill>
                  <a:schemeClr val="tx1">
                    <a:lumMod val="65000"/>
                    <a:lumOff val="35000"/>
                  </a:schemeClr>
                </a:solidFill>
              </a:rPr>
              <a:t>. </a:t>
            </a:r>
            <a:r>
              <a:rPr lang="en-US" sz="1100" b="0" smtClean="0">
                <a:solidFill>
                  <a:schemeClr val="tx1">
                    <a:lumMod val="65000"/>
                    <a:lumOff val="35000"/>
                  </a:schemeClr>
                </a:solidFill>
              </a:rPr>
              <a:t>This was </a:t>
            </a:r>
            <a:r>
              <a:rPr lang="en-US" sz="1100" b="0" dirty="0" smtClean="0">
                <a:solidFill>
                  <a:schemeClr val="tx1">
                    <a:lumMod val="65000"/>
                    <a:lumOff val="35000"/>
                  </a:schemeClr>
                </a:solidFill>
              </a:rPr>
              <a:t>part of multi-year initiative</a:t>
            </a:r>
            <a:r>
              <a:rPr lang="en-US" sz="1100" b="0" baseline="0" dirty="0" smtClean="0">
                <a:solidFill>
                  <a:schemeClr val="tx1">
                    <a:lumMod val="65000"/>
                    <a:lumOff val="35000"/>
                  </a:schemeClr>
                </a:solidFill>
              </a:rPr>
              <a:t>, Project Connect, which focused on strengthening collaborations between the public health and domestic violence fields. Read more about Project Connect: https://www.futureswithoutviolence.org/health/project-connect/ </a:t>
            </a:r>
            <a:r>
              <a:rPr lang="en-US" sz="1100" b="0" dirty="0" smtClean="0">
                <a:solidFill>
                  <a:schemeClr val="tx1">
                    <a:lumMod val="65000"/>
                    <a:lumOff val="35000"/>
                  </a:schemeClr>
                </a:solidFill>
              </a:rPr>
              <a:t> </a:t>
            </a:r>
          </a:p>
          <a:p>
            <a:pPr marL="0" marR="0" indent="0" algn="l" defTabSz="457200" rtl="0" eaLnBrk="1" fontAlgn="auto" latinLnBrk="0" hangingPunct="1">
              <a:lnSpc>
                <a:spcPct val="100000"/>
              </a:lnSpc>
              <a:spcBef>
                <a:spcPts val="0"/>
              </a:spcBef>
              <a:spcAft>
                <a:spcPts val="600"/>
              </a:spcAft>
              <a:buClrTx/>
              <a:buSzTx/>
              <a:buFontTx/>
              <a:buNone/>
              <a:tabLst/>
              <a:defRPr/>
            </a:pPr>
            <a:r>
              <a:rPr lang="en-US" sz="1100" b="0" dirty="0" smtClean="0">
                <a:solidFill>
                  <a:schemeClr val="tx1">
                    <a:lumMod val="65000"/>
                    <a:lumOff val="35000"/>
                  </a:schemeClr>
                </a:solidFill>
              </a:rPr>
              <a:t> </a:t>
            </a:r>
            <a:endParaRPr lang="en-US" sz="1100" b="0" dirty="0">
              <a:solidFill>
                <a:schemeClr val="tx1">
                  <a:lumMod val="65000"/>
                  <a:lumOff val="35000"/>
                </a:schemeClr>
              </a:solidFill>
            </a:endParaRPr>
          </a:p>
          <a:p>
            <a:endParaRPr lang="en-US" sz="1100"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27A5BC6A-EEF4-E244-B83E-6968E23E9FB3}" type="slidenum">
              <a:rPr lang="en-US" b="0" smtClean="0">
                <a:solidFill>
                  <a:schemeClr val="tx1"/>
                </a:solidFill>
              </a:rPr>
              <a:pPr/>
              <a:t>94</a:t>
            </a:fld>
            <a:endParaRPr lang="en-US" b="0" dirty="0">
              <a:solidFill>
                <a:schemeClr val="tx1"/>
              </a:solidFill>
            </a:endParaRPr>
          </a:p>
        </p:txBody>
      </p:sp>
    </p:spTree>
    <p:extLst>
      <p:ext uri="{BB962C8B-B14F-4D97-AF65-F5344CB8AC3E}">
        <p14:creationId xmlns:p14="http://schemas.microsoft.com/office/powerpoint/2010/main" val="15299090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0"/>
            <a:ext cx="5578475" cy="4183063"/>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600"/>
              </a:spcAft>
              <a:buClrTx/>
              <a:buSzTx/>
              <a:buFontTx/>
              <a:buNone/>
              <a:tabLst/>
              <a:defRPr/>
            </a:pPr>
            <a:r>
              <a:rPr lang="en-US" b="1" dirty="0" smtClean="0">
                <a:solidFill>
                  <a:schemeClr val="tx1">
                    <a:lumMod val="65000"/>
                    <a:lumOff val="35000"/>
                  </a:schemeClr>
                </a:solidFill>
              </a:rPr>
              <a:t>Notes</a:t>
            </a:r>
            <a:r>
              <a:rPr lang="en-US" b="1" baseline="0" dirty="0" smtClean="0">
                <a:solidFill>
                  <a:schemeClr val="tx1">
                    <a:lumMod val="65000"/>
                    <a:lumOff val="35000"/>
                  </a:schemeClr>
                </a:solidFill>
              </a:rPr>
              <a:t> to Speaker: </a:t>
            </a:r>
            <a:r>
              <a:rPr lang="en-US" sz="1100" b="0" kern="1200" dirty="0" smtClean="0">
                <a:solidFill>
                  <a:schemeClr val="tx1">
                    <a:lumMod val="65000"/>
                    <a:lumOff val="35000"/>
                  </a:schemeClr>
                </a:solidFill>
                <a:latin typeface="Arial  "/>
                <a:ea typeface="+mn-ea"/>
                <a:cs typeface="+mn-cs"/>
              </a:rPr>
              <a:t>Share your closing thoughts and thank participants for their time, expertise, and dedication to making a difference for the individuals, families and communities they work with. </a:t>
            </a:r>
            <a:r>
              <a:rPr lang="en-US" sz="1100" b="0" dirty="0" smtClean="0">
                <a:solidFill>
                  <a:schemeClr val="tx1">
                    <a:lumMod val="65000"/>
                    <a:lumOff val="35000"/>
                  </a:schemeClr>
                </a:solidFill>
              </a:rPr>
              <a:t>Be sure to include your contact information, so participants can contact you for further information or questions.  Additionally, offer final thanks</a:t>
            </a:r>
            <a:r>
              <a:rPr lang="en-US" sz="1100" b="0" baseline="0" dirty="0" smtClean="0">
                <a:solidFill>
                  <a:schemeClr val="tx1">
                    <a:lumMod val="65000"/>
                    <a:lumOff val="35000"/>
                  </a:schemeClr>
                </a:solidFill>
              </a:rPr>
              <a:t> to key partners/hosts who helped with the logistics: reserving training space, mobilizing staff attendance, coordinating food, etc.  </a:t>
            </a:r>
          </a:p>
          <a:p>
            <a:endParaRPr lang="en-US" b="1" baseline="0" dirty="0" smtClean="0">
              <a:solidFill>
                <a:schemeClr val="tx1">
                  <a:lumMod val="65000"/>
                  <a:lumOff val="35000"/>
                </a:schemeClr>
              </a:solidFill>
            </a:endParaRPr>
          </a:p>
          <a:p>
            <a:pPr marL="171450" indent="-171450">
              <a:buFont typeface="Arial" panose="020B0604020202020204" pitchFamily="34" charset="0"/>
              <a:buChar char="•"/>
            </a:pPr>
            <a:r>
              <a:rPr lang="en-US" b="0" baseline="0" dirty="0" smtClean="0">
                <a:solidFill>
                  <a:schemeClr val="tx1">
                    <a:lumMod val="65000"/>
                    <a:lumOff val="35000"/>
                  </a:schemeClr>
                </a:solidFill>
              </a:rPr>
              <a:t>Add to the slide the name/phone/email for trainer(s). </a:t>
            </a:r>
            <a:endParaRPr lang="en-US" b="1" dirty="0">
              <a:solidFill>
                <a:schemeClr val="tx1">
                  <a:lumMod val="65000"/>
                  <a:lumOff val="35000"/>
                </a:schemeClr>
              </a:solidFill>
            </a:endParaRPr>
          </a:p>
        </p:txBody>
      </p:sp>
      <p:sp>
        <p:nvSpPr>
          <p:cNvPr id="4" name="Slide Number Placeholder 3"/>
          <p:cNvSpPr>
            <a:spLocks noGrp="1"/>
          </p:cNvSpPr>
          <p:nvPr>
            <p:ph type="sldNum" sz="quarter" idx="10"/>
          </p:nvPr>
        </p:nvSpPr>
        <p:spPr/>
        <p:txBody>
          <a:bodyPr/>
          <a:lstStyle/>
          <a:p>
            <a:fld id="{EC35F8C5-8F2E-49E8-9825-D8195493308F}" type="slidenum">
              <a:rPr lang="en-US" smtClean="0">
                <a:solidFill>
                  <a:prstClr val="black"/>
                </a:solidFill>
                <a:latin typeface="Calibri"/>
              </a:rPr>
              <a:pPr/>
              <a:t>95</a:t>
            </a:fld>
            <a:endParaRPr lang="en-US">
              <a:solidFill>
                <a:prstClr val="black"/>
              </a:solidFill>
              <a:latin typeface="Calibri"/>
            </a:endParaRPr>
          </a:p>
        </p:txBody>
      </p:sp>
    </p:spTree>
    <p:extLst>
      <p:ext uri="{BB962C8B-B14F-4D97-AF65-F5344CB8AC3E}">
        <p14:creationId xmlns:p14="http://schemas.microsoft.com/office/powerpoint/2010/main" val="1714686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Rectangle 2"/>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 name="Picture 1"/>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ORGDATA\Futures Without Violence\Futures Without Violence Brand Toolkit\Futures Without Violence Logos\Color Logos\FWV_CMYK_R.jpg"/>
          <p:cNvPicPr>
            <a:picLocks noChangeAspect="1" noChangeArrowheads="1"/>
          </p:cNvPicPr>
          <p:nvPr userDrawn="1"/>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04800" y="304800"/>
            <a:ext cx="38131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457200" y="2057400"/>
            <a:ext cx="7772400" cy="1524000"/>
          </a:xfrm>
        </p:spPr>
        <p:txBody>
          <a:bodyPr anchor="b">
            <a:normAutofit/>
          </a:bodyPr>
          <a:lstStyle>
            <a:lvl1pPr algn="l">
              <a:defRPr sz="3600" b="0" cap="all" baseline="0">
                <a:latin typeface="Arial Black"/>
                <a:cs typeface="Arial Black"/>
              </a:defRPr>
            </a:lvl1pPr>
          </a:lstStyle>
          <a:p>
            <a:r>
              <a:rPr lang="en-US"/>
              <a:t>Click to edit Master title style</a:t>
            </a:r>
            <a:endParaRPr lang="en-US" dirty="0"/>
          </a:p>
        </p:txBody>
      </p:sp>
    </p:spTree>
    <p:extLst>
      <p:ext uri="{BB962C8B-B14F-4D97-AF65-F5344CB8AC3E}">
        <p14:creationId xmlns:p14="http://schemas.microsoft.com/office/powerpoint/2010/main" val="116851306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04800"/>
            <a:ext cx="6989762" cy="77469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913188" y="1560511"/>
            <a:ext cx="4629150" cy="44592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1600200"/>
            <a:ext cx="2949575" cy="4419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6342846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882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9900" y="952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6927511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57800"/>
            <a:ext cx="8229600" cy="1212850"/>
          </a:xfrm>
        </p:spPr>
        <p:txBody>
          <a:bodyPr>
            <a:noAutofit/>
          </a:bodyPr>
          <a:lstStyle>
            <a:lvl1pPr algn="l">
              <a:defRPr sz="36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2638590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6492875"/>
            <a:ext cx="533400" cy="365125"/>
          </a:xfrm>
          <a:prstGeom prst="rect">
            <a:avLst/>
          </a:prstGeom>
        </p:spPr>
        <p:txBody>
          <a:bodyPr/>
          <a:lstStyle/>
          <a:p>
            <a:pPr defTabSz="914400" fontAlgn="base">
              <a:spcBef>
                <a:spcPct val="0"/>
              </a:spcBef>
              <a:spcAft>
                <a:spcPct val="0"/>
              </a:spcAft>
            </a:pPr>
            <a:fld id="{BB801B3E-78CE-EB4D-B669-60AC641F9F30}" type="slidenum">
              <a:rPr lang="en-US">
                <a:solidFill>
                  <a:prstClr val="black"/>
                </a:solidFill>
              </a:rPr>
              <a:pPr defTabSz="914400" fontAlgn="base">
                <a:spcBef>
                  <a:spcPct val="0"/>
                </a:spcBef>
                <a:spcAft>
                  <a:spcPct val="0"/>
                </a:spcAft>
              </a:pPr>
              <a:t>‹#›</a:t>
            </a:fld>
            <a:endParaRPr lang="en-US" dirty="0">
              <a:solidFill>
                <a:prstClr val="black"/>
              </a:solidFill>
            </a:endParaRPr>
          </a:p>
        </p:txBody>
      </p:sp>
      <p:sp>
        <p:nvSpPr>
          <p:cNvPr id="4" name="Rectangle 3"/>
          <p:cNvSpPr/>
          <p:nvPr userDrawn="1"/>
        </p:nvSpPr>
        <p:spPr>
          <a:xfrm>
            <a:off x="549275" y="590550"/>
            <a:ext cx="8594725" cy="46038"/>
          </a:xfrm>
          <a:prstGeom prst="rect">
            <a:avLst/>
          </a:prstGeom>
          <a:gradFill flip="none" rotWithShape="1">
            <a:gsLst>
              <a:gs pos="0">
                <a:srgbClr val="72B633"/>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8F8F8"/>
              </a:solidFill>
            </a:endParaRPr>
          </a:p>
        </p:txBody>
      </p:sp>
    </p:spTree>
    <p:extLst>
      <p:ext uri="{BB962C8B-B14F-4D97-AF65-F5344CB8AC3E}">
        <p14:creationId xmlns:p14="http://schemas.microsoft.com/office/powerpoint/2010/main" val="41378182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EAF7C-18EA-8C4F-903B-184F86831789}" type="datetimeFigureOut">
              <a:rPr lang="en-US" smtClean="0">
                <a:solidFill>
                  <a:srgbClr val="233250">
                    <a:tint val="75000"/>
                  </a:srgbClr>
                </a:solidFill>
              </a:rPr>
              <a:pPr/>
              <a:t>12/18/2019</a:t>
            </a:fld>
            <a:endParaRPr lang="en-US">
              <a:solidFill>
                <a:srgbClr val="233250">
                  <a:tint val="75000"/>
                </a:srgbClr>
              </a:solidFill>
            </a:endParaRPr>
          </a:p>
        </p:txBody>
      </p:sp>
      <p:sp>
        <p:nvSpPr>
          <p:cNvPr id="3" name="Footer Placeholder 2"/>
          <p:cNvSpPr>
            <a:spLocks noGrp="1"/>
          </p:cNvSpPr>
          <p:nvPr>
            <p:ph type="ftr" sz="quarter" idx="11"/>
          </p:nvPr>
        </p:nvSpPr>
        <p:spPr/>
        <p:txBody>
          <a:bodyPr/>
          <a:lstStyle/>
          <a:p>
            <a:endParaRPr lang="en-US">
              <a:solidFill>
                <a:srgbClr val="233250">
                  <a:tint val="75000"/>
                </a:srgb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fontAlgn="base">
              <a:spcBef>
                <a:spcPct val="0"/>
              </a:spcBef>
              <a:spcAft>
                <a:spcPct val="0"/>
              </a:spcAft>
            </a:pPr>
            <a:fld id="{11A491CA-917B-0D4B-83B6-6948C99B1EE1}" type="slidenum">
              <a:rPr lang="en-US">
                <a:solidFill>
                  <a:srgbClr val="233250">
                    <a:tint val="75000"/>
                  </a:srgbClr>
                </a:solidFill>
              </a:rPr>
              <a:pPr defTabSz="914400" fontAlgn="base">
                <a:spcBef>
                  <a:spcPct val="0"/>
                </a:spcBef>
                <a:spcAft>
                  <a:spcPct val="0"/>
                </a:spcAft>
              </a:pPr>
              <a:t>‹#›</a:t>
            </a:fld>
            <a:endParaRPr lang="en-US">
              <a:solidFill>
                <a:srgbClr val="233250">
                  <a:tint val="75000"/>
                </a:srgbClr>
              </a:solidFill>
            </a:endParaRPr>
          </a:p>
        </p:txBody>
      </p:sp>
    </p:spTree>
    <p:extLst>
      <p:ext uri="{BB962C8B-B14F-4D97-AF65-F5344CB8AC3E}">
        <p14:creationId xmlns:p14="http://schemas.microsoft.com/office/powerpoint/2010/main" val="38629254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bwMode="auto">
          <a:xfrm>
            <a:off x="0" y="5494339"/>
            <a:ext cx="9156192" cy="1395984"/>
          </a:xfrm>
          <a:prstGeom prst="rect">
            <a:avLst/>
          </a:prstGeom>
          <a:noFill/>
          <a:ln w="9525">
            <a:noFill/>
            <a:miter lim="800000"/>
            <a:headEnd/>
            <a:tailEnd/>
          </a:ln>
        </p:spPr>
      </p:pic>
      <p:pic>
        <p:nvPicPr>
          <p:cNvPr id="12" name="Picture 11"/>
          <p:cNvPicPr>
            <a:picLocks noChangeAspect="1"/>
          </p:cNvPicPr>
          <p:nvPr userDrawn="1"/>
        </p:nvPicPr>
        <p:blipFill>
          <a:blip r:embed="rId3" cstate="print"/>
          <a:srcRect/>
          <a:stretch>
            <a:fillRect/>
          </a:stretch>
        </p:blipFill>
        <p:spPr bwMode="auto">
          <a:xfrm>
            <a:off x="6891339" y="6030914"/>
            <a:ext cx="1778000" cy="641350"/>
          </a:xfrm>
          <a:prstGeom prst="rect">
            <a:avLst/>
          </a:prstGeom>
          <a:noFill/>
          <a:ln w="9525">
            <a:noFill/>
            <a:miter lim="800000"/>
            <a:headEnd/>
            <a:tailEnd/>
          </a:ln>
        </p:spPr>
      </p:pic>
      <p:sp>
        <p:nvSpPr>
          <p:cNvPr id="5" name="Title 4"/>
          <p:cNvSpPr>
            <a:spLocks noGrp="1"/>
          </p:cNvSpPr>
          <p:nvPr>
            <p:ph type="title" hasCustomPrompt="1"/>
          </p:nvPr>
        </p:nvSpPr>
        <p:spPr>
          <a:xfrm>
            <a:off x="457200" y="137142"/>
            <a:ext cx="8229600" cy="612775"/>
          </a:xfrm>
        </p:spPr>
        <p:txBody>
          <a:bodyPr>
            <a:normAutofit/>
          </a:bodyPr>
          <a:lstStyle>
            <a:lvl1pPr>
              <a:defRPr sz="3200" b="1">
                <a:solidFill>
                  <a:srgbClr val="E98A00"/>
                </a:solidFill>
                <a:effectLst/>
              </a:defRPr>
            </a:lvl1pPr>
          </a:lstStyle>
          <a:p>
            <a:r>
              <a:rPr lang="en-US" dirty="0"/>
              <a:t>Click to Edit Master Title Style</a:t>
            </a:r>
          </a:p>
        </p:txBody>
      </p:sp>
      <p:sp>
        <p:nvSpPr>
          <p:cNvPr id="8" name="Content Placeholder 7"/>
          <p:cNvSpPr>
            <a:spLocks noGrp="1"/>
          </p:cNvSpPr>
          <p:nvPr>
            <p:ph sz="quarter" idx="10"/>
          </p:nvPr>
        </p:nvSpPr>
        <p:spPr>
          <a:xfrm>
            <a:off x="457200" y="1143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pPr defTabSz="914400" fontAlgn="base">
              <a:spcBef>
                <a:spcPct val="0"/>
              </a:spcBef>
              <a:spcAft>
                <a:spcPct val="0"/>
              </a:spcAft>
            </a:pPr>
            <a:fld id="{BB801B3E-78CE-EB4D-B669-60AC641F9F30}" type="slidenum">
              <a:rPr lang="en-US" smtClean="0">
                <a:solidFill>
                  <a:srgbClr val="F8F8F8"/>
                </a:solidFill>
              </a:rPr>
              <a:pPr defTabSz="914400" fontAlgn="base">
                <a:spcBef>
                  <a:spcPct val="0"/>
                </a:spcBef>
                <a:spcAft>
                  <a:spcPct val="0"/>
                </a:spcAft>
              </a:pPr>
              <a:t>‹#›</a:t>
            </a:fld>
            <a:endParaRPr lang="en-US" dirty="0">
              <a:solidFill>
                <a:srgbClr val="F8F8F8"/>
              </a:solidFill>
            </a:endParaRPr>
          </a:p>
        </p:txBody>
      </p:sp>
    </p:spTree>
    <p:extLst>
      <p:ext uri="{BB962C8B-B14F-4D97-AF65-F5344CB8AC3E}">
        <p14:creationId xmlns:p14="http://schemas.microsoft.com/office/powerpoint/2010/main" val="42379077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13" name="Shape 13"/>
          <p:cNvSpPr>
            <a:spLocks noGrp="1"/>
          </p:cNvSpPr>
          <p:nvPr>
            <p:ph type="sldNum" sz="quarter" idx="2"/>
          </p:nvPr>
        </p:nvSpPr>
        <p:spPr>
          <a:xfrm>
            <a:off x="152400" y="6492875"/>
            <a:ext cx="533400" cy="269240"/>
          </a:xfrm>
          <a:prstGeom prst="rect">
            <a:avLst/>
          </a:prstGeom>
        </p:spPr>
        <p:txBody>
          <a:bodyPr/>
          <a:lstStyle/>
          <a:p>
            <a:pPr defTabSz="914400" fontAlgn="base">
              <a:spcBef>
                <a:spcPct val="0"/>
              </a:spcBef>
              <a:spcAft>
                <a:spcPct val="0"/>
              </a:spcAft>
            </a:pPr>
            <a:fld id="{86CB4B4D-7CA3-9044-876B-883B54F8677D}" type="slidenum">
              <a:rPr>
                <a:solidFill>
                  <a:prstClr val="black"/>
                </a:solidFill>
              </a:rPr>
              <a:pPr defTabSz="914400" fontAlgn="base">
                <a:spcBef>
                  <a:spcPct val="0"/>
                </a:spcBef>
                <a:spcAft>
                  <a:spcPct val="0"/>
                </a:spcAft>
              </a:pPr>
              <a:t>‹#›</a:t>
            </a:fld>
            <a:endParaRPr dirty="0">
              <a:solidFill>
                <a:prstClr val="black"/>
              </a:solidFill>
            </a:endParaRPr>
          </a:p>
        </p:txBody>
      </p:sp>
    </p:spTree>
    <p:extLst>
      <p:ext uri="{BB962C8B-B14F-4D97-AF65-F5344CB8AC3E}">
        <p14:creationId xmlns:p14="http://schemas.microsoft.com/office/powerpoint/2010/main" val="236352323"/>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55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533400" y="875076"/>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pPr defTabSz="914400" fontAlgn="base">
              <a:spcBef>
                <a:spcPct val="0"/>
              </a:spcBef>
              <a:spcAft>
                <a:spcPct val="0"/>
              </a:spcAft>
            </a:pPr>
            <a:fld id="{BB801B3E-78CE-EB4D-B669-60AC641F9F30}" type="slidenum">
              <a:rPr lang="en-US" smtClean="0">
                <a:solidFill>
                  <a:srgbClr val="F8F8F8"/>
                </a:solidFill>
              </a:rPr>
              <a:pPr defTabSz="914400" fontAlgn="base">
                <a:spcBef>
                  <a:spcPct val="0"/>
                </a:spcBef>
                <a:spcAft>
                  <a:spcPct val="0"/>
                </a:spcAft>
              </a:pPr>
              <a:t>‹#›</a:t>
            </a:fld>
            <a:endParaRPr lang="en-US" dirty="0">
              <a:solidFill>
                <a:srgbClr val="F8F8F8"/>
              </a:solidFill>
            </a:endParaRPr>
          </a:p>
        </p:txBody>
      </p:sp>
    </p:spTree>
    <p:extLst>
      <p:ext uri="{BB962C8B-B14F-4D97-AF65-F5344CB8AC3E}">
        <p14:creationId xmlns:p14="http://schemas.microsoft.com/office/powerpoint/2010/main" val="15763026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pic>
        <p:nvPicPr>
          <p:cNvPr id="9" name="Picture 8" descr="Background-lower.psd"/>
          <p:cNvPicPr>
            <a:picLocks noChangeAspect="1"/>
          </p:cNvPicPr>
          <p:nvPr userDrawn="1"/>
        </p:nvPicPr>
        <p:blipFill>
          <a:blip r:embed="rId2" cstate="print"/>
          <a:stretch>
            <a:fillRect/>
          </a:stretch>
        </p:blipFill>
        <p:spPr>
          <a:xfrm>
            <a:off x="0" y="0"/>
            <a:ext cx="9144000" cy="6875188"/>
          </a:xfrm>
          <a:prstGeom prst="rect">
            <a:avLst/>
          </a:prstGeom>
        </p:spPr>
      </p:pic>
      <p:sp>
        <p:nvSpPr>
          <p:cNvPr id="4" name="Content Placeholder 3"/>
          <p:cNvSpPr>
            <a:spLocks noGrp="1"/>
          </p:cNvSpPr>
          <p:nvPr>
            <p:ph sz="quarter" idx="10"/>
          </p:nvPr>
        </p:nvSpPr>
        <p:spPr>
          <a:xfrm>
            <a:off x="609600" y="838200"/>
            <a:ext cx="8077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31812057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a:prstGeom prst="rect">
            <a:avLst/>
          </a:prstGeom>
        </p:spPr>
        <p:txBody>
          <a:bodyPr>
            <a:normAutofit/>
          </a:bodyPr>
          <a:lstStyle>
            <a:lvl1pPr>
              <a:defRPr sz="4000"/>
            </a:lvl1pPr>
          </a:lstStyle>
          <a:p>
            <a:r>
              <a:rPr lang="en-US" dirty="0"/>
              <a:t>Click to edit Master title style</a:t>
            </a:r>
          </a:p>
        </p:txBody>
      </p:sp>
      <p:sp>
        <p:nvSpPr>
          <p:cNvPr id="8" name="Content Placeholder 7"/>
          <p:cNvSpPr>
            <a:spLocks noGrp="1"/>
          </p:cNvSpPr>
          <p:nvPr>
            <p:ph sz="quarter" idx="13"/>
          </p:nvPr>
        </p:nvSpPr>
        <p:spPr>
          <a:xfrm>
            <a:off x="612648" y="1524000"/>
            <a:ext cx="8153400"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1651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a:prstGeom prst="rect">
            <a:avLst/>
          </a:prstGeom>
        </p:spPr>
        <p:txBody>
          <a:bodyPr>
            <a:normAutofit/>
          </a:bodyPr>
          <a:lstStyle>
            <a:lvl1pPr>
              <a:defRPr sz="4000"/>
            </a:lvl1pPr>
          </a:lstStyle>
          <a:p>
            <a:r>
              <a:rPr lang="en-US" dirty="0"/>
              <a:t>Click to edit Master title style</a:t>
            </a:r>
          </a:p>
        </p:txBody>
      </p:sp>
      <p:sp>
        <p:nvSpPr>
          <p:cNvPr id="8" name="Content Placeholder 7"/>
          <p:cNvSpPr>
            <a:spLocks noGrp="1"/>
          </p:cNvSpPr>
          <p:nvPr>
            <p:ph sz="quarter" idx="13"/>
          </p:nvPr>
        </p:nvSpPr>
        <p:spPr>
          <a:xfrm>
            <a:off x="612648" y="1524000"/>
            <a:ext cx="8153400"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365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2417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32847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normAutofit/>
          </a:bodyPr>
          <a:lstStyle>
            <a:lvl1pPr>
              <a:defRPr sz="4000"/>
            </a:lvl1pPr>
          </a:lstStyle>
          <a:p>
            <a:r>
              <a:rPr lang="en-US"/>
              <a:t>Click to edit Master title style</a:t>
            </a:r>
            <a:endParaRPr lang="en-US" dirty="0"/>
          </a:p>
        </p:txBody>
      </p:sp>
      <p:sp>
        <p:nvSpPr>
          <p:cNvPr id="8" name="Content Placeholder 7"/>
          <p:cNvSpPr>
            <a:spLocks noGrp="1"/>
          </p:cNvSpPr>
          <p:nvPr>
            <p:ph sz="quarter" idx="13"/>
          </p:nvPr>
        </p:nvSpPr>
        <p:spPr>
          <a:xfrm>
            <a:off x="612648" y="1524000"/>
            <a:ext cx="8153400"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75138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798"/>
            <a:ext cx="8229600" cy="612775"/>
          </a:xfrm>
          <a:prstGeom prst="rect">
            <a:avLst/>
          </a:prstGeom>
        </p:spPr>
        <p:txBody>
          <a:bodyPr>
            <a:normAutofit/>
          </a:bodyPr>
          <a:lstStyle>
            <a:lvl1pPr>
              <a:defRPr sz="3200"/>
            </a:lvl1pPr>
          </a:lstStyle>
          <a:p>
            <a:r>
              <a:rPr lang="en-US" dirty="0"/>
              <a:t>Click to Edit Master Title Style</a:t>
            </a:r>
          </a:p>
        </p:txBody>
      </p:sp>
      <p:sp>
        <p:nvSpPr>
          <p:cNvPr id="3"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pPr defTabSz="914400" fontAlgn="base">
              <a:spcBef>
                <a:spcPct val="0"/>
              </a:spcBef>
              <a:spcAft>
                <a:spcPct val="0"/>
              </a:spcAft>
            </a:pPr>
            <a:fld id="{BB801B3E-78CE-EB4D-B669-60AC641F9F30}" type="slidenum">
              <a:rPr lang="en-US" smtClean="0">
                <a:solidFill>
                  <a:srgbClr val="F8F8F8"/>
                </a:solidFill>
              </a:rPr>
              <a:pPr defTabSz="914400" fontAlgn="base">
                <a:spcBef>
                  <a:spcPct val="0"/>
                </a:spcBef>
                <a:spcAft>
                  <a:spcPct val="0"/>
                </a:spcAft>
              </a:pPr>
              <a:t>‹#›</a:t>
            </a:fld>
            <a:endParaRPr lang="en-US" dirty="0">
              <a:solidFill>
                <a:srgbClr val="F8F8F8"/>
              </a:solidFill>
            </a:endParaRPr>
          </a:p>
        </p:txBody>
      </p:sp>
    </p:spTree>
    <p:extLst>
      <p:ext uri="{BB962C8B-B14F-4D97-AF65-F5344CB8AC3E}">
        <p14:creationId xmlns:p14="http://schemas.microsoft.com/office/powerpoint/2010/main" val="260593176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55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600200"/>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55281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a:prstGeom prst="rect">
            <a:avLst/>
          </a:prstGeom>
        </p:spPr>
        <p:txBody>
          <a:body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a:prstGeom prst="rect">
            <a:avLst/>
          </a:prstGeo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4" name="Rectangle 4"/>
          <p:cNvSpPr>
            <a:spLocks noGrp="1"/>
          </p:cNvSpPr>
          <p:nvPr>
            <p:ph sz="half" idx="2"/>
          </p:nvPr>
        </p:nvSpPr>
        <p:spPr>
          <a:xfrm>
            <a:off x="4648200" y="1600200"/>
            <a:ext cx="4038600" cy="4525963"/>
          </a:xfrm>
          <a:prstGeom prst="rect">
            <a:avLst/>
          </a:prstGeo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27716560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9900" y="952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9860818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9900" y="952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5753993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57800"/>
            <a:ext cx="8229600" cy="1212850"/>
          </a:xfrm>
        </p:spPr>
        <p:txBody>
          <a:bodyPr>
            <a:noAutofit/>
          </a:bodyPr>
          <a:lstStyle>
            <a:lvl1pPr algn="l">
              <a:defRPr sz="36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6981717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9900" y="952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097730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8705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Rectangle 3"/>
          <p:cNvSpPr/>
          <p:nvPr userDrawn="1"/>
        </p:nvSpPr>
        <p:spPr>
          <a:xfrm>
            <a:off x="549275" y="590550"/>
            <a:ext cx="8594725" cy="46038"/>
          </a:xfrm>
          <a:prstGeom prst="rect">
            <a:avLst/>
          </a:prstGeom>
          <a:gradFill flip="none" rotWithShape="1">
            <a:gsLst>
              <a:gs pos="0">
                <a:srgbClr val="72B633"/>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8F8F8"/>
              </a:solidFill>
            </a:endParaRPr>
          </a:p>
        </p:txBody>
      </p:sp>
    </p:spTree>
    <p:extLst>
      <p:ext uri="{BB962C8B-B14F-4D97-AF65-F5344CB8AC3E}">
        <p14:creationId xmlns:p14="http://schemas.microsoft.com/office/powerpoint/2010/main" val="5440369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2581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bwMode="auto">
          <a:xfrm>
            <a:off x="0" y="5494339"/>
            <a:ext cx="9156192" cy="1395984"/>
          </a:xfrm>
          <a:prstGeom prst="rect">
            <a:avLst/>
          </a:prstGeom>
          <a:noFill/>
          <a:ln w="9525">
            <a:noFill/>
            <a:miter lim="800000"/>
            <a:headEnd/>
            <a:tailEnd/>
          </a:ln>
        </p:spPr>
      </p:pic>
      <p:pic>
        <p:nvPicPr>
          <p:cNvPr id="12" name="Picture 11"/>
          <p:cNvPicPr>
            <a:picLocks noChangeAspect="1"/>
          </p:cNvPicPr>
          <p:nvPr userDrawn="1"/>
        </p:nvPicPr>
        <p:blipFill>
          <a:blip r:embed="rId3" cstate="print"/>
          <a:srcRect/>
          <a:stretch>
            <a:fillRect/>
          </a:stretch>
        </p:blipFill>
        <p:spPr bwMode="auto">
          <a:xfrm>
            <a:off x="6891339" y="6030914"/>
            <a:ext cx="1778000" cy="641350"/>
          </a:xfrm>
          <a:prstGeom prst="rect">
            <a:avLst/>
          </a:prstGeom>
          <a:noFill/>
          <a:ln w="9525">
            <a:noFill/>
            <a:miter lim="800000"/>
            <a:headEnd/>
            <a:tailEnd/>
          </a:ln>
        </p:spPr>
      </p:pic>
      <p:sp>
        <p:nvSpPr>
          <p:cNvPr id="5" name="Title 4"/>
          <p:cNvSpPr>
            <a:spLocks noGrp="1"/>
          </p:cNvSpPr>
          <p:nvPr>
            <p:ph type="title" hasCustomPrompt="1"/>
          </p:nvPr>
        </p:nvSpPr>
        <p:spPr>
          <a:xfrm>
            <a:off x="457200" y="137142"/>
            <a:ext cx="8229600" cy="612775"/>
          </a:xfrm>
        </p:spPr>
        <p:txBody>
          <a:bodyPr>
            <a:normAutofit/>
          </a:bodyPr>
          <a:lstStyle>
            <a:lvl1pPr>
              <a:defRPr sz="3200" b="1">
                <a:solidFill>
                  <a:srgbClr val="E98A00"/>
                </a:solidFill>
                <a:effectLst/>
              </a:defRPr>
            </a:lvl1pPr>
          </a:lstStyle>
          <a:p>
            <a:r>
              <a:rPr lang="en-US" dirty="0"/>
              <a:t>Click to Edit Master Title Style</a:t>
            </a:r>
          </a:p>
        </p:txBody>
      </p:sp>
      <p:sp>
        <p:nvSpPr>
          <p:cNvPr id="8" name="Content Placeholder 7"/>
          <p:cNvSpPr>
            <a:spLocks noGrp="1"/>
          </p:cNvSpPr>
          <p:nvPr>
            <p:ph sz="quarter" idx="10"/>
          </p:nvPr>
        </p:nvSpPr>
        <p:spPr>
          <a:xfrm>
            <a:off x="457200" y="1143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1103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733195"/>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8066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9301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00" y="53340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752600"/>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42812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53340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6480317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pic>
        <p:nvPicPr>
          <p:cNvPr id="9" name="Picture 8" descr="Background-lower.psd"/>
          <p:cNvPicPr>
            <a:picLocks noChangeAspect="1"/>
          </p:cNvPicPr>
          <p:nvPr userDrawn="1"/>
        </p:nvPicPr>
        <p:blipFill>
          <a:blip r:embed="rId2" cstate="print"/>
          <a:stretch>
            <a:fillRect/>
          </a:stretch>
        </p:blipFill>
        <p:spPr>
          <a:xfrm>
            <a:off x="0" y="0"/>
            <a:ext cx="9144000" cy="6875188"/>
          </a:xfrm>
          <a:prstGeom prst="rect">
            <a:avLst/>
          </a:prstGeom>
        </p:spPr>
      </p:pic>
      <p:sp>
        <p:nvSpPr>
          <p:cNvPr id="4" name="Content Placeholder 3"/>
          <p:cNvSpPr>
            <a:spLocks noGrp="1"/>
          </p:cNvSpPr>
          <p:nvPr>
            <p:ph sz="quarter" idx="10"/>
          </p:nvPr>
        </p:nvSpPr>
        <p:spPr>
          <a:xfrm>
            <a:off x="609600" y="838200"/>
            <a:ext cx="8077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4627542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a:prstGeom prst="rect">
            <a:avLst/>
          </a:prstGeom>
        </p:spPr>
        <p:txBody>
          <a:bodyPr>
            <a:normAutofit/>
          </a:bodyPr>
          <a:lstStyle>
            <a:lvl1pPr>
              <a:defRPr sz="4000"/>
            </a:lvl1pPr>
          </a:lstStyle>
          <a:p>
            <a:r>
              <a:rPr lang="en-US" dirty="0"/>
              <a:t>Click to edit Master title style</a:t>
            </a:r>
          </a:p>
        </p:txBody>
      </p:sp>
      <p:sp>
        <p:nvSpPr>
          <p:cNvPr id="8" name="Content Placeholder 7"/>
          <p:cNvSpPr>
            <a:spLocks noGrp="1"/>
          </p:cNvSpPr>
          <p:nvPr>
            <p:ph sz="quarter" idx="13"/>
          </p:nvPr>
        </p:nvSpPr>
        <p:spPr>
          <a:xfrm>
            <a:off x="612648" y="1524000"/>
            <a:ext cx="8153400"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7721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00" y="53340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752600"/>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22100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9528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Rectangle 2"/>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350">
              <a:solidFill>
                <a:srgbClr val="F8F8F8"/>
              </a:solidFill>
            </a:endParaRPr>
          </a:p>
        </p:txBody>
      </p:sp>
      <p:pic>
        <p:nvPicPr>
          <p:cNvPr id="4" name="Picture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183315"/>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WV_CMYK_R_sm"/>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1" y="762000"/>
            <a:ext cx="31575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457200" y="1828800"/>
            <a:ext cx="7772400" cy="1524000"/>
          </a:xfrm>
        </p:spPr>
        <p:txBody>
          <a:bodyPr anchor="b">
            <a:normAutofit/>
          </a:bodyPr>
          <a:lstStyle>
            <a:lvl1pPr algn="l">
              <a:defRPr sz="2700" b="0" cap="all" baseline="0">
                <a:solidFill>
                  <a:schemeClr val="tx1"/>
                </a:solidFill>
                <a:latin typeface="Arial Black"/>
                <a:cs typeface="Arial Black"/>
              </a:defRPr>
            </a:lvl1pPr>
          </a:lstStyle>
          <a:p>
            <a:r>
              <a:rPr lang="en-US" dirty="0"/>
              <a:t>Click to edit Master title style</a:t>
            </a:r>
          </a:p>
        </p:txBody>
      </p:sp>
    </p:spTree>
    <p:extLst>
      <p:ext uri="{BB962C8B-B14F-4D97-AF65-F5344CB8AC3E}">
        <p14:creationId xmlns:p14="http://schemas.microsoft.com/office/powerpoint/2010/main" val="4253713832"/>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153400" cy="990600"/>
          </a:xfrm>
        </p:spPr>
        <p:txBody>
          <a:bodyPr>
            <a:normAutofit/>
          </a:bodyPr>
          <a:lstStyle>
            <a:lvl1pPr algn="ctr">
              <a:defRPr sz="2700" b="1">
                <a:solidFill>
                  <a:schemeClr val="tx1"/>
                </a:solidFill>
              </a:defRPr>
            </a:lvl1pPr>
          </a:lstStyle>
          <a:p>
            <a:r>
              <a:rPr lang="en-US" dirty="0"/>
              <a:t>Click to edit Master title style</a:t>
            </a:r>
          </a:p>
        </p:txBody>
      </p:sp>
      <p:sp>
        <p:nvSpPr>
          <p:cNvPr id="8" name="Content Placeholder 7"/>
          <p:cNvSpPr>
            <a:spLocks noGrp="1"/>
          </p:cNvSpPr>
          <p:nvPr>
            <p:ph sz="quarter" idx="13"/>
          </p:nvPr>
        </p:nvSpPr>
        <p:spPr>
          <a:xfrm>
            <a:off x="612648" y="1524000"/>
            <a:ext cx="8153400" cy="4495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29206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228600"/>
            <a:ext cx="8153400" cy="990600"/>
          </a:xfrm>
        </p:spPr>
        <p:txBody>
          <a:bodyPr/>
          <a:lstStyle>
            <a:lvl1pPr algn="ctr">
              <a:defRPr sz="2700" b="1">
                <a:solidFill>
                  <a:schemeClr val="tx1"/>
                </a:solidFill>
              </a:defRPr>
            </a:lvl1pPr>
          </a:lstStyle>
          <a:p>
            <a:r>
              <a:rPr lang="en-US" noProof="1"/>
              <a:t>Click to edit Master title style</a:t>
            </a:r>
            <a:endParaRPr lang="en-US" dirty="0"/>
          </a:p>
        </p:txBody>
      </p:sp>
      <p:sp>
        <p:nvSpPr>
          <p:cNvPr id="3" name="Rectangle 3"/>
          <p:cNvSpPr>
            <a:spLocks noGrp="1"/>
          </p:cNvSpPr>
          <p:nvPr>
            <p:ph sz="half" idx="1"/>
          </p:nvPr>
        </p:nvSpPr>
        <p:spPr>
          <a:xfrm>
            <a:off x="457200" y="1600202"/>
            <a:ext cx="4038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4" name="Rectangle 4"/>
          <p:cNvSpPr>
            <a:spLocks noGrp="1"/>
          </p:cNvSpPr>
          <p:nvPr>
            <p:ph sz="half" idx="2"/>
          </p:nvPr>
        </p:nvSpPr>
        <p:spPr>
          <a:xfrm>
            <a:off x="4648200" y="1600202"/>
            <a:ext cx="4038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Tree>
    <p:extLst>
      <p:ext uri="{BB962C8B-B14F-4D97-AF65-F5344CB8AC3E}">
        <p14:creationId xmlns:p14="http://schemas.microsoft.com/office/powerpoint/2010/main" val="42342966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type="body" sz="half" idx="1"/>
          </p:nvPr>
        </p:nvSpPr>
        <p:spPr>
          <a:xfrm>
            <a:off x="457200" y="1600202"/>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4648200" y="1600202"/>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7018362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183315"/>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r>
              <a:rPr lang="en-US">
                <a:solidFill>
                  <a:srgbClr val="000000"/>
                </a:solidFill>
              </a:rPr>
              <a:t>‹#›</a:t>
            </a: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3"/>
          <p:cNvSpPr>
            <a:spLocks noGrp="1"/>
          </p:cNvSpPr>
          <p:nvPr>
            <p:ph type="sldNum" sz="quarter" idx="12"/>
          </p:nvPr>
        </p:nvSpPr>
        <p:spPr>
          <a:xfrm>
            <a:off x="0" y="6248400"/>
            <a:ext cx="533400" cy="381000"/>
          </a:xfrm>
          <a:prstGeom prst="rect">
            <a:avLst/>
          </a:prstGeom>
        </p:spPr>
        <p:txBody>
          <a:bodyPr vert="horz" wrap="square" lIns="91440" tIns="45720" rIns="91440" bIns="45720" numCol="1" anchor="t" anchorCtr="0" compatLnSpc="1">
            <a:prstTxWarp prst="textNoShape">
              <a:avLst/>
            </a:prstTxWarp>
          </a:bodyPr>
          <a:lstStyle>
            <a:lvl1pPr>
              <a:defRPr>
                <a:solidFill>
                  <a:schemeClr val="tx2"/>
                </a:solidFill>
              </a:defRPr>
            </a:lvl1pPr>
          </a:lstStyle>
          <a:p>
            <a:pPr defTabSz="914400" fontAlgn="base">
              <a:spcBef>
                <a:spcPct val="0"/>
              </a:spcBef>
              <a:spcAft>
                <a:spcPct val="0"/>
              </a:spcAft>
            </a:pPr>
            <a:fld id="{2A64C0D4-D936-445B-A4AD-D0CB7313DAB7}" type="slidenum">
              <a:rPr lang="en-US" altLang="en-US">
                <a:solidFill>
                  <a:srgbClr val="000000"/>
                </a:solidFill>
                <a:cs typeface="Arial" panose="020B0604020202020204" pitchFamily="34" charset="0"/>
              </a:rPr>
              <a:pPr defTabSz="91440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39335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fontAlgn="base">
              <a:spcBef>
                <a:spcPct val="0"/>
              </a:spcBef>
              <a:spcAft>
                <a:spcPct val="0"/>
              </a:spcAft>
              <a:defRPr/>
            </a:pPr>
            <a:endParaRPr lang="en-US" sz="1350">
              <a:solidFill>
                <a:prstClr val="black"/>
              </a:solidFill>
            </a:endParaRPr>
          </a:p>
        </p:txBody>
      </p:sp>
      <p:sp>
        <p:nvSpPr>
          <p:cNvPr id="5" name="Oval 4"/>
          <p:cNvSpPr/>
          <p:nvPr/>
        </p:nvSpPr>
        <p:spPr>
          <a:xfrm>
            <a:off x="1157289" y="1344615"/>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fontAlgn="base">
              <a:spcBef>
                <a:spcPct val="0"/>
              </a:spcBef>
              <a:spcAft>
                <a:spcPct val="0"/>
              </a:spcAft>
              <a:defRPr/>
            </a:pPr>
            <a:endParaRPr lang="en-US" sz="1350">
              <a:solidFill>
                <a:prstClr val="black"/>
              </a:solidFill>
            </a:endParaRPr>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0574" indent="0" algn="l">
              <a:buNone/>
              <a:defRPr sz="1950">
                <a:solidFill>
                  <a:schemeClr val="tx2">
                    <a:shade val="30000"/>
                    <a:satMod val="150000"/>
                  </a:schemeClr>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endParaRPr lang="en-GB">
              <a:solidFill>
                <a:srgbClr val="000000"/>
              </a:solidFill>
            </a:endParaRPr>
          </a:p>
        </p:txBody>
      </p:sp>
      <p:sp>
        <p:nvSpPr>
          <p:cNvPr id="7" name="Footer Placeholder 19"/>
          <p:cNvSpPr>
            <a:spLocks noGrp="1"/>
          </p:cNvSpPr>
          <p:nvPr>
            <p:ph type="ftr" sz="quarter" idx="11"/>
          </p:nvPr>
        </p:nvSpPr>
        <p:spPr/>
        <p:txBody>
          <a:bodyPr/>
          <a:lstStyle>
            <a:lvl1pPr>
              <a:defRPr/>
            </a:lvl1pPr>
            <a:extLst/>
          </a:lstStyle>
          <a:p>
            <a:pPr>
              <a:defRPr/>
            </a:pPr>
            <a:endParaRPr lang="en-GB">
              <a:solidFill>
                <a:srgbClr val="000000"/>
              </a:solidFill>
            </a:endParaRPr>
          </a:p>
        </p:txBody>
      </p:sp>
      <p:sp>
        <p:nvSpPr>
          <p:cNvPr id="8" name="Slide Number Placeholder 9"/>
          <p:cNvSpPr>
            <a:spLocks noGrp="1"/>
          </p:cNvSpPr>
          <p:nvPr>
            <p:ph type="sldNum" sz="quarter" idx="12"/>
          </p:nvPr>
        </p:nvSpPr>
        <p:spPr>
          <a:xfrm>
            <a:off x="8613775" y="6305550"/>
            <a:ext cx="4572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pPr>
            <a:fld id="{3439304A-E38E-4F36-94FA-20673C6BDC23}" type="slidenum">
              <a:rPr lang="en-GB" altLang="en-US">
                <a:solidFill>
                  <a:prstClr val="black"/>
                </a:solidFill>
                <a:cs typeface="Arial" panose="020B0604020202020204" pitchFamily="34" charset="0"/>
              </a:rPr>
              <a:pPr defTabSz="914400" fontAlgn="base">
                <a:spcBef>
                  <a:spcPct val="0"/>
                </a:spcBef>
                <a:spcAft>
                  <a:spcPct val="0"/>
                </a:spcAft>
              </a:pPr>
              <a:t>‹#›</a:t>
            </a:fld>
            <a:endParaRPr lang="en-GB" altLang="en-US">
              <a:solidFill>
                <a:prstClr val="black"/>
              </a:solidFill>
              <a:cs typeface="Arial" panose="020B0604020202020204" pitchFamily="34" charset="0"/>
            </a:endParaRPr>
          </a:p>
        </p:txBody>
      </p:sp>
    </p:spTree>
    <p:extLst>
      <p:ext uri="{BB962C8B-B14F-4D97-AF65-F5344CB8AC3E}">
        <p14:creationId xmlns:p14="http://schemas.microsoft.com/office/powerpoint/2010/main" val="24583848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8229601" cy="1143000"/>
          </a:xfrm>
        </p:spPr>
        <p:txBody>
          <a:bodyPr lIns="82296" tIns="41148" rIns="82296" bIns="41148"/>
          <a:lstStyle/>
          <a:p>
            <a:r>
              <a:rPr lang="en-US"/>
              <a:t>Click to edit Master title style</a:t>
            </a:r>
          </a:p>
        </p:txBody>
      </p:sp>
      <p:sp>
        <p:nvSpPr>
          <p:cNvPr id="3" name="SmartArt Placeholder 2"/>
          <p:cNvSpPr>
            <a:spLocks noGrp="1"/>
          </p:cNvSpPr>
          <p:nvPr>
            <p:ph type="dgm" idx="1"/>
          </p:nvPr>
        </p:nvSpPr>
        <p:spPr>
          <a:xfrm>
            <a:off x="457201" y="1600201"/>
            <a:ext cx="8229601" cy="4495800"/>
          </a:xfrm>
        </p:spPr>
        <p:txBody>
          <a:bodyPr lIns="82296" tIns="41148" rIns="82296" bIns="41148"/>
          <a:lstStyle/>
          <a:p>
            <a:pPr lvl="0"/>
            <a:endParaRPr lang="en-US" noProof="0"/>
          </a:p>
        </p:txBody>
      </p:sp>
      <p:sp>
        <p:nvSpPr>
          <p:cNvPr id="4" name="Date Placeholder 3"/>
          <p:cNvSpPr>
            <a:spLocks noGrp="1"/>
          </p:cNvSpPr>
          <p:nvPr>
            <p:ph type="dt" sz="half" idx="10"/>
          </p:nvPr>
        </p:nvSpPr>
        <p:spPr>
          <a:xfrm>
            <a:off x="455614" y="6249988"/>
            <a:ext cx="2135187" cy="455612"/>
          </a:xfrm>
        </p:spPr>
        <p:txBody>
          <a:bodyPr lIns="82296" tIns="41148" rIns="82296" bIns="41148"/>
          <a:lstStyle>
            <a:lvl1pPr>
              <a:defRPr/>
            </a:lvl1pPr>
          </a:lstStyle>
          <a:p>
            <a:pPr>
              <a:defRPr/>
            </a:pPr>
            <a:fld id="{CA479544-758F-4060-8A52-78DD6FFD7A27}" type="datetime1">
              <a:rPr lang="en-US">
                <a:solidFill>
                  <a:srgbClr val="000000"/>
                </a:solidFill>
              </a:rPr>
              <a:pPr>
                <a:defRPr/>
              </a:pPr>
              <a:t>12/18/2019</a:t>
            </a:fld>
            <a:endParaRPr lang="en-US">
              <a:solidFill>
                <a:srgbClr val="000000"/>
              </a:solidFill>
            </a:endParaRPr>
          </a:p>
        </p:txBody>
      </p:sp>
      <p:sp>
        <p:nvSpPr>
          <p:cNvPr id="5" name="Footer Placeholder 4"/>
          <p:cNvSpPr>
            <a:spLocks noGrp="1"/>
          </p:cNvSpPr>
          <p:nvPr>
            <p:ph type="ftr" sz="quarter" idx="11"/>
          </p:nvPr>
        </p:nvSpPr>
        <p:spPr/>
        <p:txBody>
          <a:bodyPr lIns="82296" tIns="41148" rIns="82296" bIns="41148"/>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8613775" y="6305550"/>
            <a:ext cx="457200" cy="476250"/>
          </a:xfrm>
          <a:prstGeom prst="rect">
            <a:avLst/>
          </a:prstGeom>
        </p:spPr>
        <p:txBody>
          <a:bodyPr vert="horz" wrap="square" lIns="82296" tIns="41148" rIns="82296" bIns="41148" numCol="1" anchor="t" anchorCtr="0" compatLnSpc="1">
            <a:prstTxWarp prst="textNoShape">
              <a:avLst/>
            </a:prstTxWarp>
          </a:bodyPr>
          <a:lstStyle>
            <a:lvl1pPr>
              <a:defRPr/>
            </a:lvl1pPr>
          </a:lstStyle>
          <a:p>
            <a:pPr defTabSz="914400" fontAlgn="base">
              <a:spcBef>
                <a:spcPct val="0"/>
              </a:spcBef>
              <a:spcAft>
                <a:spcPct val="0"/>
              </a:spcAft>
            </a:pPr>
            <a:fld id="{D4C8420D-E733-46CB-9C92-9D134EFCBFA0}" type="slidenum">
              <a:rPr lang="en-US" altLang="en-US">
                <a:solidFill>
                  <a:prstClr val="black"/>
                </a:solidFill>
                <a:cs typeface="Arial" panose="020B0604020202020204" pitchFamily="34" charset="0"/>
              </a:rPr>
              <a:pPr defTabSz="914400" fontAlgn="base">
                <a:spcBef>
                  <a:spcPct val="0"/>
                </a:spcBef>
                <a:spcAft>
                  <a:spcPct val="0"/>
                </a:spcAft>
              </a:pPr>
              <a:t>‹#›</a:t>
            </a:fld>
            <a:endParaRPr lang="en-US" altLang="en-US">
              <a:solidFill>
                <a:prstClr val="black"/>
              </a:solidFill>
              <a:cs typeface="Arial" panose="020B0604020202020204" pitchFamily="34" charset="0"/>
            </a:endParaRPr>
          </a:p>
        </p:txBody>
      </p:sp>
    </p:spTree>
    <p:extLst>
      <p:ext uri="{BB962C8B-B14F-4D97-AF65-F5344CB8AC3E}">
        <p14:creationId xmlns:p14="http://schemas.microsoft.com/office/powerpoint/2010/main" val="37192560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2800"/>
            <a:ext cx="8229600" cy="612775"/>
          </a:xfrm>
          <a:prstGeom prst="rect">
            <a:avLst/>
          </a:prstGeom>
        </p:spPr>
        <p:txBody>
          <a:bodyPr>
            <a:normAutofit/>
          </a:bodyPr>
          <a:lstStyle>
            <a:lvl1pPr>
              <a:defRPr sz="2400"/>
            </a:lvl1pPr>
          </a:lstStyle>
          <a:p>
            <a:r>
              <a:rPr lang="en-US"/>
              <a:t>Click to edit Master title style</a:t>
            </a:r>
            <a:endParaRPr lang="en-US" dirty="0"/>
          </a:p>
        </p:txBody>
      </p:sp>
      <p:sp>
        <p:nvSpPr>
          <p:cNvPr id="3" name="Slide Number Placeholder 5"/>
          <p:cNvSpPr>
            <a:spLocks noGrp="1"/>
          </p:cNvSpPr>
          <p:nvPr>
            <p:ph type="sldNum" sz="quarter" idx="10"/>
          </p:nvPr>
        </p:nvSpPr>
        <p:spPr>
          <a:xfrm>
            <a:off x="0" y="6492877"/>
            <a:ext cx="533400" cy="365125"/>
          </a:xfrm>
          <a:prstGeom prst="rect">
            <a:avLst/>
          </a:prstGeom>
        </p:spPr>
        <p:txBody>
          <a:bodyPr vert="horz" wrap="square" lIns="91440" tIns="45720" rIns="91440" bIns="45720" numCol="1" anchor="t" anchorCtr="0" compatLnSpc="1">
            <a:prstTxWarp prst="textNoShape">
              <a:avLst/>
            </a:prstTxWarp>
          </a:bodyPr>
          <a:lstStyle>
            <a:lvl1pPr>
              <a:defRPr sz="900" b="1">
                <a:solidFill>
                  <a:schemeClr val="bg1"/>
                </a:solidFill>
              </a:defRPr>
            </a:lvl1pPr>
          </a:lstStyle>
          <a:p>
            <a:pPr defTabSz="914400" fontAlgn="base">
              <a:spcBef>
                <a:spcPct val="0"/>
              </a:spcBef>
              <a:spcAft>
                <a:spcPct val="0"/>
              </a:spcAft>
            </a:pPr>
            <a:fld id="{D3EE4863-654F-47DF-B22E-C499A3488A7F}" type="slidenum">
              <a:rPr lang="en-US" altLang="en-US">
                <a:solidFill>
                  <a:srgbClr val="F8F8F8"/>
                </a:solidFill>
                <a:cs typeface="Arial" panose="020B0604020202020204" pitchFamily="34" charset="0"/>
              </a:rPr>
              <a:pPr defTabSz="914400" fontAlgn="base">
                <a:spcBef>
                  <a:spcPct val="0"/>
                </a:spcBef>
                <a:spcAft>
                  <a:spcPct val="0"/>
                </a:spcAft>
              </a:pPr>
              <a:t>‹#›</a:t>
            </a:fld>
            <a:endParaRPr lang="en-US" altLang="en-US">
              <a:solidFill>
                <a:srgbClr val="F8F8F8"/>
              </a:solidFill>
              <a:cs typeface="Arial" panose="020B0604020202020204" pitchFamily="34" charset="0"/>
            </a:endParaRPr>
          </a:p>
        </p:txBody>
      </p:sp>
    </p:spTree>
    <p:extLst>
      <p:ext uri="{BB962C8B-B14F-4D97-AF65-F5344CB8AC3E}">
        <p14:creationId xmlns:p14="http://schemas.microsoft.com/office/powerpoint/2010/main" val="858903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4" name="Rectangle 3"/>
          <p:cNvSpPr/>
          <p:nvPr userDrawn="1"/>
        </p:nvSpPr>
        <p:spPr>
          <a:xfrm>
            <a:off x="549275" y="590550"/>
            <a:ext cx="8594725" cy="46038"/>
          </a:xfrm>
          <a:prstGeom prst="rect">
            <a:avLst/>
          </a:prstGeom>
          <a:gradFill flip="none" rotWithShape="1">
            <a:gsLst>
              <a:gs pos="0">
                <a:srgbClr val="72B633"/>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8F8F8"/>
              </a:solidFill>
            </a:endParaRPr>
          </a:p>
        </p:txBody>
      </p:sp>
    </p:spTree>
    <p:extLst>
      <p:ext uri="{BB962C8B-B14F-4D97-AF65-F5344CB8AC3E}">
        <p14:creationId xmlns:p14="http://schemas.microsoft.com/office/powerpoint/2010/main" val="1138180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9900" y="952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113548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normAutofit/>
          </a:bodyPr>
          <a:lstStyle>
            <a:lvl1pPr>
              <a:defRPr sz="4000"/>
            </a:lvl1pPr>
          </a:lstStyle>
          <a:p>
            <a:r>
              <a:rPr lang="en-US"/>
              <a:t>Click to edit Master title style</a:t>
            </a:r>
            <a:endParaRPr lang="en-US" dirty="0"/>
          </a:p>
        </p:txBody>
      </p:sp>
      <p:sp>
        <p:nvSpPr>
          <p:cNvPr id="8" name="Content Placeholder 7"/>
          <p:cNvSpPr>
            <a:spLocks noGrp="1"/>
          </p:cNvSpPr>
          <p:nvPr>
            <p:ph sz="quarter" idx="13"/>
          </p:nvPr>
        </p:nvSpPr>
        <p:spPr>
          <a:xfrm>
            <a:off x="612648" y="1524000"/>
            <a:ext cx="8153400"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9337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798"/>
            <a:ext cx="8229600" cy="612775"/>
          </a:xfrm>
          <a:prstGeom prst="rect">
            <a:avLst/>
          </a:prstGeom>
        </p:spPr>
        <p:txBody>
          <a:bodyPr>
            <a:normAutofit/>
          </a:bodyPr>
          <a:lstStyle>
            <a:lvl1pPr>
              <a:defRPr sz="3200"/>
            </a:lvl1pPr>
          </a:lstStyle>
          <a:p>
            <a:r>
              <a:rPr lang="en-US" dirty="0"/>
              <a:t>Click to Edit Master Title Style</a:t>
            </a:r>
          </a:p>
        </p:txBody>
      </p:sp>
      <p:sp>
        <p:nvSpPr>
          <p:cNvPr id="3"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pPr defTabSz="914400" fontAlgn="base">
              <a:spcBef>
                <a:spcPct val="0"/>
              </a:spcBef>
              <a:spcAft>
                <a:spcPct val="0"/>
              </a:spcAft>
            </a:pPr>
            <a:fld id="{BB801B3E-78CE-EB4D-B669-60AC641F9F30}" type="slidenum">
              <a:rPr lang="en-US" smtClean="0">
                <a:solidFill>
                  <a:srgbClr val="F8F8F8"/>
                </a:solidFill>
              </a:rPr>
              <a:pPr defTabSz="914400" fontAlgn="base">
                <a:spcBef>
                  <a:spcPct val="0"/>
                </a:spcBef>
                <a:spcAft>
                  <a:spcPct val="0"/>
                </a:spcAft>
              </a:pPr>
              <a:t>‹#›</a:t>
            </a:fld>
            <a:endParaRPr lang="en-US" dirty="0">
              <a:solidFill>
                <a:srgbClr val="F8F8F8"/>
              </a:solidFill>
            </a:endParaRPr>
          </a:p>
        </p:txBody>
      </p:sp>
    </p:spTree>
    <p:extLst>
      <p:ext uri="{BB962C8B-B14F-4D97-AF65-F5344CB8AC3E}">
        <p14:creationId xmlns:p14="http://schemas.microsoft.com/office/powerpoint/2010/main" val="47721445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55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600200"/>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850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a:prstGeom prst="rect">
            <a:avLst/>
          </a:prstGeom>
        </p:spPr>
        <p:txBody>
          <a:body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a:prstGeom prst="rect">
            <a:avLst/>
          </a:prstGeo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4" name="Rectangle 4"/>
          <p:cNvSpPr>
            <a:spLocks noGrp="1"/>
          </p:cNvSpPr>
          <p:nvPr>
            <p:ph sz="half" idx="2"/>
          </p:nvPr>
        </p:nvSpPr>
        <p:spPr>
          <a:xfrm>
            <a:off x="4648200" y="1600200"/>
            <a:ext cx="4038600" cy="4525963"/>
          </a:xfrm>
          <a:prstGeom prst="rect">
            <a:avLst/>
          </a:prstGeo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3620341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normAutofit/>
          </a:bodyPr>
          <a:lstStyle>
            <a:lvl1pPr>
              <a:defRPr sz="4000"/>
            </a:lvl1pPr>
          </a:lstStyle>
          <a:p>
            <a:r>
              <a:rPr lang="en-US"/>
              <a:t>Click to edit Master title style</a:t>
            </a:r>
            <a:endParaRPr lang="en-US" dirty="0"/>
          </a:p>
        </p:txBody>
      </p:sp>
      <p:sp>
        <p:nvSpPr>
          <p:cNvPr id="8" name="Content Placeholder 7"/>
          <p:cNvSpPr>
            <a:spLocks noGrp="1"/>
          </p:cNvSpPr>
          <p:nvPr>
            <p:ph sz="quarter" idx="13"/>
          </p:nvPr>
        </p:nvSpPr>
        <p:spPr>
          <a:xfrm>
            <a:off x="612648" y="15240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9971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69900" y="952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4124783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57800"/>
            <a:ext cx="8229600" cy="1212850"/>
          </a:xfrm>
        </p:spPr>
        <p:txBody>
          <a:bodyPr>
            <a:noAutofit/>
          </a:bodyPr>
          <a:lstStyle>
            <a:lvl1pPr algn="l">
              <a:defRPr sz="3600" b="1">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456296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4" name="Rectangle 3"/>
          <p:cNvSpPr/>
          <p:nvPr userDrawn="1"/>
        </p:nvSpPr>
        <p:spPr>
          <a:xfrm>
            <a:off x="549275" y="590550"/>
            <a:ext cx="8594725" cy="46038"/>
          </a:xfrm>
          <a:prstGeom prst="rect">
            <a:avLst/>
          </a:prstGeom>
          <a:gradFill flip="none" rotWithShape="1">
            <a:gsLst>
              <a:gs pos="0">
                <a:srgbClr val="72B633"/>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8F8F8"/>
              </a:solidFill>
            </a:endParaRPr>
          </a:p>
        </p:txBody>
      </p:sp>
    </p:spTree>
    <p:extLst>
      <p:ext uri="{BB962C8B-B14F-4D97-AF65-F5344CB8AC3E}">
        <p14:creationId xmlns:p14="http://schemas.microsoft.com/office/powerpoint/2010/main" val="1961096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bwMode="auto">
          <a:xfrm>
            <a:off x="0" y="5494339"/>
            <a:ext cx="9156192" cy="1395984"/>
          </a:xfrm>
          <a:prstGeom prst="rect">
            <a:avLst/>
          </a:prstGeom>
          <a:noFill/>
          <a:ln w="9525">
            <a:noFill/>
            <a:miter lim="800000"/>
            <a:headEnd/>
            <a:tailEnd/>
          </a:ln>
        </p:spPr>
      </p:pic>
      <p:pic>
        <p:nvPicPr>
          <p:cNvPr id="12" name="Picture 11"/>
          <p:cNvPicPr>
            <a:picLocks noChangeAspect="1"/>
          </p:cNvPicPr>
          <p:nvPr userDrawn="1"/>
        </p:nvPicPr>
        <p:blipFill>
          <a:blip r:embed="rId3" cstate="print"/>
          <a:srcRect/>
          <a:stretch>
            <a:fillRect/>
          </a:stretch>
        </p:blipFill>
        <p:spPr bwMode="auto">
          <a:xfrm>
            <a:off x="6891339" y="6030914"/>
            <a:ext cx="1778000" cy="641350"/>
          </a:xfrm>
          <a:prstGeom prst="rect">
            <a:avLst/>
          </a:prstGeom>
          <a:noFill/>
          <a:ln w="9525">
            <a:noFill/>
            <a:miter lim="800000"/>
            <a:headEnd/>
            <a:tailEnd/>
          </a:ln>
        </p:spPr>
      </p:pic>
      <p:sp>
        <p:nvSpPr>
          <p:cNvPr id="5" name="Title 4"/>
          <p:cNvSpPr>
            <a:spLocks noGrp="1"/>
          </p:cNvSpPr>
          <p:nvPr>
            <p:ph type="title" hasCustomPrompt="1"/>
          </p:nvPr>
        </p:nvSpPr>
        <p:spPr>
          <a:xfrm>
            <a:off x="457200" y="137142"/>
            <a:ext cx="8229600" cy="612775"/>
          </a:xfrm>
        </p:spPr>
        <p:txBody>
          <a:bodyPr>
            <a:normAutofit/>
          </a:bodyPr>
          <a:lstStyle>
            <a:lvl1pPr>
              <a:defRPr sz="3200" b="1">
                <a:solidFill>
                  <a:srgbClr val="E98A00"/>
                </a:solidFill>
                <a:effectLst/>
              </a:defRPr>
            </a:lvl1pPr>
          </a:lstStyle>
          <a:p>
            <a:r>
              <a:rPr lang="en-US" dirty="0"/>
              <a:t>Click to Edit Master Title Style</a:t>
            </a:r>
          </a:p>
        </p:txBody>
      </p:sp>
      <p:sp>
        <p:nvSpPr>
          <p:cNvPr id="8" name="Content Placeholder 7"/>
          <p:cNvSpPr>
            <a:spLocks noGrp="1"/>
          </p:cNvSpPr>
          <p:nvPr>
            <p:ph sz="quarter" idx="10"/>
          </p:nvPr>
        </p:nvSpPr>
        <p:spPr>
          <a:xfrm>
            <a:off x="457200" y="1143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011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11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53340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060771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pic>
        <p:nvPicPr>
          <p:cNvPr id="9" name="Picture 8" descr="Background-lower.psd"/>
          <p:cNvPicPr>
            <a:picLocks noChangeAspect="1"/>
          </p:cNvPicPr>
          <p:nvPr userDrawn="1"/>
        </p:nvPicPr>
        <p:blipFill>
          <a:blip r:embed="rId2" cstate="print"/>
          <a:stretch>
            <a:fillRect/>
          </a:stretch>
        </p:blipFill>
        <p:spPr>
          <a:xfrm>
            <a:off x="0" y="0"/>
            <a:ext cx="9144000" cy="6875188"/>
          </a:xfrm>
          <a:prstGeom prst="rect">
            <a:avLst/>
          </a:prstGeom>
        </p:spPr>
      </p:pic>
      <p:sp>
        <p:nvSpPr>
          <p:cNvPr id="4" name="Content Placeholder 3"/>
          <p:cNvSpPr>
            <a:spLocks noGrp="1"/>
          </p:cNvSpPr>
          <p:nvPr>
            <p:ph sz="quarter" idx="10"/>
          </p:nvPr>
        </p:nvSpPr>
        <p:spPr>
          <a:xfrm>
            <a:off x="609600" y="838200"/>
            <a:ext cx="8077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norm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2510268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a:prstGeom prst="rect">
            <a:avLst/>
          </a:prstGeom>
        </p:spPr>
        <p:txBody>
          <a:bodyPr>
            <a:normAutofit/>
          </a:bodyPr>
          <a:lstStyle>
            <a:lvl1pPr>
              <a:defRPr sz="4000"/>
            </a:lvl1pPr>
          </a:lstStyle>
          <a:p>
            <a:r>
              <a:rPr lang="en-US" dirty="0"/>
              <a:t>Click to edit Master title style</a:t>
            </a:r>
          </a:p>
        </p:txBody>
      </p:sp>
      <p:sp>
        <p:nvSpPr>
          <p:cNvPr id="8" name="Content Placeholder 7"/>
          <p:cNvSpPr>
            <a:spLocks noGrp="1"/>
          </p:cNvSpPr>
          <p:nvPr>
            <p:ph sz="quarter" idx="13"/>
          </p:nvPr>
        </p:nvSpPr>
        <p:spPr>
          <a:xfrm>
            <a:off x="612648" y="1524000"/>
            <a:ext cx="8153400"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5118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ColTx">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type="body" sz="half" idx="1"/>
          </p:nvPr>
        </p:nvSpPr>
        <p:spPr>
          <a:xfrm>
            <a:off x="457200" y="1600202"/>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4648200" y="1600202"/>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3133836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492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575935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57800"/>
            <a:ext cx="8229600" cy="1212850"/>
          </a:xfrm>
        </p:spPr>
        <p:txBody>
          <a:bodyPr>
            <a:noAutofit/>
          </a:bodyPr>
          <a:lstStyle>
            <a:lvl1pPr algn="ctr">
              <a:defRPr sz="4000" b="1">
                <a:solidFill>
                  <a:srgbClr val="595959"/>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08471350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66198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670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98708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Rectangle 2"/>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8F8F8"/>
              </a:solidFill>
            </a:endParaRPr>
          </a:p>
        </p:txBody>
      </p:sp>
      <p:pic>
        <p:nvPicPr>
          <p:cNvPr id="4" name="Picture 1"/>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ORGDATA\Futures Without Violence\Futures Without Violence Brand Toolkit\Futures Without Violence Logos\Color Logos\FWV_CMYK_R.jpg"/>
          <p:cNvPicPr>
            <a:picLocks noChangeAspect="1" noChangeArrowheads="1"/>
          </p:cNvPicPr>
          <p:nvPr userDrawn="1"/>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04800" y="304800"/>
            <a:ext cx="38131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457200" y="2057400"/>
            <a:ext cx="7772400" cy="1524000"/>
          </a:xfrm>
        </p:spPr>
        <p:txBody>
          <a:bodyPr anchor="b">
            <a:normAutofit/>
          </a:bodyPr>
          <a:lstStyle>
            <a:lvl1pPr algn="l">
              <a:defRPr sz="3600" b="0" cap="all" baseline="0">
                <a:latin typeface="Arial Black"/>
                <a:cs typeface="Arial Black"/>
              </a:defRPr>
            </a:lvl1pPr>
          </a:lstStyle>
          <a:p>
            <a:r>
              <a:rPr lang="en-US"/>
              <a:t>Click to edit Master title style</a:t>
            </a:r>
            <a:endParaRPr lang="en-US" dirty="0"/>
          </a:p>
        </p:txBody>
      </p:sp>
    </p:spTree>
    <p:extLst>
      <p:ext uri="{BB962C8B-B14F-4D97-AF65-F5344CB8AC3E}">
        <p14:creationId xmlns:p14="http://schemas.microsoft.com/office/powerpoint/2010/main" val="36861554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normAutofit/>
          </a:bodyPr>
          <a:lstStyle>
            <a:lvl1pPr>
              <a:defRPr sz="4000"/>
            </a:lvl1pPr>
          </a:lstStyle>
          <a:p>
            <a:r>
              <a:rPr lang="en-US"/>
              <a:t>Click to edit Master title style</a:t>
            </a:r>
            <a:endParaRPr lang="en-US" dirty="0"/>
          </a:p>
        </p:txBody>
      </p:sp>
      <p:sp>
        <p:nvSpPr>
          <p:cNvPr id="8" name="Content Placeholder 7"/>
          <p:cNvSpPr>
            <a:spLocks noGrp="1"/>
          </p:cNvSpPr>
          <p:nvPr>
            <p:ph sz="quarter" idx="13"/>
          </p:nvPr>
        </p:nvSpPr>
        <p:spPr>
          <a:xfrm>
            <a:off x="612648" y="15240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1740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01241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2653364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152849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30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3968909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33984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3585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04800"/>
            <a:ext cx="6989762" cy="77469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913188" y="1560511"/>
            <a:ext cx="4629150" cy="44592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1600200"/>
            <a:ext cx="2949575" cy="4419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903947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a:prstGeom prst="rect">
            <a:avLst/>
          </a:prstGeom>
        </p:spPr>
        <p:txBody>
          <a:bodyPr>
            <a:normAutofit/>
          </a:bodyPr>
          <a:lstStyle>
            <a:lvl1pPr>
              <a:defRPr sz="4000"/>
            </a:lvl1pPr>
          </a:lstStyle>
          <a:p>
            <a:r>
              <a:rPr lang="en-US" dirty="0"/>
              <a:t>Click to edit Master title style</a:t>
            </a:r>
          </a:p>
        </p:txBody>
      </p:sp>
      <p:sp>
        <p:nvSpPr>
          <p:cNvPr id="8" name="Content Placeholder 7"/>
          <p:cNvSpPr>
            <a:spLocks noGrp="1"/>
          </p:cNvSpPr>
          <p:nvPr>
            <p:ph sz="quarter" idx="13"/>
          </p:nvPr>
        </p:nvSpPr>
        <p:spPr>
          <a:xfrm>
            <a:off x="612648" y="1524000"/>
            <a:ext cx="8153400"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682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479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00" y="53340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752600"/>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0985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346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Rectangle 2"/>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8F8F8"/>
              </a:solidFill>
            </a:endParaRPr>
          </a:p>
        </p:txBody>
      </p:sp>
      <p:pic>
        <p:nvPicPr>
          <p:cNvPr id="4" name="Picture 1"/>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ORGDATA\Futures Without Violence\Futures Without Violence Brand Toolkit\Futures Without Violence Logos\Color Logos\FWV_CMYK_R.jpg"/>
          <p:cNvPicPr>
            <a:picLocks noChangeAspect="1" noChangeArrowheads="1"/>
          </p:cNvPicPr>
          <p:nvPr userDrawn="1"/>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04800" y="304800"/>
            <a:ext cx="38131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457200" y="2057400"/>
            <a:ext cx="7772400" cy="1524000"/>
          </a:xfrm>
        </p:spPr>
        <p:txBody>
          <a:bodyPr anchor="b">
            <a:normAutofit/>
          </a:bodyPr>
          <a:lstStyle>
            <a:lvl1pPr algn="l">
              <a:defRPr sz="3600" b="0" cap="all" baseline="0">
                <a:latin typeface="Arial Black"/>
                <a:cs typeface="Arial Black"/>
              </a:defRPr>
            </a:lvl1pPr>
          </a:lstStyle>
          <a:p>
            <a:r>
              <a:rPr lang="en-US"/>
              <a:t>Click to edit Master title style</a:t>
            </a:r>
            <a:endParaRPr lang="en-US" dirty="0"/>
          </a:p>
        </p:txBody>
      </p:sp>
    </p:spTree>
    <p:extLst>
      <p:ext uri="{BB962C8B-B14F-4D97-AF65-F5344CB8AC3E}">
        <p14:creationId xmlns:p14="http://schemas.microsoft.com/office/powerpoint/2010/main" val="2115683814"/>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normAutofit/>
          </a:bodyPr>
          <a:lstStyle>
            <a:lvl1pPr>
              <a:defRPr sz="4000"/>
            </a:lvl1pPr>
          </a:lstStyle>
          <a:p>
            <a:r>
              <a:rPr lang="en-US"/>
              <a:t>Click to edit Master title style</a:t>
            </a:r>
            <a:endParaRPr lang="en-US" dirty="0"/>
          </a:p>
        </p:txBody>
      </p:sp>
      <p:sp>
        <p:nvSpPr>
          <p:cNvPr id="8" name="Content Placeholder 7"/>
          <p:cNvSpPr>
            <a:spLocks noGrp="1"/>
          </p:cNvSpPr>
          <p:nvPr>
            <p:ph sz="quarter" idx="13"/>
          </p:nvPr>
        </p:nvSpPr>
        <p:spPr>
          <a:xfrm>
            <a:off x="612648" y="15240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7656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00045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292759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1834148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3455285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487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709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8937"/>
            <a:ext cx="8229600" cy="612775"/>
          </a:xfr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600200"/>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825735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1420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04800"/>
            <a:ext cx="6989762" cy="77469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913188" y="1560511"/>
            <a:ext cx="4629150" cy="44592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1600200"/>
            <a:ext cx="2949575" cy="4419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71075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a:prstGeom prst="rect">
            <a:avLst/>
          </a:prstGeom>
        </p:spPr>
        <p:txBody>
          <a:bodyPr>
            <a:normAutofit/>
          </a:bodyPr>
          <a:lstStyle>
            <a:lvl1pPr>
              <a:defRPr sz="4000"/>
            </a:lvl1pPr>
          </a:lstStyle>
          <a:p>
            <a:r>
              <a:rPr lang="en-US" dirty="0"/>
              <a:t>Click to edit Master title style</a:t>
            </a:r>
          </a:p>
        </p:txBody>
      </p:sp>
      <p:sp>
        <p:nvSpPr>
          <p:cNvPr id="8" name="Content Placeholder 7"/>
          <p:cNvSpPr>
            <a:spLocks noGrp="1"/>
          </p:cNvSpPr>
          <p:nvPr>
            <p:ph sz="quarter" idx="13"/>
          </p:nvPr>
        </p:nvSpPr>
        <p:spPr>
          <a:xfrm>
            <a:off x="612648" y="1524000"/>
            <a:ext cx="8153400"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00043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367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00" y="53340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752600"/>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295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871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29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Rectangle 2"/>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8F8F8"/>
              </a:solidFill>
            </a:endParaRPr>
          </a:p>
        </p:txBody>
      </p:sp>
      <p:pic>
        <p:nvPicPr>
          <p:cNvPr id="4" name="Picture 1"/>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ORGDATA\Futures Without Violence\Futures Without Violence Brand Toolkit\Futures Without Violence Logos\Color Logos\FWV_CMYK_R.jpg"/>
          <p:cNvPicPr>
            <a:picLocks noChangeAspect="1" noChangeArrowheads="1"/>
          </p:cNvPicPr>
          <p:nvPr userDrawn="1"/>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04800" y="304800"/>
            <a:ext cx="38131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457200" y="2057400"/>
            <a:ext cx="7772400" cy="1524000"/>
          </a:xfrm>
        </p:spPr>
        <p:txBody>
          <a:bodyPr anchor="b">
            <a:normAutofit/>
          </a:bodyPr>
          <a:lstStyle>
            <a:lvl1pPr algn="l">
              <a:defRPr sz="3600" b="0" cap="all" baseline="0">
                <a:latin typeface="Arial Black"/>
                <a:cs typeface="Arial Black"/>
              </a:defRPr>
            </a:lvl1pPr>
          </a:lstStyle>
          <a:p>
            <a:r>
              <a:rPr lang="en-US"/>
              <a:t>Click to edit Master title style</a:t>
            </a:r>
            <a:endParaRPr lang="en-US" dirty="0"/>
          </a:p>
        </p:txBody>
      </p:sp>
    </p:spTree>
    <p:extLst>
      <p:ext uri="{BB962C8B-B14F-4D97-AF65-F5344CB8AC3E}">
        <p14:creationId xmlns:p14="http://schemas.microsoft.com/office/powerpoint/2010/main" val="3652166084"/>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normAutofit/>
          </a:bodyPr>
          <a:lstStyle>
            <a:lvl1pPr>
              <a:defRPr sz="4000"/>
            </a:lvl1pPr>
          </a:lstStyle>
          <a:p>
            <a:r>
              <a:rPr lang="en-US"/>
              <a:t>Click to edit Master title style</a:t>
            </a:r>
            <a:endParaRPr lang="en-US" dirty="0"/>
          </a:p>
        </p:txBody>
      </p:sp>
      <p:sp>
        <p:nvSpPr>
          <p:cNvPr id="8" name="Content Placeholder 7"/>
          <p:cNvSpPr>
            <a:spLocks noGrp="1"/>
          </p:cNvSpPr>
          <p:nvPr>
            <p:ph sz="quarter" idx="13"/>
          </p:nvPr>
        </p:nvSpPr>
        <p:spPr>
          <a:xfrm>
            <a:off x="612648" y="15240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4047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36649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35095073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36441380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3727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64766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8937"/>
            <a:ext cx="8229600" cy="612775"/>
          </a:xfr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600200"/>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917878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2571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59924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04800"/>
            <a:ext cx="6989762" cy="77469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913188" y="1560511"/>
            <a:ext cx="4629150" cy="44592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1600200"/>
            <a:ext cx="2949575" cy="4419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6763757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a:prstGeom prst="rect">
            <a:avLst/>
          </a:prstGeom>
        </p:spPr>
        <p:txBody>
          <a:bodyPr>
            <a:normAutofit/>
          </a:bodyPr>
          <a:lstStyle>
            <a:lvl1pPr>
              <a:defRPr sz="4000"/>
            </a:lvl1pPr>
          </a:lstStyle>
          <a:p>
            <a:r>
              <a:rPr lang="en-US" dirty="0"/>
              <a:t>Click to edit Master title style</a:t>
            </a:r>
          </a:p>
        </p:txBody>
      </p:sp>
      <p:sp>
        <p:nvSpPr>
          <p:cNvPr id="8" name="Content Placeholder 7"/>
          <p:cNvSpPr>
            <a:spLocks noGrp="1"/>
          </p:cNvSpPr>
          <p:nvPr>
            <p:ph sz="quarter" idx="13"/>
          </p:nvPr>
        </p:nvSpPr>
        <p:spPr>
          <a:xfrm>
            <a:off x="612648" y="1524000"/>
            <a:ext cx="8153400"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1194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754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00" y="53340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752600"/>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72534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51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Rectangle 2"/>
          <p:cNvSpPr/>
          <p:nvPr/>
        </p:nvSpPr>
        <p:spPr>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8F8F8"/>
              </a:solidFill>
            </a:endParaRPr>
          </a:p>
        </p:txBody>
      </p:sp>
      <p:pic>
        <p:nvPicPr>
          <p:cNvPr id="4" name="Picture 1"/>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ORGDATA\Futures Without Violence\Futures Without Violence Brand Toolkit\Futures Without Violence Logos\Color Logos\FWV_CMYK_R.jpg"/>
          <p:cNvPicPr>
            <a:picLocks noChangeAspect="1" noChangeArrowheads="1"/>
          </p:cNvPicPr>
          <p:nvPr userDrawn="1"/>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04800" y="304800"/>
            <a:ext cx="38131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457200" y="2057400"/>
            <a:ext cx="7772400" cy="1524000"/>
          </a:xfrm>
        </p:spPr>
        <p:txBody>
          <a:bodyPr anchor="b">
            <a:normAutofit/>
          </a:bodyPr>
          <a:lstStyle>
            <a:lvl1pPr algn="l">
              <a:defRPr sz="3600" b="0" cap="all" baseline="0">
                <a:latin typeface="Arial Black"/>
                <a:cs typeface="Arial Black"/>
              </a:defRPr>
            </a:lvl1pPr>
          </a:lstStyle>
          <a:p>
            <a:r>
              <a:rPr lang="en-US"/>
              <a:t>Click to edit Master title style</a:t>
            </a:r>
            <a:endParaRPr lang="en-US" dirty="0"/>
          </a:p>
        </p:txBody>
      </p:sp>
    </p:spTree>
    <p:extLst>
      <p:ext uri="{BB962C8B-B14F-4D97-AF65-F5344CB8AC3E}">
        <p14:creationId xmlns:p14="http://schemas.microsoft.com/office/powerpoint/2010/main" val="191567493"/>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normAutofit/>
          </a:bodyPr>
          <a:lstStyle>
            <a:lvl1pPr>
              <a:defRPr sz="4000"/>
            </a:lvl1pPr>
          </a:lstStyle>
          <a:p>
            <a:r>
              <a:rPr lang="en-US"/>
              <a:t>Click to edit Master title style</a:t>
            </a:r>
            <a:endParaRPr lang="en-US" dirty="0"/>
          </a:p>
        </p:txBody>
      </p:sp>
      <p:sp>
        <p:nvSpPr>
          <p:cNvPr id="8" name="Content Placeholder 7"/>
          <p:cNvSpPr>
            <a:spLocks noGrp="1"/>
          </p:cNvSpPr>
          <p:nvPr>
            <p:ph sz="quarter" idx="13"/>
          </p:nvPr>
        </p:nvSpPr>
        <p:spPr>
          <a:xfrm>
            <a:off x="612648" y="15240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21647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6431554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itle and 2 Conten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35012937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Rectangle 2"/>
          <p:cNvSpPr>
            <a:spLocks noGrp="1"/>
          </p:cNvSpPr>
          <p:nvPr>
            <p:ph type="title"/>
          </p:nvPr>
        </p:nvSpPr>
        <p:spPr>
          <a:xfrm>
            <a:off x="609600" y="457200"/>
            <a:ext cx="8153400" cy="990600"/>
          </a:xfrm>
        </p:spPr>
        <p:txBody>
          <a:bodyPr/>
          <a:lstStyle/>
          <a:p>
            <a:r>
              <a:rPr lang="en-US" noProof="1"/>
              <a:t>Click to edit Master title style</a:t>
            </a:r>
            <a:endParaRPr lang="en-US" dirty="0"/>
          </a:p>
        </p:txBody>
      </p:sp>
      <p:sp>
        <p:nvSpPr>
          <p:cNvPr id="3" name="Rectangle 3"/>
          <p:cNvSpPr>
            <a:spLocks noGrp="1"/>
          </p:cNvSpPr>
          <p:nvPr>
            <p:ph type="body" sz="half" idx="1"/>
          </p:nvPr>
        </p:nvSpPr>
        <p:spPr>
          <a:xfrm>
            <a:off x="457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4" name="Rectangle 4"/>
          <p:cNvSpPr>
            <a:spLocks noGrp="1"/>
          </p:cNvSpPr>
          <p:nvPr>
            <p:ph type="body" sz="half" idx="2"/>
          </p:nvPr>
        </p:nvSpPr>
        <p:spPr>
          <a:xfrm>
            <a:off x="4648200" y="1600200"/>
            <a:ext cx="40386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Tree>
    <p:extLst>
      <p:ext uri="{BB962C8B-B14F-4D97-AF65-F5344CB8AC3E}">
        <p14:creationId xmlns:p14="http://schemas.microsoft.com/office/powerpoint/2010/main" val="2139055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8937"/>
            <a:ext cx="8229600" cy="612775"/>
          </a:xfr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600200"/>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644537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3717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724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8937"/>
            <a:ext cx="8229600" cy="612775"/>
          </a:xfr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600200"/>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693788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4682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04800"/>
            <a:ext cx="6989762" cy="77469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913188" y="1560511"/>
            <a:ext cx="4629150" cy="44592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1600200"/>
            <a:ext cx="2949575" cy="4419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9900115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a:prstGeom prst="rect">
            <a:avLst/>
          </a:prstGeom>
        </p:spPr>
        <p:txBody>
          <a:bodyPr>
            <a:normAutofit/>
          </a:bodyPr>
          <a:lstStyle>
            <a:lvl1pPr>
              <a:defRPr sz="4000"/>
            </a:lvl1pPr>
          </a:lstStyle>
          <a:p>
            <a:r>
              <a:rPr lang="en-US" dirty="0"/>
              <a:t>Click to edit Master title style</a:t>
            </a:r>
          </a:p>
        </p:txBody>
      </p:sp>
      <p:sp>
        <p:nvSpPr>
          <p:cNvPr id="8" name="Content Placeholder 7"/>
          <p:cNvSpPr>
            <a:spLocks noGrp="1"/>
          </p:cNvSpPr>
          <p:nvPr>
            <p:ph sz="quarter" idx="13"/>
          </p:nvPr>
        </p:nvSpPr>
        <p:spPr>
          <a:xfrm>
            <a:off x="612648" y="1524000"/>
            <a:ext cx="8153400" cy="44958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28594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2559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00" y="53340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609600" y="1752600"/>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91409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4813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5257800"/>
            <a:ext cx="8229600" cy="1212850"/>
          </a:xfrm>
        </p:spPr>
        <p:txBody>
          <a:bodyPr>
            <a:noAutofit/>
          </a:bodyPr>
          <a:lstStyle>
            <a:lvl1pPr algn="ctr">
              <a:defRPr sz="4000" b="1">
                <a:solidFill>
                  <a:srgbClr val="595959"/>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010206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4093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33400" y="875076"/>
            <a:ext cx="8077200" cy="4267200"/>
          </a:xfr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sp>
        <p:nvSpPr>
          <p:cNvPr id="7"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66086756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301625"/>
            <a:ext cx="8229600" cy="612775"/>
          </a:xfrm>
        </p:spPr>
        <p:txBody>
          <a:bodyPr>
            <a:normAutofit/>
          </a:bodyPr>
          <a:lstStyle>
            <a:lvl1pPr>
              <a:defRPr sz="3200" b="1">
                <a:solidFill>
                  <a:srgbClr val="E98A00"/>
                </a:solidFill>
                <a:effectLst/>
              </a:defRPr>
            </a:lvl1pPr>
          </a:lstStyle>
          <a:p>
            <a:r>
              <a:rPr lang="en-US" dirty="0"/>
              <a:t>Click to Edit Master Title Style</a:t>
            </a:r>
          </a:p>
        </p:txBody>
      </p:sp>
      <p:sp>
        <p:nvSpPr>
          <p:cNvPr id="8" name="Content Placeholder 7"/>
          <p:cNvSpPr>
            <a:spLocks noGrp="1"/>
          </p:cNvSpPr>
          <p:nvPr>
            <p:ph sz="quarter" idx="10"/>
          </p:nvPr>
        </p:nvSpPr>
        <p:spPr>
          <a:xfrm>
            <a:off x="457200" y="11430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6"/>
          <p:cNvPicPr>
            <a:picLocks noChangeAspect="1"/>
          </p:cNvPicPr>
          <p:nvPr userDrawn="1"/>
        </p:nvPicPr>
        <p:blipFill>
          <a:blip r:embed="rId2" cstate="print"/>
          <a:srcRect/>
          <a:stretch>
            <a:fillRect/>
          </a:stretch>
        </p:blipFill>
        <p:spPr bwMode="auto">
          <a:xfrm>
            <a:off x="0" y="5494338"/>
            <a:ext cx="9144000" cy="1384300"/>
          </a:xfrm>
          <a:prstGeom prst="rect">
            <a:avLst/>
          </a:prstGeom>
          <a:noFill/>
          <a:ln w="9525">
            <a:noFill/>
            <a:miter lim="800000"/>
            <a:headEnd/>
            <a:tailEnd/>
          </a:ln>
        </p:spPr>
      </p:pic>
      <p:sp>
        <p:nvSpPr>
          <p:cNvPr id="10"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pic>
        <p:nvPicPr>
          <p:cNvPr id="11" name="Picture 11"/>
          <p:cNvPicPr>
            <a:picLocks noChangeAspect="1"/>
          </p:cNvPicPr>
          <p:nvPr userDrawn="1"/>
        </p:nvPicPr>
        <p:blipFill>
          <a:blip r:embed="rId3" cstate="print"/>
          <a:srcRect/>
          <a:stretch>
            <a:fillRect/>
          </a:stretch>
        </p:blipFill>
        <p:spPr bwMode="auto">
          <a:xfrm>
            <a:off x="6891338" y="6030913"/>
            <a:ext cx="1778000" cy="641350"/>
          </a:xfrm>
          <a:prstGeom prst="rect">
            <a:avLst/>
          </a:prstGeom>
          <a:noFill/>
          <a:ln w="9525">
            <a:noFill/>
            <a:miter lim="800000"/>
            <a:headEnd/>
            <a:tailEnd/>
          </a:ln>
        </p:spPr>
      </p:pic>
    </p:spTree>
    <p:extLst>
      <p:ext uri="{BB962C8B-B14F-4D97-AF65-F5344CB8AC3E}">
        <p14:creationId xmlns:p14="http://schemas.microsoft.com/office/powerpoint/2010/main" val="281272249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6043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6043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0" y="6492875"/>
            <a:ext cx="533400" cy="365125"/>
          </a:xfrm>
          <a:prstGeom prst="rect">
            <a:avLst/>
          </a:prstGeom>
        </p:spPr>
        <p:txBody>
          <a:bodyPr/>
          <a:lstStyle/>
          <a:p>
            <a:fld id="{BB801B3E-78CE-EB4D-B669-60AC641F9F30}" type="slidenum">
              <a:rPr lang="en-US" smtClean="0">
                <a:solidFill>
                  <a:prstClr val="white">
                    <a:lumMod val="95000"/>
                  </a:prstClr>
                </a:solidFill>
              </a:rPr>
              <a:pPr/>
              <a:t>‹#›</a:t>
            </a:fld>
            <a:endParaRPr lang="en-US">
              <a:solidFill>
                <a:prstClr val="white">
                  <a:lumMod val="95000"/>
                </a:prstClr>
              </a:solidFill>
            </a:endParaRPr>
          </a:p>
        </p:txBody>
      </p:sp>
      <p:sp>
        <p:nvSpPr>
          <p:cNvPr id="8"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17797142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0" y="5494338"/>
            <a:ext cx="9144000" cy="1384300"/>
          </a:xfrm>
          <a:prstGeom prst="rect">
            <a:avLst/>
          </a:prstGeom>
          <a:noFill/>
          <a:ln w="9525">
            <a:noFill/>
            <a:miter lim="800000"/>
            <a:headEnd/>
            <a:tailEnd/>
          </a:ln>
        </p:spPr>
      </p:pic>
      <p:sp>
        <p:nvSpPr>
          <p:cNvPr id="4"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pic>
        <p:nvPicPr>
          <p:cNvPr id="5" name="Picture 11"/>
          <p:cNvPicPr>
            <a:picLocks noChangeAspect="1"/>
          </p:cNvPicPr>
          <p:nvPr userDrawn="1"/>
        </p:nvPicPr>
        <p:blipFill>
          <a:blip r:embed="rId3" cstate="print"/>
          <a:srcRect/>
          <a:stretch>
            <a:fillRect/>
          </a:stretch>
        </p:blipFill>
        <p:spPr bwMode="auto">
          <a:xfrm>
            <a:off x="6891338" y="6030913"/>
            <a:ext cx="1778000" cy="641350"/>
          </a:xfrm>
          <a:prstGeom prst="rect">
            <a:avLst/>
          </a:prstGeom>
          <a:noFill/>
          <a:ln w="9525">
            <a:noFill/>
            <a:miter lim="800000"/>
            <a:headEnd/>
            <a:tailEnd/>
          </a:ln>
        </p:spPr>
      </p:pic>
      <p:sp>
        <p:nvSpPr>
          <p:cNvPr id="7" name="Content Placeholder 7"/>
          <p:cNvSpPr>
            <a:spLocks noGrp="1"/>
          </p:cNvSpPr>
          <p:nvPr>
            <p:ph sz="quarter" idx="10"/>
          </p:nvPr>
        </p:nvSpPr>
        <p:spPr>
          <a:xfrm>
            <a:off x="495300" y="9144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25725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0" y="6492875"/>
            <a:ext cx="533400" cy="365125"/>
          </a:xfrm>
          <a:prstGeom prst="rect">
            <a:avLst/>
          </a:prstGeom>
        </p:spPr>
        <p:txBody>
          <a:bodyPr/>
          <a:lstStyle>
            <a:lvl1pPr>
              <a:defRPr/>
            </a:lvl1pPr>
          </a:lstStyle>
          <a:p>
            <a:fld id="{A301FF20-3B0C-41C4-BCBC-54D303BA1B09}"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3683902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88124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07547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48" name="image1.png"/>
          <p:cNvPicPr/>
          <p:nvPr/>
        </p:nvPicPr>
        <p:blipFill>
          <a:blip r:embed="rId2" cstate="print">
            <a:extLst/>
          </a:blip>
          <a:stretch>
            <a:fillRect/>
          </a:stretch>
        </p:blipFill>
        <p:spPr>
          <a:xfrm>
            <a:off x="0" y="5494337"/>
            <a:ext cx="9144000" cy="1384301"/>
          </a:xfrm>
          <a:prstGeom prst="rect">
            <a:avLst/>
          </a:prstGeom>
          <a:ln w="12700">
            <a:miter lim="400000"/>
          </a:ln>
        </p:spPr>
      </p:pic>
      <p:sp>
        <p:nvSpPr>
          <p:cNvPr id="49" name="Shape 49"/>
          <p:cNvSpPr/>
          <p:nvPr/>
        </p:nvSpPr>
        <p:spPr>
          <a:xfrm>
            <a:off x="488330" y="609600"/>
            <a:ext cx="8594725" cy="46038"/>
          </a:xfrm>
          <a:prstGeom prst="rect">
            <a:avLst/>
          </a:prstGeom>
          <a:gradFill>
            <a:gsLst>
              <a:gs pos="0">
                <a:srgbClr val="E78900"/>
              </a:gs>
              <a:gs pos="100000">
                <a:srgbClr val="95B3D7">
                  <a:alpha val="0"/>
                </a:srgbClr>
              </a:gs>
            </a:gsLst>
          </a:gradFill>
          <a:ln w="12700">
            <a:miter lim="400000"/>
          </a:ln>
        </p:spPr>
        <p:txBody>
          <a:bodyPr lIns="0" tIns="0" rIns="0" bIns="0" anchor="ctr"/>
          <a:lstStyle/>
          <a:p>
            <a:pPr algn="ctr">
              <a:defRPr>
                <a:solidFill>
                  <a:srgbClr val="FFFFFF"/>
                </a:solidFill>
              </a:defRPr>
            </a:pPr>
            <a:endParaRPr kern="0">
              <a:solidFill>
                <a:srgbClr val="FFFFFF"/>
              </a:solidFill>
              <a:sym typeface="Calibri"/>
            </a:endParaRPr>
          </a:p>
        </p:txBody>
      </p:sp>
      <p:pic>
        <p:nvPicPr>
          <p:cNvPr id="50" name="image2.png"/>
          <p:cNvPicPr/>
          <p:nvPr/>
        </p:nvPicPr>
        <p:blipFill>
          <a:blip r:embed="rId3" cstate="print">
            <a:extLst/>
          </a:blip>
          <a:stretch>
            <a:fillRect/>
          </a:stretch>
        </p:blipFill>
        <p:spPr>
          <a:xfrm>
            <a:off x="6891338" y="6030912"/>
            <a:ext cx="1778001" cy="641351"/>
          </a:xfrm>
          <a:prstGeom prst="rect">
            <a:avLst/>
          </a:prstGeom>
          <a:ln w="12700">
            <a:miter lim="400000"/>
          </a:ln>
        </p:spPr>
      </p:pic>
      <p:sp>
        <p:nvSpPr>
          <p:cNvPr id="51" name="Shape 51"/>
          <p:cNvSpPr>
            <a:spLocks noGrp="1"/>
          </p:cNvSpPr>
          <p:nvPr>
            <p:ph type="title"/>
          </p:nvPr>
        </p:nvSpPr>
        <p:spPr>
          <a:prstGeom prst="rect">
            <a:avLst/>
          </a:prstGeom>
        </p:spPr>
        <p:txBody>
          <a:bodyPr>
            <a:normAutofit/>
          </a:bodyPr>
          <a:lstStyle>
            <a:lvl1pPr>
              <a:defRPr b="0"/>
            </a:lvl1pPr>
          </a:lstStyle>
          <a:p>
            <a:pPr lvl="0">
              <a:defRPr sz="1800" b="0">
                <a:solidFill>
                  <a:srgbClr val="000000"/>
                </a:solidFill>
              </a:defRPr>
            </a:pPr>
            <a:r>
              <a:rPr sz="3200" b="1" dirty="0">
                <a:solidFill>
                  <a:srgbClr val="8F8F8F"/>
                </a:solidFill>
              </a:rPr>
              <a:t>Click to edit Master title style</a:t>
            </a:r>
          </a:p>
        </p:txBody>
      </p:sp>
      <p:sp>
        <p:nvSpPr>
          <p:cNvPr id="52" name="Shape 52"/>
          <p:cNvSpPr>
            <a:spLocks noGrp="1"/>
          </p:cNvSpPr>
          <p:nvPr>
            <p:ph type="body" idx="1"/>
          </p:nvPr>
        </p:nvSpPr>
        <p:spPr>
          <a:xfrm>
            <a:off x="457200" y="990600"/>
            <a:ext cx="8229600" cy="5867400"/>
          </a:xfrm>
          <a:prstGeom prst="rect">
            <a:avLst/>
          </a:prstGeom>
        </p:spPr>
        <p:txBody>
          <a:bodyPr>
            <a:noAutofit/>
          </a:bodyPr>
          <a:lstStyle>
            <a:lvl1pPr marL="228600"/>
            <a:lvl2pPr marL="718457"/>
            <a:lvl3pPr>
              <a:buChar char="⬧"/>
            </a:lvl3pPr>
            <a:lvl4pPr marL="1704109" indent="-332509">
              <a:buSzPct val="70000"/>
            </a:lvl4pPr>
            <a:lvl5pPr>
              <a:buSzPct val="80000"/>
            </a:lvl5pPr>
          </a:lstStyle>
          <a:p>
            <a:pPr lvl="0">
              <a:defRPr sz="1800">
                <a:solidFill>
                  <a:srgbClr val="000000"/>
                </a:solidFill>
              </a:defRPr>
            </a:pPr>
            <a:r>
              <a:rPr sz="3200">
                <a:solidFill>
                  <a:srgbClr val="58595B"/>
                </a:solidFill>
              </a:rPr>
              <a:t>Click to edit Master text styles</a:t>
            </a:r>
          </a:p>
          <a:p>
            <a:pPr lvl="1">
              <a:defRPr sz="1800">
                <a:solidFill>
                  <a:srgbClr val="000000"/>
                </a:solidFill>
              </a:defRPr>
            </a:pPr>
            <a:r>
              <a:rPr sz="3200">
                <a:solidFill>
                  <a:srgbClr val="58595B"/>
                </a:solidFill>
              </a:rPr>
              <a:t>Second level</a:t>
            </a:r>
          </a:p>
          <a:p>
            <a:pPr lvl="2">
              <a:defRPr sz="1800">
                <a:solidFill>
                  <a:srgbClr val="000000"/>
                </a:solidFill>
              </a:defRPr>
            </a:pPr>
            <a:r>
              <a:rPr sz="3200">
                <a:solidFill>
                  <a:srgbClr val="58595B"/>
                </a:solidFill>
              </a:rPr>
              <a:t>Third level</a:t>
            </a:r>
          </a:p>
          <a:p>
            <a:pPr lvl="3">
              <a:defRPr sz="1800">
                <a:solidFill>
                  <a:srgbClr val="000000"/>
                </a:solidFill>
              </a:defRPr>
            </a:pPr>
            <a:r>
              <a:rPr sz="3200">
                <a:solidFill>
                  <a:srgbClr val="58595B"/>
                </a:solidFill>
              </a:rPr>
              <a:t>Fourth level</a:t>
            </a:r>
          </a:p>
          <a:p>
            <a:pPr lvl="4">
              <a:defRPr sz="1800">
                <a:solidFill>
                  <a:srgbClr val="000000"/>
                </a:solidFill>
              </a:defRPr>
            </a:pPr>
            <a:r>
              <a:rPr sz="3200">
                <a:solidFill>
                  <a:srgbClr val="58595B"/>
                </a:solidFill>
              </a:rPr>
              <a:t>Fifth level</a:t>
            </a:r>
          </a:p>
        </p:txBody>
      </p:sp>
      <p:sp>
        <p:nvSpPr>
          <p:cNvPr id="53" name="Shape 53"/>
          <p:cNvSpPr>
            <a:spLocks noGrp="1"/>
          </p:cNvSpPr>
          <p:nvPr>
            <p:ph type="sldNum" sz="quarter" idx="2"/>
          </p:nvPr>
        </p:nvSpPr>
        <p:spPr>
          <a:prstGeom prst="rect">
            <a:avLst/>
          </a:prstGeom>
        </p:spPr>
        <p:txBody>
          <a:bodyPr/>
          <a:lstStyle/>
          <a:p>
            <a:fld id="{86CB4B4D-7CA3-9044-876B-883B54F8677D}"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140389751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990600"/>
          </a:xfrm>
        </p:spPr>
        <p:txBody>
          <a:bodyPr>
            <a:normAutofit/>
          </a:bodyPr>
          <a:lstStyle>
            <a:lvl1pPr>
              <a:defRPr sz="4000"/>
            </a:lvl1pPr>
          </a:lstStyle>
          <a:p>
            <a:r>
              <a:rPr lang="en-US"/>
              <a:t>Click to edit Master title style</a:t>
            </a:r>
            <a:endParaRPr lang="en-US" dirty="0"/>
          </a:p>
        </p:txBody>
      </p:sp>
      <p:sp>
        <p:nvSpPr>
          <p:cNvPr id="8" name="Content Placeholder 7"/>
          <p:cNvSpPr>
            <a:spLocks noGrp="1"/>
          </p:cNvSpPr>
          <p:nvPr>
            <p:ph sz="quarter" idx="13"/>
          </p:nvPr>
        </p:nvSpPr>
        <p:spPr>
          <a:xfrm>
            <a:off x="612648" y="15240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93873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2550"/>
            <a:ext cx="8229600" cy="612775"/>
          </a:xfrm>
          <a:prstGeom prst="rect">
            <a:avLst/>
          </a:prstGeom>
        </p:spPr>
        <p:txBody>
          <a:bodyPr>
            <a:normAutofit/>
          </a:bodyPr>
          <a:lstStyle>
            <a:lvl1pPr>
              <a:defRPr sz="3200"/>
            </a:lvl1pPr>
          </a:lstStyle>
          <a:p>
            <a:r>
              <a:rPr lang="en-US" dirty="0"/>
              <a:t>Click to Edit Master Title Style</a:t>
            </a:r>
          </a:p>
        </p:txBody>
      </p:sp>
      <p:sp>
        <p:nvSpPr>
          <p:cNvPr id="4" name="Text Placeholder 3"/>
          <p:cNvSpPr>
            <a:spLocks noGrp="1"/>
          </p:cNvSpPr>
          <p:nvPr>
            <p:ph type="body" sz="quarter" idx="10"/>
          </p:nvPr>
        </p:nvSpPr>
        <p:spPr>
          <a:xfrm>
            <a:off x="533400" y="875076"/>
            <a:ext cx="8077200" cy="4267200"/>
          </a:xfrm>
          <a:prstGeom prst="rect">
            <a:avLst/>
          </a:prstGeom>
        </p:spPr>
        <p:txBody>
          <a:bodyPr/>
          <a:lstStyle>
            <a:lvl1pPr>
              <a:defRPr sz="3200">
                <a:latin typeface="+mn-lt"/>
              </a:defRPr>
            </a:lvl1pPr>
            <a:lvl2pPr>
              <a:defRPr sz="2800">
                <a:latin typeface="+mn-lt"/>
              </a:defRPr>
            </a:lvl2pPr>
            <a:lvl3pPr>
              <a:defRPr sz="2400">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3262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5" Type="http://schemas.openxmlformats.org/officeDocument/2006/relationships/slideLayout" Target="../slideLayouts/slideLayout135.xml"/><Relationship Id="rId10" Type="http://schemas.openxmlformats.org/officeDocument/2006/relationships/image" Target="../media/image12.jpeg"/><Relationship Id="rId4" Type="http://schemas.openxmlformats.org/officeDocument/2006/relationships/slideLayout" Target="../slideLayouts/slideLayout134.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3.jpe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3.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3.jpeg"/><Relationship Id="rId2" Type="http://schemas.openxmlformats.org/officeDocument/2006/relationships/slideLayout" Target="../slideLayouts/slideLayout76.xml"/><Relationship Id="rId16"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image" Target="../media/image7.png"/><Relationship Id="rId5" Type="http://schemas.openxmlformats.org/officeDocument/2006/relationships/slideLayout" Target="../slideLayouts/slideLayout94.xml"/><Relationship Id="rId10" Type="http://schemas.openxmlformats.org/officeDocument/2006/relationships/image" Target="../media/image9.png"/><Relationship Id="rId4" Type="http://schemas.openxmlformats.org/officeDocument/2006/relationships/slideLayout" Target="../slideLayouts/slideLayout9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6" Type="http://schemas.openxmlformats.org/officeDocument/2006/relationships/image" Target="../media/image5.jpe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8.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image" Target="../media/image5.jpeg"/><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theme" Target="../theme/theme9.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539875"/>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6188075"/>
            <a:ext cx="2667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chemeClr val="tx2"/>
                </a:solidFill>
                <a:latin typeface="Arial" pitchFamily="34" charset="0"/>
                <a:ea typeface="ＭＳ Ｐゴシック" pitchFamily="34" charset="-128"/>
              </a:defRPr>
            </a:lvl1pPr>
          </a:lstStyle>
          <a:p>
            <a:pPr>
              <a:defRPr/>
            </a:pPr>
            <a:r>
              <a:rPr lang="en-US"/>
              <a:t>‹#›</a:t>
            </a:r>
          </a:p>
        </p:txBody>
      </p:sp>
      <p:sp>
        <p:nvSpPr>
          <p:cNvPr id="3" name="Footer Placeholder 2"/>
          <p:cNvSpPr>
            <a:spLocks noGrp="1"/>
          </p:cNvSpPr>
          <p:nvPr>
            <p:ph type="ftr" sz="quarter" idx="3"/>
          </p:nvPr>
        </p:nvSpPr>
        <p:spPr>
          <a:xfrm>
            <a:off x="609600" y="6188075"/>
            <a:ext cx="5421313" cy="365125"/>
          </a:xfrm>
          <a:prstGeom prst="rect">
            <a:avLst/>
          </a:prstGeom>
        </p:spPr>
        <p:txBody>
          <a:bodyPr vert="horz" anchor="ctr"/>
          <a:lstStyle>
            <a:lvl1pPr algn="r" eaLnBrk="1" fontAlgn="auto" hangingPunct="1">
              <a:spcBef>
                <a:spcPts val="0"/>
              </a:spcBef>
              <a:spcAft>
                <a:spcPts val="0"/>
              </a:spcAft>
              <a:defRPr sz="1400">
                <a:solidFill>
                  <a:schemeClr val="tx2"/>
                </a:solidFill>
                <a:latin typeface="+mn-lt"/>
                <a:ea typeface="+mn-ea"/>
                <a:cs typeface="+mn-cs"/>
              </a:defRPr>
            </a:lvl1pPr>
          </a:lstStyle>
          <a:p>
            <a:pPr>
              <a:defRPr/>
            </a:pPr>
            <a:endParaRPr lang="en-US"/>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31" name="Picture 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fld id="{DF7381D4-477F-42AD-864A-103AAF1C4E2C}" type="slidenum">
              <a:rPr lang="en-US" altLang="en-US" smtClean="0">
                <a:solidFill>
                  <a:srgbClr val="F8F8F8"/>
                </a:solidFill>
              </a:rPr>
              <a:pPr algn="ctr" eaLnBrk="1" hangingPunct="1">
                <a:defRPr/>
              </a:pPr>
              <a:t>‹#›</a:t>
            </a:fld>
            <a:endParaRPr lang="en-US" altLang="en-US">
              <a:solidFill>
                <a:srgbClr val="F8F8F8"/>
              </a:solidFill>
            </a:endParaRPr>
          </a:p>
        </p:txBody>
      </p:sp>
    </p:spTree>
    <p:extLst>
      <p:ext uri="{BB962C8B-B14F-4D97-AF65-F5344CB8AC3E}">
        <p14:creationId xmlns:p14="http://schemas.microsoft.com/office/powerpoint/2010/main" val="8506951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78" r:id="rId3"/>
    <p:sldLayoutId id="2147483757" r:id="rId4"/>
    <p:sldLayoutId id="2147483758" r:id="rId5"/>
    <p:sldLayoutId id="2147483759" r:id="rId6"/>
    <p:sldLayoutId id="2147483805" r:id="rId7"/>
    <p:sldLayoutId id="2147483806" r:id="rId8"/>
    <p:sldLayoutId id="2147483808" r:id="rId9"/>
    <p:sldLayoutId id="2147483809" r:id="rId10"/>
    <p:sldLayoutId id="2147483811" r:id="rId11"/>
    <p:sldLayoutId id="2147483812" r:id="rId12"/>
    <p:sldLayoutId id="2147484072" r:id="rId13"/>
    <p:sldLayoutId id="2147484075" r:id="rId14"/>
    <p:sldLayoutId id="2147484114" r:id="rId15"/>
  </p:sldLayoutIdLst>
  <p:hf sldNum="0" hdr="0" ftr="0" dt="0"/>
  <p:txStyles>
    <p:title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p:titleStyle>
    <p:bodyStyle>
      <a:lvl1pPr marL="342900" indent="-342900" algn="l" rtl="0" eaLnBrk="1" fontAlgn="base" hangingPunct="1">
        <a:spcBef>
          <a:spcPts val="700"/>
        </a:spcBef>
        <a:spcAft>
          <a:spcPct val="0"/>
        </a:spcAft>
        <a:buClr>
          <a:srgbClr val="F58220"/>
        </a:buClr>
        <a:buSzPct val="125000"/>
        <a:buFont typeface="Wingdings" panose="05000000000000000000"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anose="05000000000000000000"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anose="05000000000000000000"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anose="05000000000000000000"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panose="020B0604020202020204" pitchFamily="34"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539877"/>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6188077"/>
            <a:ext cx="2667000" cy="365125"/>
          </a:xfrm>
          <a:prstGeom prst="rect">
            <a:avLst/>
          </a:prstGeom>
        </p:spPr>
        <p:txBody>
          <a:bodyPr vert="horz" wrap="square" lIns="91440" tIns="45720" rIns="91440" bIns="45720" numCol="1" anchor="ctr" anchorCtr="0" compatLnSpc="1">
            <a:prstTxWarp prst="textNoShape">
              <a:avLst/>
            </a:prstTxWarp>
          </a:bodyPr>
          <a:lstStyle>
            <a:lvl1pPr>
              <a:defRPr sz="1050">
                <a:solidFill>
                  <a:schemeClr val="tx2"/>
                </a:solidFill>
                <a:latin typeface="Arial" charset="0"/>
                <a:cs typeface="Arial" charset="0"/>
              </a:defRPr>
            </a:lvl1pPr>
          </a:lstStyle>
          <a:p>
            <a:pPr defTabSz="914400" fontAlgn="base">
              <a:spcBef>
                <a:spcPct val="0"/>
              </a:spcBef>
              <a:spcAft>
                <a:spcPct val="0"/>
              </a:spcAft>
              <a:defRPr/>
            </a:pPr>
            <a:r>
              <a:rPr lang="en-US">
                <a:solidFill>
                  <a:srgbClr val="000000"/>
                </a:solidFill>
              </a:rPr>
              <a:t>‹#›</a:t>
            </a:r>
          </a:p>
        </p:txBody>
      </p:sp>
      <p:sp>
        <p:nvSpPr>
          <p:cNvPr id="3" name="Footer Placeholder 2"/>
          <p:cNvSpPr>
            <a:spLocks noGrp="1"/>
          </p:cNvSpPr>
          <p:nvPr>
            <p:ph type="ftr" sz="quarter" idx="3"/>
          </p:nvPr>
        </p:nvSpPr>
        <p:spPr>
          <a:xfrm>
            <a:off x="609601" y="6188077"/>
            <a:ext cx="5421313" cy="365125"/>
          </a:xfrm>
          <a:prstGeom prst="rect">
            <a:avLst/>
          </a:prstGeom>
        </p:spPr>
        <p:txBody>
          <a:bodyPr vert="horz" wrap="square" lIns="91440" tIns="45720" rIns="91440" bIns="45720" numCol="1" anchor="ctr" anchorCtr="0" compatLnSpc="1">
            <a:prstTxWarp prst="textNoShape">
              <a:avLst/>
            </a:prstTxWarp>
          </a:bodyPr>
          <a:lstStyle>
            <a:lvl1pPr algn="r">
              <a:defRPr sz="1050">
                <a:solidFill>
                  <a:schemeClr val="tx2"/>
                </a:solidFill>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sz="1350">
              <a:solidFill>
                <a:srgbClr val="F8F8F8"/>
              </a:solidFill>
            </a:endParaRPr>
          </a:p>
        </p:txBody>
      </p:sp>
      <p:pic>
        <p:nvPicPr>
          <p:cNvPr id="1031" name="Picture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6183315"/>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pPr>
            <a:fld id="{7C3584AF-CFDC-4521-9EA3-98226FC23099}" type="slidenum">
              <a:rPr lang="en-US" altLang="en-US" sz="1350">
                <a:solidFill>
                  <a:srgbClr val="F8F8F8"/>
                </a:solidFill>
              </a:rPr>
              <a:pPr algn="ctr" defTabSz="914400" eaLnBrk="1" fontAlgn="base" hangingPunct="1">
                <a:spcBef>
                  <a:spcPct val="0"/>
                </a:spcBef>
                <a:spcAft>
                  <a:spcPct val="0"/>
                </a:spcAft>
              </a:pPr>
              <a:t>‹#›</a:t>
            </a:fld>
            <a:endParaRPr lang="en-US" altLang="en-US" sz="1350">
              <a:solidFill>
                <a:srgbClr val="F8F8F8"/>
              </a:solidFill>
            </a:endParaRPr>
          </a:p>
        </p:txBody>
      </p:sp>
    </p:spTree>
    <p:extLst>
      <p:ext uri="{BB962C8B-B14F-4D97-AF65-F5344CB8AC3E}">
        <p14:creationId xmlns:p14="http://schemas.microsoft.com/office/powerpoint/2010/main" val="2172547363"/>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Lst>
  <p:hf sldNum="0" hdr="0" ftr="0" dt="0"/>
  <p:txStyles>
    <p:titleStyle>
      <a:lvl1pPr algn="l" rtl="0" eaLnBrk="0" fontAlgn="base" hangingPunct="0">
        <a:spcBef>
          <a:spcPct val="0"/>
        </a:spcBef>
        <a:spcAft>
          <a:spcPct val="0"/>
        </a:spcAft>
        <a:defRPr sz="3300" kern="1200">
          <a:solidFill>
            <a:srgbClr val="58595B"/>
          </a:solidFill>
          <a:latin typeface="+mj-lt"/>
          <a:ea typeface="+mj-ea"/>
          <a:cs typeface="+mj-cs"/>
        </a:defRPr>
      </a:lvl1pPr>
      <a:lvl2pPr algn="l" rtl="0" eaLnBrk="0" fontAlgn="base" hangingPunct="0">
        <a:spcBef>
          <a:spcPct val="0"/>
        </a:spcBef>
        <a:spcAft>
          <a:spcPct val="0"/>
        </a:spcAft>
        <a:defRPr sz="3300">
          <a:solidFill>
            <a:srgbClr val="58595B"/>
          </a:solidFill>
          <a:latin typeface="Arial" charset="0"/>
        </a:defRPr>
      </a:lvl2pPr>
      <a:lvl3pPr algn="l" rtl="0" eaLnBrk="0" fontAlgn="base" hangingPunct="0">
        <a:spcBef>
          <a:spcPct val="0"/>
        </a:spcBef>
        <a:spcAft>
          <a:spcPct val="0"/>
        </a:spcAft>
        <a:defRPr sz="3300">
          <a:solidFill>
            <a:srgbClr val="58595B"/>
          </a:solidFill>
          <a:latin typeface="Arial" charset="0"/>
        </a:defRPr>
      </a:lvl3pPr>
      <a:lvl4pPr algn="l" rtl="0" eaLnBrk="0" fontAlgn="base" hangingPunct="0">
        <a:spcBef>
          <a:spcPct val="0"/>
        </a:spcBef>
        <a:spcAft>
          <a:spcPct val="0"/>
        </a:spcAft>
        <a:defRPr sz="3300">
          <a:solidFill>
            <a:srgbClr val="58595B"/>
          </a:solidFill>
          <a:latin typeface="Arial" charset="0"/>
        </a:defRPr>
      </a:lvl4pPr>
      <a:lvl5pPr algn="l" rtl="0" eaLnBrk="0" fontAlgn="base" hangingPunct="0">
        <a:spcBef>
          <a:spcPct val="0"/>
        </a:spcBef>
        <a:spcAft>
          <a:spcPct val="0"/>
        </a:spcAft>
        <a:defRPr sz="3300">
          <a:solidFill>
            <a:srgbClr val="58595B"/>
          </a:solidFill>
          <a:latin typeface="Arial" charset="0"/>
        </a:defRPr>
      </a:lvl5pPr>
      <a:lvl6pPr marL="342900" algn="l" rtl="0" fontAlgn="base">
        <a:spcBef>
          <a:spcPct val="0"/>
        </a:spcBef>
        <a:spcAft>
          <a:spcPct val="0"/>
        </a:spcAft>
        <a:defRPr sz="3300">
          <a:solidFill>
            <a:srgbClr val="58595B"/>
          </a:solidFill>
          <a:latin typeface="Arial" charset="0"/>
        </a:defRPr>
      </a:lvl6pPr>
      <a:lvl7pPr marL="685800" algn="l" rtl="0" fontAlgn="base">
        <a:spcBef>
          <a:spcPct val="0"/>
        </a:spcBef>
        <a:spcAft>
          <a:spcPct val="0"/>
        </a:spcAft>
        <a:defRPr sz="3300">
          <a:solidFill>
            <a:srgbClr val="58595B"/>
          </a:solidFill>
          <a:latin typeface="Arial" charset="0"/>
        </a:defRPr>
      </a:lvl7pPr>
      <a:lvl8pPr marL="1028700" algn="l" rtl="0" fontAlgn="base">
        <a:spcBef>
          <a:spcPct val="0"/>
        </a:spcBef>
        <a:spcAft>
          <a:spcPct val="0"/>
        </a:spcAft>
        <a:defRPr sz="3300">
          <a:solidFill>
            <a:srgbClr val="58595B"/>
          </a:solidFill>
          <a:latin typeface="Arial" charset="0"/>
        </a:defRPr>
      </a:lvl8pPr>
      <a:lvl9pPr marL="1371600" algn="l" rtl="0" fontAlgn="base">
        <a:spcBef>
          <a:spcPct val="0"/>
        </a:spcBef>
        <a:spcAft>
          <a:spcPct val="0"/>
        </a:spcAft>
        <a:defRPr sz="3300">
          <a:solidFill>
            <a:srgbClr val="58595B"/>
          </a:solidFill>
          <a:latin typeface="Arial" charset="0"/>
        </a:defRPr>
      </a:lvl9pPr>
    </p:titleStyle>
    <p:bodyStyle>
      <a:lvl1pPr algn="l" rtl="0" eaLnBrk="0" fontAlgn="base" hangingPunct="0">
        <a:spcBef>
          <a:spcPts val="525"/>
        </a:spcBef>
        <a:spcAft>
          <a:spcPct val="0"/>
        </a:spcAft>
        <a:buClr>
          <a:srgbClr val="F58220"/>
        </a:buClr>
        <a:buSzPct val="125000"/>
        <a:buFont typeface="Wingdings" panose="05000000000000000000" pitchFamily="2" charset="2"/>
        <a:defRPr sz="2175" kern="1200">
          <a:solidFill>
            <a:srgbClr val="58595B"/>
          </a:solidFill>
          <a:latin typeface="+mn-lt"/>
          <a:ea typeface="+mn-ea"/>
          <a:cs typeface="+mn-cs"/>
        </a:defRPr>
      </a:lvl1pPr>
      <a:lvl2pPr marL="479822" indent="-204788" algn="l" rtl="0" eaLnBrk="0" fontAlgn="base" hangingPunct="0">
        <a:spcBef>
          <a:spcPts val="413"/>
        </a:spcBef>
        <a:spcAft>
          <a:spcPct val="0"/>
        </a:spcAft>
        <a:buClr>
          <a:srgbClr val="F58220"/>
        </a:buClr>
        <a:buSzPct val="100000"/>
        <a:buFont typeface="Wingdings" panose="05000000000000000000" pitchFamily="2" charset="2"/>
        <a:buChar char="§"/>
        <a:defRPr sz="1950" kern="1200">
          <a:solidFill>
            <a:srgbClr val="58595B"/>
          </a:solidFill>
          <a:latin typeface="+mn-lt"/>
          <a:ea typeface="+mn-ea"/>
          <a:cs typeface="+mn-cs"/>
        </a:defRPr>
      </a:lvl2pPr>
      <a:lvl3pPr marL="684610" indent="-171450" algn="l" rtl="0" eaLnBrk="0" fontAlgn="base" hangingPunct="0">
        <a:spcBef>
          <a:spcPts val="375"/>
        </a:spcBef>
        <a:spcAft>
          <a:spcPct val="0"/>
        </a:spcAft>
        <a:buClr>
          <a:srgbClr val="73A533"/>
        </a:buClr>
        <a:buSzPct val="90000"/>
        <a:buFont typeface="Wingdings" panose="05000000000000000000" pitchFamily="2" charset="2"/>
        <a:buChar char="Ø"/>
        <a:defRPr sz="1725" kern="1200">
          <a:solidFill>
            <a:srgbClr val="58595B"/>
          </a:solidFill>
          <a:latin typeface="+mn-lt"/>
          <a:ea typeface="+mn-ea"/>
          <a:cs typeface="+mn-cs"/>
        </a:defRPr>
      </a:lvl3pPr>
      <a:lvl4pPr marL="1027510" indent="-171450" algn="l" rtl="0" eaLnBrk="0" fontAlgn="base" hangingPunct="0">
        <a:spcBef>
          <a:spcPts val="300"/>
        </a:spcBef>
        <a:spcAft>
          <a:spcPct val="0"/>
        </a:spcAft>
        <a:buClr>
          <a:srgbClr val="F58220"/>
        </a:buClr>
        <a:buSzPct val="100000"/>
        <a:buFont typeface="Wingdings" panose="05000000000000000000" pitchFamily="2" charset="2"/>
        <a:buChar char="−"/>
        <a:defRPr sz="1500" kern="1200">
          <a:solidFill>
            <a:srgbClr val="58595B"/>
          </a:solidFill>
          <a:latin typeface="+mn-lt"/>
          <a:ea typeface="+mn-ea"/>
          <a:cs typeface="+mn-cs"/>
        </a:defRPr>
      </a:lvl4pPr>
      <a:lvl5pPr marL="1370410" indent="-171450" algn="l" rtl="0" eaLnBrk="0" fontAlgn="base" hangingPunct="0">
        <a:spcBef>
          <a:spcPts val="300"/>
        </a:spcBef>
        <a:spcAft>
          <a:spcPct val="0"/>
        </a:spcAft>
        <a:buClr>
          <a:srgbClr val="73A533"/>
        </a:buClr>
        <a:buSzPct val="100000"/>
        <a:buFont typeface="Arial" panose="020B0604020202020204" pitchFamily="34" charset="0"/>
        <a:buChar char="•"/>
        <a:defRPr sz="1500" kern="1200">
          <a:solidFill>
            <a:srgbClr val="58595B"/>
          </a:solidFill>
          <a:latin typeface="+mn-lt"/>
          <a:ea typeface="+mn-ea"/>
          <a:cs typeface="+mn-cs"/>
        </a:defRPr>
      </a:lvl5pPr>
      <a:lvl6pPr marL="1577340" indent="-171450" algn="l" rtl="0" eaLnBrk="1" latinLnBrk="0" hangingPunct="1">
        <a:spcBef>
          <a:spcPct val="20000"/>
        </a:spcBef>
        <a:buClr>
          <a:schemeClr val="accent1"/>
        </a:buClr>
        <a:buFont typeface="Wingdings"/>
        <a:buChar char="§"/>
        <a:defRPr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sz="135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342900" algn="l" rtl="0" eaLnBrk="1" hangingPunct="1">
        <a:defRPr kern="1200">
          <a:solidFill>
            <a:schemeClr val="tx1"/>
          </a:solidFill>
          <a:latin typeface="+mn-lt"/>
          <a:ea typeface="+mn-ea"/>
          <a:cs typeface="+mn-cs"/>
        </a:defRPr>
      </a:lvl2pPr>
      <a:lvl3pPr marL="685800" algn="l" rtl="0" eaLnBrk="1" hangingPunct="1">
        <a:defRPr kern="1200">
          <a:solidFill>
            <a:schemeClr val="tx1"/>
          </a:solidFill>
          <a:latin typeface="+mn-lt"/>
          <a:ea typeface="+mn-ea"/>
          <a:cs typeface="+mn-cs"/>
        </a:defRPr>
      </a:lvl3pPr>
      <a:lvl4pPr marL="1028700" algn="l" rtl="0" eaLnBrk="1" hangingPunct="1">
        <a:defRPr kern="1200">
          <a:solidFill>
            <a:schemeClr val="tx1"/>
          </a:solidFill>
          <a:latin typeface="+mn-lt"/>
          <a:ea typeface="+mn-ea"/>
          <a:cs typeface="+mn-cs"/>
        </a:defRPr>
      </a:lvl4pPr>
      <a:lvl5pPr marL="1371600" algn="l" rtl="0" eaLnBrk="1" hangingPunct="1">
        <a:defRPr kern="1200">
          <a:solidFill>
            <a:schemeClr val="tx1"/>
          </a:solidFill>
          <a:latin typeface="+mn-lt"/>
          <a:ea typeface="+mn-ea"/>
          <a:cs typeface="+mn-cs"/>
        </a:defRPr>
      </a:lvl5pPr>
      <a:lvl6pPr marL="1714500" algn="l" rtl="0" eaLnBrk="1" hangingPunct="1">
        <a:defRPr kern="1200">
          <a:solidFill>
            <a:schemeClr val="tx1"/>
          </a:solidFill>
          <a:latin typeface="+mn-lt"/>
          <a:ea typeface="+mn-ea"/>
          <a:cs typeface="+mn-cs"/>
        </a:defRPr>
      </a:lvl6pPr>
      <a:lvl7pPr marL="2057400" algn="l" rtl="0" eaLnBrk="1" hangingPunct="1">
        <a:defRPr kern="1200">
          <a:solidFill>
            <a:schemeClr val="tx1"/>
          </a:solidFill>
          <a:latin typeface="+mn-lt"/>
          <a:ea typeface="+mn-ea"/>
          <a:cs typeface="+mn-cs"/>
        </a:defRPr>
      </a:lvl7pPr>
      <a:lvl8pPr marL="2400300" algn="l" rtl="0" eaLnBrk="1" hangingPunct="1">
        <a:defRPr kern="1200">
          <a:solidFill>
            <a:schemeClr val="tx1"/>
          </a:solidFill>
          <a:latin typeface="+mn-lt"/>
          <a:ea typeface="+mn-ea"/>
          <a:cs typeface="+mn-cs"/>
        </a:defRPr>
      </a:lvl8pPr>
      <a:lvl9pPr marL="27432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12"/>
          <p:cNvSpPr>
            <a:spLocks noGrp="1"/>
          </p:cNvSpPr>
          <p:nvPr>
            <p:ph type="body" idx="1"/>
          </p:nvPr>
        </p:nvSpPr>
        <p:spPr bwMode="auto">
          <a:xfrm>
            <a:off x="612775" y="1539875"/>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096000" y="6188075"/>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Arial" pitchFamily="34" charset="0"/>
                <a:ea typeface="ＭＳ Ｐゴシック" pitchFamily="34" charset="-128"/>
              </a:defRPr>
            </a:lvl1pPr>
          </a:lstStyle>
          <a:p>
            <a:pPr defTabSz="914400" fontAlgn="base">
              <a:spcBef>
                <a:spcPct val="0"/>
              </a:spcBef>
              <a:spcAft>
                <a:spcPct val="0"/>
              </a:spcAft>
              <a:defRPr/>
            </a:pPr>
            <a:endParaRPr lang="en-US">
              <a:solidFill>
                <a:srgbClr val="000000"/>
              </a:solidFill>
            </a:endParaRPr>
          </a:p>
        </p:txBody>
      </p:sp>
      <p:sp>
        <p:nvSpPr>
          <p:cNvPr id="3" name="Footer Placeholder 2"/>
          <p:cNvSpPr>
            <a:spLocks noGrp="1"/>
          </p:cNvSpPr>
          <p:nvPr>
            <p:ph type="ftr" sz="quarter" idx="3"/>
          </p:nvPr>
        </p:nvSpPr>
        <p:spPr>
          <a:xfrm>
            <a:off x="609600" y="6188075"/>
            <a:ext cx="5421313" cy="365125"/>
          </a:xfrm>
          <a:prstGeom prst="rect">
            <a:avLst/>
          </a:prstGeom>
        </p:spPr>
        <p:txBody>
          <a:bodyPr vert="horz" anchor="ctr"/>
          <a:lstStyle>
            <a:lvl1pPr algn="r" fontAlgn="auto">
              <a:spcBef>
                <a:spcPts val="0"/>
              </a:spcBef>
              <a:spcAft>
                <a:spcPts val="0"/>
              </a:spcAft>
              <a:defRPr sz="1400">
                <a:solidFill>
                  <a:schemeClr val="tx2"/>
                </a:solidFill>
                <a:latin typeface="+mn-lt"/>
                <a:ea typeface="+mn-ea"/>
                <a:cs typeface="+mn-cs"/>
              </a:defRPr>
            </a:lvl1pPr>
          </a:lstStyle>
          <a:p>
            <a:pPr defTabSz="914400">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srgbClr val="F8F8F8"/>
              </a:solidFill>
            </a:endParaRPr>
          </a:p>
        </p:txBody>
      </p:sp>
      <p:pic>
        <p:nvPicPr>
          <p:cNvPr id="1031" name="Picture 1"/>
          <p:cNvPicPr>
            <a:picLocks noChangeAspect="1" noChangeArrowheads="1"/>
          </p:cNvPicPr>
          <p:nvPr/>
        </p:nvPicPr>
        <p:blipFill>
          <a:blip r:embed="rId20" cstate="print"/>
          <a:srcRect/>
          <a:stretch>
            <a:fillRect/>
          </a:stretch>
        </p:blipFill>
        <p:spPr bwMode="auto">
          <a:xfrm>
            <a:off x="0" y="6183313"/>
            <a:ext cx="9144000" cy="681037"/>
          </a:xfrm>
          <a:prstGeom prst="rect">
            <a:avLst/>
          </a:prstGeom>
          <a:noFill/>
          <a:ln w="9525">
            <a:noFill/>
            <a:miter lim="800000"/>
            <a:headEnd/>
            <a:tailEnd/>
          </a:ln>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fld id="{FE77A38D-44ED-4772-BFF3-2A240D9852E3}" type="slidenum">
              <a:rPr lang="en-US" sz="1400">
                <a:solidFill>
                  <a:srgbClr val="F8F8F8"/>
                </a:solidFill>
                <a:ea typeface="ＭＳ Ｐゴシック" pitchFamily="34" charset="-128"/>
              </a:rPr>
              <a:pPr algn="ctr" defTabSz="914400" fontAlgn="base">
                <a:spcBef>
                  <a:spcPct val="0"/>
                </a:spcBef>
                <a:spcAft>
                  <a:spcPct val="0"/>
                </a:spcAft>
                <a:defRPr/>
              </a:pPr>
              <a:t>‹#›</a:t>
            </a:fld>
            <a:endParaRPr lang="en-US" sz="1400" dirty="0">
              <a:solidFill>
                <a:srgbClr val="F8F8F8"/>
              </a:solidFill>
              <a:ea typeface="ＭＳ Ｐゴシック" pitchFamily="34" charset="-128"/>
            </a:endParaRPr>
          </a:p>
        </p:txBody>
      </p:sp>
    </p:spTree>
    <p:extLst>
      <p:ext uri="{BB962C8B-B14F-4D97-AF65-F5344CB8AC3E}">
        <p14:creationId xmlns:p14="http://schemas.microsoft.com/office/powerpoint/2010/main" val="322241867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20" r:id="rId4"/>
    <p:sldLayoutId id="2147483822" r:id="rId5"/>
    <p:sldLayoutId id="2147483824" r:id="rId6"/>
    <p:sldLayoutId id="2147483828" r:id="rId7"/>
    <p:sldLayoutId id="2147483830" r:id="rId8"/>
    <p:sldLayoutId id="2147483832" r:id="rId9"/>
    <p:sldLayoutId id="2147483847" r:id="rId10"/>
    <p:sldLayoutId id="2147483851" r:id="rId11"/>
    <p:sldLayoutId id="2147484074" r:id="rId12"/>
    <p:sldLayoutId id="2147484077" r:id="rId13"/>
    <p:sldLayoutId id="2147484079" r:id="rId14"/>
    <p:sldLayoutId id="2147484080" r:id="rId15"/>
    <p:sldLayoutId id="2147484081" r:id="rId16"/>
    <p:sldLayoutId id="2147484082" r:id="rId17"/>
    <p:sldLayoutId id="2147484103" r:id="rId18"/>
  </p:sldLayoutIdLst>
  <p:hf hdr="0" ftr="0" dt="0"/>
  <p:txStyles>
    <p:title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p:titleStyle>
    <p:bodyStyle>
      <a:lvl1pPr marL="342900" indent="-342900" algn="l" rtl="0" eaLnBrk="1" fontAlgn="base" hangingPunct="1">
        <a:spcBef>
          <a:spcPts val="700"/>
        </a:spcBef>
        <a:spcAft>
          <a:spcPct val="0"/>
        </a:spcAft>
        <a:buClr>
          <a:srgbClr val="F58220"/>
        </a:buClr>
        <a:buSzPct val="125000"/>
        <a:buFont typeface="Wingdings"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539875"/>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6188075"/>
            <a:ext cx="2667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chemeClr val="tx2"/>
                </a:solidFill>
                <a:latin typeface="Arial" pitchFamily="34" charset="0"/>
                <a:ea typeface="ＭＳ Ｐゴシック" pitchFamily="34" charset="-128"/>
              </a:defRPr>
            </a:lvl1pPr>
          </a:lstStyle>
          <a:p>
            <a:pPr>
              <a:defRPr/>
            </a:pPr>
            <a:r>
              <a:rPr lang="en-US">
                <a:solidFill>
                  <a:srgbClr val="000000"/>
                </a:solidFill>
              </a:rPr>
              <a:t>‹#›</a:t>
            </a:r>
          </a:p>
        </p:txBody>
      </p:sp>
      <p:sp>
        <p:nvSpPr>
          <p:cNvPr id="3" name="Footer Placeholder 2"/>
          <p:cNvSpPr>
            <a:spLocks noGrp="1"/>
          </p:cNvSpPr>
          <p:nvPr>
            <p:ph type="ftr" sz="quarter" idx="3"/>
          </p:nvPr>
        </p:nvSpPr>
        <p:spPr>
          <a:xfrm>
            <a:off x="609600" y="6188075"/>
            <a:ext cx="5421313" cy="365125"/>
          </a:xfrm>
          <a:prstGeom prst="rect">
            <a:avLst/>
          </a:prstGeom>
        </p:spPr>
        <p:txBody>
          <a:bodyPr vert="horz" anchor="ctr"/>
          <a:lstStyle>
            <a:lvl1pPr algn="r" eaLnBrk="1" fontAlgn="auto" hangingPunct="1">
              <a:spcBef>
                <a:spcPts val="0"/>
              </a:spcBef>
              <a:spcAft>
                <a:spcPts val="0"/>
              </a:spcAft>
              <a:defRPr sz="1400">
                <a:solidFill>
                  <a:schemeClr val="tx2"/>
                </a:solidFill>
                <a:latin typeface="+mn-lt"/>
                <a:ea typeface="+mn-ea"/>
                <a:cs typeface="+mn-cs"/>
              </a:defRPr>
            </a:lvl1pPr>
          </a:lstStyle>
          <a:p>
            <a:pPr>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8F8F8"/>
              </a:solidFill>
            </a:endParaRPr>
          </a:p>
        </p:txBody>
      </p:sp>
      <p:pic>
        <p:nvPicPr>
          <p:cNvPr id="1031"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fld id="{DF7381D4-477F-42AD-864A-103AAF1C4E2C}" type="slidenum">
              <a:rPr lang="en-US" altLang="en-US" smtClean="0">
                <a:solidFill>
                  <a:srgbClr val="F8F8F8"/>
                </a:solidFill>
              </a:rPr>
              <a:pPr algn="ctr" eaLnBrk="1" hangingPunct="1">
                <a:defRPr/>
              </a:pPr>
              <a:t>‹#›</a:t>
            </a:fld>
            <a:endParaRPr lang="en-US" altLang="en-US">
              <a:solidFill>
                <a:srgbClr val="F8F8F8"/>
              </a:solidFill>
            </a:endParaRPr>
          </a:p>
        </p:txBody>
      </p:sp>
    </p:spTree>
    <p:extLst>
      <p:ext uri="{BB962C8B-B14F-4D97-AF65-F5344CB8AC3E}">
        <p14:creationId xmlns:p14="http://schemas.microsoft.com/office/powerpoint/2010/main" val="476425834"/>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1" r:id="rId8"/>
    <p:sldLayoutId id="2147483902" r:id="rId9"/>
    <p:sldLayoutId id="2147483903" r:id="rId10"/>
    <p:sldLayoutId id="2147483904" r:id="rId11"/>
    <p:sldLayoutId id="2147483905" r:id="rId12"/>
    <p:sldLayoutId id="2147483906" r:id="rId13"/>
  </p:sldLayoutIdLst>
  <p:hf sldNum="0" hdr="0" ftr="0" dt="0"/>
  <p:txStyles>
    <p:title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p:titleStyle>
    <p:bodyStyle>
      <a:lvl1pPr marL="342900" indent="-342900" algn="l" rtl="0" eaLnBrk="1" fontAlgn="base" hangingPunct="1">
        <a:spcBef>
          <a:spcPts val="700"/>
        </a:spcBef>
        <a:spcAft>
          <a:spcPct val="0"/>
        </a:spcAft>
        <a:buClr>
          <a:srgbClr val="F58220"/>
        </a:buClr>
        <a:buSzPct val="125000"/>
        <a:buFont typeface="Wingdings" panose="05000000000000000000"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anose="05000000000000000000"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anose="05000000000000000000"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anose="05000000000000000000"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panose="020B0604020202020204" pitchFamily="34"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539875"/>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6188075"/>
            <a:ext cx="2667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chemeClr val="tx2"/>
                </a:solidFill>
                <a:latin typeface="Arial" pitchFamily="34" charset="0"/>
                <a:ea typeface="ＭＳ Ｐゴシック" pitchFamily="34" charset="-128"/>
              </a:defRPr>
            </a:lvl1pPr>
          </a:lstStyle>
          <a:p>
            <a:pPr>
              <a:defRPr/>
            </a:pPr>
            <a:r>
              <a:rPr lang="en-US">
                <a:solidFill>
                  <a:srgbClr val="000000"/>
                </a:solidFill>
              </a:rPr>
              <a:t>‹#›</a:t>
            </a:r>
          </a:p>
        </p:txBody>
      </p:sp>
      <p:sp>
        <p:nvSpPr>
          <p:cNvPr id="3" name="Footer Placeholder 2"/>
          <p:cNvSpPr>
            <a:spLocks noGrp="1"/>
          </p:cNvSpPr>
          <p:nvPr>
            <p:ph type="ftr" sz="quarter" idx="3"/>
          </p:nvPr>
        </p:nvSpPr>
        <p:spPr>
          <a:xfrm>
            <a:off x="609600" y="6188075"/>
            <a:ext cx="5421313" cy="365125"/>
          </a:xfrm>
          <a:prstGeom prst="rect">
            <a:avLst/>
          </a:prstGeom>
        </p:spPr>
        <p:txBody>
          <a:bodyPr vert="horz" anchor="ctr"/>
          <a:lstStyle>
            <a:lvl1pPr algn="r" eaLnBrk="1" fontAlgn="auto" hangingPunct="1">
              <a:spcBef>
                <a:spcPts val="0"/>
              </a:spcBef>
              <a:spcAft>
                <a:spcPts val="0"/>
              </a:spcAft>
              <a:defRPr sz="1400">
                <a:solidFill>
                  <a:schemeClr val="tx2"/>
                </a:solidFill>
                <a:latin typeface="+mn-lt"/>
                <a:ea typeface="+mn-ea"/>
                <a:cs typeface="+mn-cs"/>
              </a:defRPr>
            </a:lvl1pPr>
          </a:lstStyle>
          <a:p>
            <a:pPr>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8F8F8"/>
              </a:solidFill>
            </a:endParaRPr>
          </a:p>
        </p:txBody>
      </p:sp>
      <p:pic>
        <p:nvPicPr>
          <p:cNvPr id="1031" name="Picture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fld id="{DF7381D4-477F-42AD-864A-103AAF1C4E2C}" type="slidenum">
              <a:rPr lang="en-US" altLang="en-US" smtClean="0">
                <a:solidFill>
                  <a:srgbClr val="F8F8F8"/>
                </a:solidFill>
              </a:rPr>
              <a:pPr algn="ctr" eaLnBrk="1" hangingPunct="1">
                <a:defRPr/>
              </a:pPr>
              <a:t>‹#›</a:t>
            </a:fld>
            <a:endParaRPr lang="en-US" altLang="en-US">
              <a:solidFill>
                <a:srgbClr val="F8F8F8"/>
              </a:solidFill>
            </a:endParaRPr>
          </a:p>
        </p:txBody>
      </p:sp>
    </p:spTree>
    <p:extLst>
      <p:ext uri="{BB962C8B-B14F-4D97-AF65-F5344CB8AC3E}">
        <p14:creationId xmlns:p14="http://schemas.microsoft.com/office/powerpoint/2010/main" val="3672991489"/>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Lst>
  <p:hf sldNum="0" hdr="0" ftr="0" dt="0"/>
  <p:txStyles>
    <p:title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p:titleStyle>
    <p:bodyStyle>
      <a:lvl1pPr marL="342900" indent="-342900" algn="l" rtl="0" eaLnBrk="1" fontAlgn="base" hangingPunct="1">
        <a:spcBef>
          <a:spcPts val="700"/>
        </a:spcBef>
        <a:spcAft>
          <a:spcPct val="0"/>
        </a:spcAft>
        <a:buClr>
          <a:srgbClr val="F58220"/>
        </a:buClr>
        <a:buSzPct val="125000"/>
        <a:buFont typeface="Wingdings" panose="05000000000000000000"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anose="05000000000000000000"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anose="05000000000000000000"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anose="05000000000000000000"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panose="020B0604020202020204" pitchFamily="34"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539875"/>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6188075"/>
            <a:ext cx="2667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chemeClr val="tx2"/>
                </a:solidFill>
                <a:latin typeface="Arial" pitchFamily="34" charset="0"/>
                <a:ea typeface="ＭＳ Ｐゴシック" pitchFamily="34" charset="-128"/>
              </a:defRPr>
            </a:lvl1pPr>
          </a:lstStyle>
          <a:p>
            <a:pPr>
              <a:defRPr/>
            </a:pPr>
            <a:r>
              <a:rPr lang="en-US">
                <a:solidFill>
                  <a:srgbClr val="000000"/>
                </a:solidFill>
              </a:rPr>
              <a:t>‹#›</a:t>
            </a:r>
          </a:p>
        </p:txBody>
      </p:sp>
      <p:sp>
        <p:nvSpPr>
          <p:cNvPr id="3" name="Footer Placeholder 2"/>
          <p:cNvSpPr>
            <a:spLocks noGrp="1"/>
          </p:cNvSpPr>
          <p:nvPr>
            <p:ph type="ftr" sz="quarter" idx="3"/>
          </p:nvPr>
        </p:nvSpPr>
        <p:spPr>
          <a:xfrm>
            <a:off x="609600" y="6188075"/>
            <a:ext cx="5421313" cy="365125"/>
          </a:xfrm>
          <a:prstGeom prst="rect">
            <a:avLst/>
          </a:prstGeom>
        </p:spPr>
        <p:txBody>
          <a:bodyPr vert="horz" anchor="ctr"/>
          <a:lstStyle>
            <a:lvl1pPr algn="r" eaLnBrk="1" fontAlgn="auto" hangingPunct="1">
              <a:spcBef>
                <a:spcPts val="0"/>
              </a:spcBef>
              <a:spcAft>
                <a:spcPts val="0"/>
              </a:spcAft>
              <a:defRPr sz="1400">
                <a:solidFill>
                  <a:schemeClr val="tx2"/>
                </a:solidFill>
                <a:latin typeface="+mn-lt"/>
                <a:ea typeface="+mn-ea"/>
                <a:cs typeface="+mn-cs"/>
              </a:defRPr>
            </a:lvl1pPr>
          </a:lstStyle>
          <a:p>
            <a:pPr>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8F8F8"/>
              </a:solidFill>
            </a:endParaRPr>
          </a:p>
        </p:txBody>
      </p:sp>
      <p:pic>
        <p:nvPicPr>
          <p:cNvPr id="1031" name="Picture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fld id="{DF7381D4-477F-42AD-864A-103AAF1C4E2C}" type="slidenum">
              <a:rPr lang="en-US" altLang="en-US" smtClean="0">
                <a:solidFill>
                  <a:srgbClr val="F8F8F8"/>
                </a:solidFill>
              </a:rPr>
              <a:pPr algn="ctr" eaLnBrk="1" hangingPunct="1">
                <a:defRPr/>
              </a:pPr>
              <a:t>‹#›</a:t>
            </a:fld>
            <a:endParaRPr lang="en-US" altLang="en-US">
              <a:solidFill>
                <a:srgbClr val="F8F8F8"/>
              </a:solidFill>
            </a:endParaRPr>
          </a:p>
        </p:txBody>
      </p:sp>
    </p:spTree>
    <p:extLst>
      <p:ext uri="{BB962C8B-B14F-4D97-AF65-F5344CB8AC3E}">
        <p14:creationId xmlns:p14="http://schemas.microsoft.com/office/powerpoint/2010/main" val="2257813583"/>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Lst>
  <p:hf sldNum="0" hdr="0" ftr="0" dt="0"/>
  <p:txStyles>
    <p:title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p:titleStyle>
    <p:bodyStyle>
      <a:lvl1pPr marL="342900" indent="-342900" algn="l" rtl="0" eaLnBrk="1" fontAlgn="base" hangingPunct="1">
        <a:spcBef>
          <a:spcPts val="700"/>
        </a:spcBef>
        <a:spcAft>
          <a:spcPct val="0"/>
        </a:spcAft>
        <a:buClr>
          <a:srgbClr val="F58220"/>
        </a:buClr>
        <a:buSzPct val="125000"/>
        <a:buFont typeface="Wingdings" panose="05000000000000000000"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anose="05000000000000000000"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anose="05000000000000000000"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anose="05000000000000000000"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panose="020B0604020202020204" pitchFamily="34"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p:cNvSpPr>
            <a:spLocks noGrp="1"/>
          </p:cNvSpPr>
          <p:nvPr>
            <p:ph type="body" idx="1"/>
          </p:nvPr>
        </p:nvSpPr>
        <p:spPr bwMode="auto">
          <a:xfrm>
            <a:off x="612775" y="1539875"/>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096000" y="6188075"/>
            <a:ext cx="2667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chemeClr val="tx2"/>
                </a:solidFill>
                <a:latin typeface="Arial" pitchFamily="34" charset="0"/>
                <a:ea typeface="ＭＳ Ｐゴシック" pitchFamily="34" charset="-128"/>
              </a:defRPr>
            </a:lvl1pPr>
          </a:lstStyle>
          <a:p>
            <a:pPr>
              <a:defRPr/>
            </a:pPr>
            <a:r>
              <a:rPr lang="en-US">
                <a:solidFill>
                  <a:srgbClr val="000000"/>
                </a:solidFill>
              </a:rPr>
              <a:t>‹#›</a:t>
            </a:r>
          </a:p>
        </p:txBody>
      </p:sp>
      <p:sp>
        <p:nvSpPr>
          <p:cNvPr id="3" name="Footer Placeholder 2"/>
          <p:cNvSpPr>
            <a:spLocks noGrp="1"/>
          </p:cNvSpPr>
          <p:nvPr>
            <p:ph type="ftr" sz="quarter" idx="3"/>
          </p:nvPr>
        </p:nvSpPr>
        <p:spPr>
          <a:xfrm>
            <a:off x="609600" y="6188075"/>
            <a:ext cx="5421313" cy="365125"/>
          </a:xfrm>
          <a:prstGeom prst="rect">
            <a:avLst/>
          </a:prstGeom>
        </p:spPr>
        <p:txBody>
          <a:bodyPr vert="horz" anchor="ctr"/>
          <a:lstStyle>
            <a:lvl1pPr algn="r" eaLnBrk="1" fontAlgn="auto" hangingPunct="1">
              <a:spcBef>
                <a:spcPts val="0"/>
              </a:spcBef>
              <a:spcAft>
                <a:spcPts val="0"/>
              </a:spcAft>
              <a:defRPr sz="1400">
                <a:solidFill>
                  <a:schemeClr val="tx2"/>
                </a:solidFill>
                <a:latin typeface="+mn-lt"/>
                <a:ea typeface="+mn-ea"/>
                <a:cs typeface="+mn-cs"/>
              </a:defRPr>
            </a:lvl1pPr>
          </a:lstStyle>
          <a:p>
            <a:pPr>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8F8F8"/>
              </a:solidFill>
            </a:endParaRPr>
          </a:p>
        </p:txBody>
      </p:sp>
      <p:pic>
        <p:nvPicPr>
          <p:cNvPr id="1031" name="Picture 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183313"/>
            <a:ext cx="914400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fld id="{DF7381D4-477F-42AD-864A-103AAF1C4E2C}" type="slidenum">
              <a:rPr lang="en-US" altLang="en-US" smtClean="0">
                <a:solidFill>
                  <a:srgbClr val="F8F8F8"/>
                </a:solidFill>
              </a:rPr>
              <a:pPr algn="ctr" eaLnBrk="1" hangingPunct="1">
                <a:defRPr/>
              </a:pPr>
              <a:t>‹#›</a:t>
            </a:fld>
            <a:endParaRPr lang="en-US" altLang="en-US">
              <a:solidFill>
                <a:srgbClr val="F8F8F8"/>
              </a:solidFill>
            </a:endParaRPr>
          </a:p>
        </p:txBody>
      </p:sp>
    </p:spTree>
    <p:extLst>
      <p:ext uri="{BB962C8B-B14F-4D97-AF65-F5344CB8AC3E}">
        <p14:creationId xmlns:p14="http://schemas.microsoft.com/office/powerpoint/2010/main" val="1055340905"/>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78" r:id="rId15"/>
  </p:sldLayoutIdLst>
  <p:hf sldNum="0" hdr="0" ftr="0" dt="0"/>
  <p:txStyles>
    <p:title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p:titleStyle>
    <p:bodyStyle>
      <a:lvl1pPr marL="342900" indent="-342900" algn="l" rtl="0" eaLnBrk="1" fontAlgn="base" hangingPunct="1">
        <a:spcBef>
          <a:spcPts val="700"/>
        </a:spcBef>
        <a:spcAft>
          <a:spcPct val="0"/>
        </a:spcAft>
        <a:buClr>
          <a:srgbClr val="F58220"/>
        </a:buClr>
        <a:buSzPct val="125000"/>
        <a:buFont typeface="Wingdings" panose="05000000000000000000"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anose="05000000000000000000"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anose="05000000000000000000"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anose="05000000000000000000"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panose="020B0604020202020204" pitchFamily="34"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6"/>
          <p:cNvPicPr>
            <a:picLocks noChangeAspect="1"/>
          </p:cNvPicPr>
          <p:nvPr/>
        </p:nvPicPr>
        <p:blipFill>
          <a:blip r:embed="rId10" cstate="print"/>
          <a:srcRect/>
          <a:stretch>
            <a:fillRect/>
          </a:stretch>
        </p:blipFill>
        <p:spPr bwMode="auto">
          <a:xfrm>
            <a:off x="0" y="5494338"/>
            <a:ext cx="9144000" cy="1384300"/>
          </a:xfrm>
          <a:prstGeom prst="rect">
            <a:avLst/>
          </a:prstGeom>
          <a:noFill/>
          <a:ln w="9525">
            <a:noFill/>
            <a:miter lim="800000"/>
            <a:headEnd/>
            <a:tailEnd/>
          </a:ln>
        </p:spPr>
      </p:pic>
      <p:sp>
        <p:nvSpPr>
          <p:cNvPr id="2" name="Title Placeholder 1"/>
          <p:cNvSpPr>
            <a:spLocks noGrp="1"/>
          </p:cNvSpPr>
          <p:nvPr>
            <p:ph type="title"/>
          </p:nvPr>
        </p:nvSpPr>
        <p:spPr>
          <a:xfrm>
            <a:off x="457200" y="82550"/>
            <a:ext cx="8229600" cy="612775"/>
          </a:xfrm>
          <a:prstGeom prst="rect">
            <a:avLst/>
          </a:prstGeom>
        </p:spPr>
        <p:txBody>
          <a:bodyPr vert="horz" lIns="91440" tIns="45720" rIns="91440" bIns="45720" rtlCol="0" anchor="ctr">
            <a:normAutofit/>
          </a:bodyPr>
          <a:lstStyle/>
          <a:p>
            <a:r>
              <a:rPr lang="en-US" dirty="0"/>
              <a:t>Click to Edit Master Title Style</a:t>
            </a:r>
          </a:p>
        </p:txBody>
      </p:sp>
      <p:sp>
        <p:nvSpPr>
          <p:cNvPr id="5124" name="Text Placeholder 2"/>
          <p:cNvSpPr>
            <a:spLocks noGrp="1"/>
          </p:cNvSpPr>
          <p:nvPr>
            <p:ph type="body" idx="1"/>
          </p:nvPr>
        </p:nvSpPr>
        <p:spPr bwMode="auto">
          <a:xfrm>
            <a:off x="457200" y="990600"/>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549275" y="590550"/>
            <a:ext cx="8594725" cy="46038"/>
          </a:xfrm>
          <a:prstGeom prst="rect">
            <a:avLst/>
          </a:prstGeom>
          <a:gradFill flip="none" rotWithShape="1">
            <a:gsLst>
              <a:gs pos="0">
                <a:srgbClr val="E78900"/>
              </a:gs>
              <a:gs pos="100000">
                <a:schemeClr val="accent1">
                  <a:lumMod val="60000"/>
                  <a:lumOff val="4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1" name="Picture 11"/>
          <p:cNvPicPr>
            <a:picLocks noChangeAspect="1"/>
          </p:cNvPicPr>
          <p:nvPr/>
        </p:nvPicPr>
        <p:blipFill>
          <a:blip r:embed="rId11" cstate="print"/>
          <a:srcRect/>
          <a:stretch>
            <a:fillRect/>
          </a:stretch>
        </p:blipFill>
        <p:spPr bwMode="auto">
          <a:xfrm>
            <a:off x="6891338" y="6030913"/>
            <a:ext cx="1778000" cy="641350"/>
          </a:xfrm>
          <a:prstGeom prst="rect">
            <a:avLst/>
          </a:prstGeom>
          <a:noFill/>
          <a:ln w="9525">
            <a:noFill/>
            <a:miter lim="800000"/>
            <a:headEnd/>
            <a:tailEnd/>
          </a:ln>
        </p:spPr>
      </p:pic>
      <p:sp>
        <p:nvSpPr>
          <p:cNvPr id="12" name="Slide Number Placeholder 5"/>
          <p:cNvSpPr>
            <a:spLocks noGrp="1"/>
          </p:cNvSpPr>
          <p:nvPr>
            <p:ph type="sldNum" sz="quarter" idx="4"/>
          </p:nvPr>
        </p:nvSpPr>
        <p:spPr>
          <a:xfrm>
            <a:off x="0" y="6492875"/>
            <a:ext cx="533400" cy="365125"/>
          </a:xfrm>
          <a:prstGeom prst="rect">
            <a:avLst/>
          </a:prstGeom>
        </p:spPr>
        <p:txBody>
          <a:bodyPr/>
          <a:lstStyle>
            <a:lvl1pPr>
              <a:defRPr sz="1200" b="1">
                <a:solidFill>
                  <a:schemeClr val="bg1"/>
                </a:solidFill>
                <a:latin typeface="+mn-lt"/>
              </a:defRPr>
            </a:lvl1pPr>
          </a:lstStyle>
          <a:p>
            <a:fld id="{BB801B3E-78CE-EB4D-B669-60AC641F9F3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06995836"/>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Lst>
  <p:transition/>
  <p:hf hdr="0" ftr="0" dt="0"/>
  <p:txStyles>
    <p:titleStyle>
      <a:lvl1pPr algn="l" rtl="0" eaLnBrk="0" fontAlgn="base" hangingPunct="0">
        <a:spcBef>
          <a:spcPct val="0"/>
        </a:spcBef>
        <a:spcAft>
          <a:spcPct val="0"/>
        </a:spcAft>
        <a:defRPr lang="en-US" sz="3200" b="1" kern="1200" cap="none" baseline="0" dirty="0">
          <a:gradFill>
            <a:gsLst>
              <a:gs pos="0">
                <a:srgbClr val="5F5F5F"/>
              </a:gs>
              <a:gs pos="50000">
                <a:schemeClr val="bg1">
                  <a:lumMod val="65000"/>
                  <a:shade val="67500"/>
                  <a:satMod val="115000"/>
                </a:schemeClr>
              </a:gs>
              <a:gs pos="100000">
                <a:schemeClr val="bg1">
                  <a:lumMod val="75000"/>
                </a:schemeClr>
              </a:gs>
            </a:gsLst>
            <a:lin ang="16200000" scaled="1"/>
          </a:gradFill>
          <a:latin typeface="Franklin Gothic Book" pitchFamily="34" charset="0"/>
          <a:ea typeface="+mj-ea"/>
          <a:cs typeface="Arial" pitchFamily="34" charset="0"/>
        </a:defRPr>
      </a:lvl1pPr>
      <a:lvl2pPr algn="l" rtl="0" eaLnBrk="0" fontAlgn="base" hangingPunct="0">
        <a:spcBef>
          <a:spcPct val="0"/>
        </a:spcBef>
        <a:spcAft>
          <a:spcPct val="0"/>
        </a:spcAft>
        <a:defRPr sz="3200">
          <a:solidFill>
            <a:schemeClr val="tx1"/>
          </a:solidFill>
          <a:latin typeface="Franklin Gothic Demi" pitchFamily="34" charset="0"/>
        </a:defRPr>
      </a:lvl2pPr>
      <a:lvl3pPr algn="l" rtl="0" eaLnBrk="0" fontAlgn="base" hangingPunct="0">
        <a:spcBef>
          <a:spcPct val="0"/>
        </a:spcBef>
        <a:spcAft>
          <a:spcPct val="0"/>
        </a:spcAft>
        <a:defRPr sz="3200">
          <a:solidFill>
            <a:schemeClr val="tx1"/>
          </a:solidFill>
          <a:latin typeface="Franklin Gothic Demi" pitchFamily="34" charset="0"/>
        </a:defRPr>
      </a:lvl3pPr>
      <a:lvl4pPr algn="l" rtl="0" eaLnBrk="0" fontAlgn="base" hangingPunct="0">
        <a:spcBef>
          <a:spcPct val="0"/>
        </a:spcBef>
        <a:spcAft>
          <a:spcPct val="0"/>
        </a:spcAft>
        <a:defRPr sz="3200">
          <a:solidFill>
            <a:schemeClr val="tx1"/>
          </a:solidFill>
          <a:latin typeface="Franklin Gothic Demi" pitchFamily="34" charset="0"/>
        </a:defRPr>
      </a:lvl4pPr>
      <a:lvl5pPr algn="l" rtl="0" eaLnBrk="0" fontAlgn="base" hangingPunct="0">
        <a:spcBef>
          <a:spcPct val="0"/>
        </a:spcBef>
        <a:spcAft>
          <a:spcPct val="0"/>
        </a:spcAft>
        <a:defRPr sz="3200">
          <a:solidFill>
            <a:schemeClr val="tx1"/>
          </a:solidFill>
          <a:latin typeface="Franklin Gothic Demi" pitchFamily="34" charset="0"/>
        </a:defRPr>
      </a:lvl5pPr>
      <a:lvl6pPr marL="457200" algn="l" rtl="0" fontAlgn="base">
        <a:spcBef>
          <a:spcPct val="0"/>
        </a:spcBef>
        <a:spcAft>
          <a:spcPct val="0"/>
        </a:spcAft>
        <a:defRPr sz="3200">
          <a:solidFill>
            <a:schemeClr val="tx1"/>
          </a:solidFill>
          <a:latin typeface="Franklin Gothic Demi" pitchFamily="34" charset="0"/>
        </a:defRPr>
      </a:lvl6pPr>
      <a:lvl7pPr marL="914400" algn="l" rtl="0" fontAlgn="base">
        <a:spcBef>
          <a:spcPct val="0"/>
        </a:spcBef>
        <a:spcAft>
          <a:spcPct val="0"/>
        </a:spcAft>
        <a:defRPr sz="3200">
          <a:solidFill>
            <a:schemeClr val="tx1"/>
          </a:solidFill>
          <a:latin typeface="Franklin Gothic Demi" pitchFamily="34" charset="0"/>
        </a:defRPr>
      </a:lvl7pPr>
      <a:lvl8pPr marL="1371600" algn="l" rtl="0" fontAlgn="base">
        <a:spcBef>
          <a:spcPct val="0"/>
        </a:spcBef>
        <a:spcAft>
          <a:spcPct val="0"/>
        </a:spcAft>
        <a:defRPr sz="3200">
          <a:solidFill>
            <a:schemeClr val="tx1"/>
          </a:solidFill>
          <a:latin typeface="Franklin Gothic Demi" pitchFamily="34" charset="0"/>
        </a:defRPr>
      </a:lvl8pPr>
      <a:lvl9pPr marL="1828800" algn="l" rtl="0" fontAlgn="base">
        <a:spcBef>
          <a:spcPct val="0"/>
        </a:spcBef>
        <a:spcAft>
          <a:spcPct val="0"/>
        </a:spcAft>
        <a:defRPr sz="3200">
          <a:solidFill>
            <a:schemeClr val="tx1"/>
          </a:solidFill>
          <a:latin typeface="Franklin Gothic Demi" pitchFamily="34" charset="0"/>
        </a:defRPr>
      </a:lvl9pPr>
    </p:titleStyle>
    <p:bodyStyle>
      <a:lvl1pPr marL="228600" indent="-228600" algn="l" rtl="0" eaLnBrk="0" fontAlgn="base" hangingPunct="0">
        <a:lnSpc>
          <a:spcPct val="114000"/>
        </a:lnSpc>
        <a:spcBef>
          <a:spcPct val="0"/>
        </a:spcBef>
        <a:spcAft>
          <a:spcPts val="1000"/>
        </a:spcAft>
        <a:buClr>
          <a:srgbClr val="E98A00"/>
        </a:buClr>
        <a:buSzPct val="100000"/>
        <a:buFont typeface="Arial" charset="0"/>
        <a:buChar char="•"/>
        <a:defRPr lang="en-US" sz="3200" kern="1200" dirty="0">
          <a:solidFill>
            <a:srgbClr val="58595B"/>
          </a:solidFill>
          <a:latin typeface="+mn-lt"/>
          <a:ea typeface="+mn-ea"/>
          <a:cs typeface="Arial" pitchFamily="34" charset="0"/>
        </a:defRPr>
      </a:lvl1pPr>
      <a:lvl2pPr marL="685800" indent="-228600" algn="l" rtl="0" eaLnBrk="0" fontAlgn="base" hangingPunct="0">
        <a:lnSpc>
          <a:spcPct val="114000"/>
        </a:lnSpc>
        <a:spcBef>
          <a:spcPct val="0"/>
        </a:spcBef>
        <a:spcAft>
          <a:spcPts val="1000"/>
        </a:spcAft>
        <a:buClr>
          <a:srgbClr val="7EC619"/>
        </a:buClr>
        <a:buSzPct val="100000"/>
        <a:buFont typeface="Arial" pitchFamily="34" charset="0"/>
        <a:buChar char="•"/>
        <a:defRPr lang="en-US" sz="2800" kern="1200" dirty="0">
          <a:solidFill>
            <a:srgbClr val="58595B"/>
          </a:solidFill>
          <a:latin typeface="+mn-lt"/>
          <a:ea typeface="+mn-ea"/>
          <a:cs typeface="Arial" pitchFamily="34" charset="0"/>
        </a:defRPr>
      </a:lvl2pPr>
      <a:lvl3pPr marL="1143000" indent="-228600" algn="l" rtl="0" eaLnBrk="0" fontAlgn="base" hangingPunct="0">
        <a:lnSpc>
          <a:spcPct val="114000"/>
        </a:lnSpc>
        <a:spcBef>
          <a:spcPct val="0"/>
        </a:spcBef>
        <a:spcAft>
          <a:spcPts val="1000"/>
        </a:spcAft>
        <a:buClr>
          <a:srgbClr val="E98A00"/>
        </a:buClr>
        <a:buSzPct val="100000"/>
        <a:buFont typeface="Wingdings" pitchFamily="2" charset="2"/>
        <a:buChar char="s"/>
        <a:defRPr lang="en-US" sz="2400" kern="1200" dirty="0">
          <a:solidFill>
            <a:srgbClr val="58595B"/>
          </a:solidFill>
          <a:latin typeface="+mn-lt"/>
          <a:ea typeface="+mn-ea"/>
          <a:cs typeface="Arial" pitchFamily="34" charset="0"/>
        </a:defRPr>
      </a:lvl3pPr>
      <a:lvl4pPr marL="1600200" indent="-228600" algn="l" rtl="0" eaLnBrk="0" fontAlgn="base" hangingPunct="0">
        <a:lnSpc>
          <a:spcPct val="114000"/>
        </a:lnSpc>
        <a:spcBef>
          <a:spcPct val="0"/>
        </a:spcBef>
        <a:spcAft>
          <a:spcPts val="1000"/>
        </a:spcAft>
        <a:buClr>
          <a:srgbClr val="7EC619"/>
        </a:buClr>
        <a:buSzPct val="70000"/>
        <a:buFont typeface="Wingdings" pitchFamily="2" charset="2"/>
        <a:buChar char="§"/>
        <a:defRPr lang="en-US" sz="2200" kern="1200" dirty="0">
          <a:solidFill>
            <a:srgbClr val="58595B"/>
          </a:solidFill>
          <a:latin typeface="+mn-lt"/>
          <a:ea typeface="+mn-ea"/>
          <a:cs typeface="Arial" pitchFamily="34" charset="0"/>
        </a:defRPr>
      </a:lvl4pPr>
      <a:lvl5pPr marL="2057400" indent="-228600" algn="l" rtl="0" eaLnBrk="0" fontAlgn="base" hangingPunct="0">
        <a:lnSpc>
          <a:spcPct val="114000"/>
        </a:lnSpc>
        <a:spcBef>
          <a:spcPct val="0"/>
        </a:spcBef>
        <a:spcAft>
          <a:spcPts val="1000"/>
        </a:spcAft>
        <a:buClr>
          <a:srgbClr val="E98A00"/>
        </a:buClr>
        <a:buSzPct val="80000"/>
        <a:buFont typeface="Arial" charset="0"/>
        <a:buChar char="»"/>
        <a:defRPr lang="en-US" sz="2000" kern="1200" dirty="0">
          <a:solidFill>
            <a:srgbClr val="58595B"/>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12"/>
          <p:cNvSpPr>
            <a:spLocks noGrp="1"/>
          </p:cNvSpPr>
          <p:nvPr>
            <p:ph type="body" idx="1"/>
          </p:nvPr>
        </p:nvSpPr>
        <p:spPr bwMode="auto">
          <a:xfrm>
            <a:off x="612775" y="1539875"/>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096000" y="6188075"/>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Arial" pitchFamily="34" charset="0"/>
                <a:ea typeface="ＭＳ Ｐゴシック" pitchFamily="34" charset="-128"/>
              </a:defRPr>
            </a:lvl1pPr>
          </a:lstStyle>
          <a:p>
            <a:pPr defTabSz="914400" fontAlgn="base">
              <a:spcBef>
                <a:spcPct val="0"/>
              </a:spcBef>
              <a:spcAft>
                <a:spcPct val="0"/>
              </a:spcAft>
              <a:defRPr/>
            </a:pPr>
            <a:endParaRPr lang="en-US">
              <a:solidFill>
                <a:srgbClr val="000000"/>
              </a:solidFill>
            </a:endParaRPr>
          </a:p>
        </p:txBody>
      </p:sp>
      <p:sp>
        <p:nvSpPr>
          <p:cNvPr id="3" name="Footer Placeholder 2"/>
          <p:cNvSpPr>
            <a:spLocks noGrp="1"/>
          </p:cNvSpPr>
          <p:nvPr>
            <p:ph type="ftr" sz="quarter" idx="3"/>
          </p:nvPr>
        </p:nvSpPr>
        <p:spPr>
          <a:xfrm>
            <a:off x="609600" y="6188075"/>
            <a:ext cx="5421313" cy="365125"/>
          </a:xfrm>
          <a:prstGeom prst="rect">
            <a:avLst/>
          </a:prstGeom>
        </p:spPr>
        <p:txBody>
          <a:bodyPr vert="horz" anchor="ctr"/>
          <a:lstStyle>
            <a:lvl1pPr algn="r" fontAlgn="auto">
              <a:spcBef>
                <a:spcPts val="0"/>
              </a:spcBef>
              <a:spcAft>
                <a:spcPts val="0"/>
              </a:spcAft>
              <a:defRPr sz="1400">
                <a:solidFill>
                  <a:schemeClr val="tx2"/>
                </a:solidFill>
                <a:latin typeface="+mn-lt"/>
                <a:ea typeface="+mn-ea"/>
                <a:cs typeface="+mn-cs"/>
              </a:defRPr>
            </a:lvl1pPr>
          </a:lstStyle>
          <a:p>
            <a:pPr defTabSz="914400">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srgbClr val="F8F8F8"/>
              </a:solidFill>
            </a:endParaRPr>
          </a:p>
        </p:txBody>
      </p:sp>
      <p:pic>
        <p:nvPicPr>
          <p:cNvPr id="1031" name="Picture 1"/>
          <p:cNvPicPr>
            <a:picLocks noChangeAspect="1" noChangeArrowheads="1"/>
          </p:cNvPicPr>
          <p:nvPr/>
        </p:nvPicPr>
        <p:blipFill>
          <a:blip r:embed="rId16" cstate="print"/>
          <a:srcRect/>
          <a:stretch>
            <a:fillRect/>
          </a:stretch>
        </p:blipFill>
        <p:spPr bwMode="auto">
          <a:xfrm>
            <a:off x="0" y="6183313"/>
            <a:ext cx="9144000" cy="681037"/>
          </a:xfrm>
          <a:prstGeom prst="rect">
            <a:avLst/>
          </a:prstGeom>
          <a:noFill/>
          <a:ln w="9525">
            <a:noFill/>
            <a:miter lim="800000"/>
            <a:headEnd/>
            <a:tailEnd/>
          </a:ln>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fld id="{FE77A38D-44ED-4772-BFF3-2A240D9852E3}" type="slidenum">
              <a:rPr lang="en-US" sz="1400">
                <a:solidFill>
                  <a:srgbClr val="F8F8F8"/>
                </a:solidFill>
                <a:ea typeface="ＭＳ Ｐゴシック" pitchFamily="34" charset="-128"/>
              </a:rPr>
              <a:pPr algn="ctr" defTabSz="914400" fontAlgn="base">
                <a:spcBef>
                  <a:spcPct val="0"/>
                </a:spcBef>
                <a:spcAft>
                  <a:spcPct val="0"/>
                </a:spcAft>
                <a:defRPr/>
              </a:pPr>
              <a:t>‹#›</a:t>
            </a:fld>
            <a:endParaRPr lang="en-US" sz="1400" dirty="0">
              <a:solidFill>
                <a:srgbClr val="F8F8F8"/>
              </a:solidFill>
              <a:ea typeface="ＭＳ Ｐゴシック" pitchFamily="34" charset="-128"/>
            </a:endParaRPr>
          </a:p>
        </p:txBody>
      </p:sp>
    </p:spTree>
    <p:extLst>
      <p:ext uri="{BB962C8B-B14F-4D97-AF65-F5344CB8AC3E}">
        <p14:creationId xmlns:p14="http://schemas.microsoft.com/office/powerpoint/2010/main" val="3851157107"/>
      </p:ext>
    </p:extLst>
  </p:cSld>
  <p:clrMap bg1="lt1" tx1="dk1" bg2="lt2" tx2="dk2" accent1="accent1" accent2="accent2" accent3="accent3" accent4="accent4" accent5="accent5" accent6="accent6" hlink="hlink" folHlink="folHlink"/>
  <p:sldLayoutIdLst>
    <p:sldLayoutId id="2147484032" r:id="rId1"/>
    <p:sldLayoutId id="2147484034" r:id="rId2"/>
    <p:sldLayoutId id="2147484035" r:id="rId3"/>
    <p:sldLayoutId id="2147484037" r:id="rId4"/>
    <p:sldLayoutId id="2147484040" r:id="rId5"/>
    <p:sldLayoutId id="2147484043" r:id="rId6"/>
    <p:sldLayoutId id="2147484045" r:id="rId7"/>
    <p:sldLayoutId id="2147484046" r:id="rId8"/>
    <p:sldLayoutId id="2147484047" r:id="rId9"/>
    <p:sldLayoutId id="2147484059" r:id="rId10"/>
    <p:sldLayoutId id="2147484067" r:id="rId11"/>
    <p:sldLayoutId id="2147484068" r:id="rId12"/>
    <p:sldLayoutId id="2147484069" r:id="rId13"/>
    <p:sldLayoutId id="2147484070" r:id="rId14"/>
  </p:sldLayoutIdLst>
  <p:hf hdr="0" ftr="0" dt="0"/>
  <p:txStyles>
    <p:title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p:titleStyle>
    <p:bodyStyle>
      <a:lvl1pPr marL="342900" indent="-342900" algn="l" rtl="0" eaLnBrk="1" fontAlgn="base" hangingPunct="1">
        <a:spcBef>
          <a:spcPts val="700"/>
        </a:spcBef>
        <a:spcAft>
          <a:spcPct val="0"/>
        </a:spcAft>
        <a:buClr>
          <a:srgbClr val="F58220"/>
        </a:buClr>
        <a:buSzPct val="125000"/>
        <a:buFont typeface="Wingdings"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4572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12"/>
          <p:cNvSpPr>
            <a:spLocks noGrp="1"/>
          </p:cNvSpPr>
          <p:nvPr>
            <p:ph type="body" idx="1"/>
          </p:nvPr>
        </p:nvSpPr>
        <p:spPr bwMode="auto">
          <a:xfrm>
            <a:off x="612775" y="1539875"/>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096000" y="6188075"/>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Arial" pitchFamily="34" charset="0"/>
                <a:ea typeface="ＭＳ Ｐゴシック" pitchFamily="34" charset="-128"/>
              </a:defRPr>
            </a:lvl1pPr>
          </a:lstStyle>
          <a:p>
            <a:pPr defTabSz="914400" fontAlgn="base">
              <a:spcBef>
                <a:spcPct val="0"/>
              </a:spcBef>
              <a:spcAft>
                <a:spcPct val="0"/>
              </a:spcAft>
              <a:defRPr/>
            </a:pPr>
            <a:endParaRPr lang="en-US">
              <a:solidFill>
                <a:srgbClr val="000000"/>
              </a:solidFill>
            </a:endParaRPr>
          </a:p>
        </p:txBody>
      </p:sp>
      <p:sp>
        <p:nvSpPr>
          <p:cNvPr id="3" name="Footer Placeholder 2"/>
          <p:cNvSpPr>
            <a:spLocks noGrp="1"/>
          </p:cNvSpPr>
          <p:nvPr>
            <p:ph type="ftr" sz="quarter" idx="3"/>
          </p:nvPr>
        </p:nvSpPr>
        <p:spPr>
          <a:xfrm>
            <a:off x="609600" y="6188075"/>
            <a:ext cx="5421313" cy="365125"/>
          </a:xfrm>
          <a:prstGeom prst="rect">
            <a:avLst/>
          </a:prstGeom>
        </p:spPr>
        <p:txBody>
          <a:bodyPr vert="horz" anchor="ctr"/>
          <a:lstStyle>
            <a:lvl1pPr algn="r" fontAlgn="auto">
              <a:spcBef>
                <a:spcPts val="0"/>
              </a:spcBef>
              <a:spcAft>
                <a:spcPts val="0"/>
              </a:spcAft>
              <a:defRPr sz="1400">
                <a:solidFill>
                  <a:schemeClr val="tx2"/>
                </a:solidFill>
                <a:latin typeface="+mn-lt"/>
                <a:ea typeface="+mn-ea"/>
                <a:cs typeface="+mn-cs"/>
              </a:defRPr>
            </a:lvl1pPr>
          </a:lstStyle>
          <a:p>
            <a:pPr defTabSz="914400">
              <a:defRPr/>
            </a:pPr>
            <a:endParaRPr lang="en-US">
              <a:solidFill>
                <a:srgbClr val="000000"/>
              </a:solidFill>
            </a:endParaRPr>
          </a:p>
        </p:txBody>
      </p:sp>
      <p:sp>
        <p:nvSpPr>
          <p:cNvPr id="9" name="Rectangle 8"/>
          <p:cNvSpPr/>
          <p:nvPr/>
        </p:nvSpPr>
        <p:spPr>
          <a:xfrm>
            <a:off x="590550" y="1219200"/>
            <a:ext cx="8553450" cy="247650"/>
          </a:xfrm>
          <a:prstGeom prst="rect">
            <a:avLst/>
          </a:prstGeom>
          <a:solidFill>
            <a:srgbClr val="8DC63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srgbClr val="F8F8F8"/>
              </a:solidFill>
            </a:endParaRPr>
          </a:p>
        </p:txBody>
      </p:sp>
      <p:pic>
        <p:nvPicPr>
          <p:cNvPr id="1031" name="Picture 1"/>
          <p:cNvPicPr>
            <a:picLocks noChangeAspect="1" noChangeArrowheads="1"/>
          </p:cNvPicPr>
          <p:nvPr/>
        </p:nvPicPr>
        <p:blipFill>
          <a:blip r:embed="rId21" cstate="print"/>
          <a:srcRect/>
          <a:stretch>
            <a:fillRect/>
          </a:stretch>
        </p:blipFill>
        <p:spPr bwMode="auto">
          <a:xfrm>
            <a:off x="0" y="6183313"/>
            <a:ext cx="9144000" cy="681037"/>
          </a:xfrm>
          <a:prstGeom prst="rect">
            <a:avLst/>
          </a:prstGeom>
          <a:noFill/>
          <a:ln w="9525">
            <a:noFill/>
            <a:miter lim="800000"/>
            <a:headEnd/>
            <a:tailEnd/>
          </a:ln>
        </p:spPr>
      </p:pic>
      <p:sp>
        <p:nvSpPr>
          <p:cNvPr id="11" name="Rectangle 10"/>
          <p:cNvSpPr/>
          <p:nvPr/>
        </p:nvSpPr>
        <p:spPr>
          <a:xfrm>
            <a:off x="0" y="1208088"/>
            <a:ext cx="533400" cy="260350"/>
          </a:xfrm>
          <a:prstGeom prst="rect">
            <a:avLst/>
          </a:prstGeom>
          <a:solidFill>
            <a:srgbClr val="F5822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fld id="{FE77A38D-44ED-4772-BFF3-2A240D9852E3}" type="slidenum">
              <a:rPr lang="en-US" sz="1400">
                <a:solidFill>
                  <a:srgbClr val="F8F8F8"/>
                </a:solidFill>
                <a:ea typeface="ＭＳ Ｐゴシック" pitchFamily="34" charset="-128"/>
              </a:rPr>
              <a:pPr algn="ctr" defTabSz="914400" fontAlgn="base">
                <a:spcBef>
                  <a:spcPct val="0"/>
                </a:spcBef>
                <a:spcAft>
                  <a:spcPct val="0"/>
                </a:spcAft>
                <a:defRPr/>
              </a:pPr>
              <a:t>‹#›</a:t>
            </a:fld>
            <a:endParaRPr lang="en-US" sz="1400" dirty="0">
              <a:solidFill>
                <a:srgbClr val="F8F8F8"/>
              </a:solidFill>
              <a:ea typeface="ＭＳ Ｐゴシック" pitchFamily="34" charset="-128"/>
            </a:endParaRPr>
          </a:p>
        </p:txBody>
      </p:sp>
    </p:spTree>
    <p:extLst>
      <p:ext uri="{BB962C8B-B14F-4D97-AF65-F5344CB8AC3E}">
        <p14:creationId xmlns:p14="http://schemas.microsoft.com/office/powerpoint/2010/main" val="4042288335"/>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 id="2147484100" r:id="rId17"/>
    <p:sldLayoutId id="2147484101" r:id="rId18"/>
    <p:sldLayoutId id="2147484102" r:id="rId19"/>
  </p:sldLayoutIdLst>
  <p:hf hdr="0" ftr="0" dt="0"/>
  <p:txStyles>
    <p:title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p:titleStyle>
    <p:bodyStyle>
      <a:lvl1pPr marL="342900" indent="-342900" algn="l" rtl="0" eaLnBrk="1" fontAlgn="base" hangingPunct="1">
        <a:spcBef>
          <a:spcPts val="700"/>
        </a:spcBef>
        <a:spcAft>
          <a:spcPct val="0"/>
        </a:spcAft>
        <a:buClr>
          <a:srgbClr val="F58220"/>
        </a:buClr>
        <a:buSzPct val="125000"/>
        <a:buFont typeface="Wingdings"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508.center4si.com/SelfCareforCareGivers.pdf"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ZRuolTR1qr8&amp;list=PLaS4Etq3IFrWgqgcKstcBwNiP_j8ZoBYK&amp;index=23"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capacitar.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42.jpe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1.xml"/><Relationship Id="rId1" Type="http://schemas.openxmlformats.org/officeDocument/2006/relationships/slideLayout" Target="../slideLayouts/slideLayout33.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134.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58.jpe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99.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98.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4.xml"/><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7.xml"/><Relationship Id="rId1" Type="http://schemas.openxmlformats.org/officeDocument/2006/relationships/slideLayout" Target="../slideLayouts/slideLayout31.xml"/><Relationship Id="rId4" Type="http://schemas.openxmlformats.org/officeDocument/2006/relationships/hyperlink" Target="https://findahealthcenter.hrsa.gov/"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31.xml"/><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89.xml"/><Relationship Id="rId5" Type="http://schemas.openxmlformats.org/officeDocument/2006/relationships/image" Target="../media/image79.pn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76.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77.xml"/><Relationship Id="rId4" Type="http://schemas.openxmlformats.org/officeDocument/2006/relationships/hyperlink" Target="https://www.youtube.com/watch?v=KRaZl66kLk4&amp;list=PLaS4Etq3IFrWgqgcKstcBwNiP_j8ZoBYK&amp;index=4"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76.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8.xml"/><Relationship Id="rId1"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77.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77.xml"/></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76.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82.xml"/><Relationship Id="rId5" Type="http://schemas.openxmlformats.org/officeDocument/2006/relationships/image" Target="../media/image90.jpeg"/><Relationship Id="rId4" Type="http://schemas.openxmlformats.org/officeDocument/2006/relationships/image" Target="../media/image89.jpeg"/></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3.xml"/><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77.xml"/><Relationship Id="rId4" Type="http://schemas.openxmlformats.org/officeDocument/2006/relationships/hyperlink" Target="http://www.youtube.com/watch?v=gCD5WeEf624&amp;list=PLaS4Etq3IFrWgqgcKstcBwNiP_j8ZoBYK&amp;index=28"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6.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7.xml"/><Relationship Id="rId4" Type="http://schemas.openxmlformats.org/officeDocument/2006/relationships/image" Target="cid:ii_jfvdl1500_162b5c6bbd432eb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hyperlink" Target="http://www.youtube.com/watch?v=SozUUCCx7R8&amp;index=19&amp;list=PLaS4Etq3IFrWgqgcKstcBwNiP_j8ZoBY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17.xml"/><Relationship Id="rId5" Type="http://schemas.openxmlformats.org/officeDocument/2006/relationships/image" Target="../media/image103.jpeg"/><Relationship Id="rId4" Type="http://schemas.openxmlformats.org/officeDocument/2006/relationships/image" Target="../media/image102.png"/></Relationships>
</file>

<file path=ppt/slides/_rels/slide89.xml.rels><?xml version="1.0" encoding="UTF-8" standalone="yes"?>
<Relationships xmlns="http://schemas.openxmlformats.org/package/2006/relationships"><Relationship Id="rId8" Type="http://schemas.openxmlformats.org/officeDocument/2006/relationships/hyperlink" Target="http://www.futureswithoutviolence.org/health" TargetMode="External"/><Relationship Id="rId3" Type="http://schemas.openxmlformats.org/officeDocument/2006/relationships/image" Target="../media/image104.png"/><Relationship Id="rId7" Type="http://schemas.openxmlformats.org/officeDocument/2006/relationships/hyperlink" Target="http://www.ipvhealthpartners.org/" TargetMode="External"/><Relationship Id="rId2" Type="http://schemas.openxmlformats.org/officeDocument/2006/relationships/notesSlide" Target="../notesSlides/notesSlide88.xml"/><Relationship Id="rId1" Type="http://schemas.openxmlformats.org/officeDocument/2006/relationships/slideLayout" Target="../slideLayouts/slideLayout17.xml"/><Relationship Id="rId6" Type="http://schemas.openxmlformats.org/officeDocument/2006/relationships/hyperlink" Target="mailto:health@futureswithoutviolence.org" TargetMode="External"/><Relationship Id="rId5" Type="http://schemas.openxmlformats.org/officeDocument/2006/relationships/image" Target="../media/image106.jpeg"/><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3" Type="http://schemas.openxmlformats.org/officeDocument/2006/relationships/hyperlink" Target="http://www.samhsa.gov/nctic/trauma-intervention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9.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hyperlink" Target="http://www.ipvhealthpartners.or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0.xml"/><Relationship Id="rId1" Type="http://schemas.openxmlformats.org/officeDocument/2006/relationships/slideLayout" Target="../slideLayouts/slideLayout16.xml"/><Relationship Id="rId5" Type="http://schemas.openxmlformats.org/officeDocument/2006/relationships/hyperlink" Target="https://www.acf.hhs.gov/otip/training/soar-to-health-and-wellness-training" TargetMode="External"/><Relationship Id="rId4" Type="http://schemas.openxmlformats.org/officeDocument/2006/relationships/image" Target="../media/image109.JPG"/></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4.xml"/><Relationship Id="rId1" Type="http://schemas.openxmlformats.org/officeDocument/2006/relationships/slideLayout" Target="../slideLayouts/slideLayout17.xml"/><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09" y="5166287"/>
            <a:ext cx="9166834" cy="1691713"/>
          </a:xfrm>
          <a:prstGeom prst="rect">
            <a:avLst/>
          </a:prstGeom>
          <a:solidFill>
            <a:srgbClr val="E98A00"/>
          </a:solidFill>
        </p:spPr>
        <p:txBody>
          <a:bodyPr wrap="square" rtlCol="0">
            <a:spAutoFit/>
          </a:bodyPr>
          <a:lstStyle/>
          <a:p>
            <a:endParaRPr lang="en-US" dirty="0">
              <a:solidFill>
                <a:prstClr val="black"/>
              </a:solidFill>
            </a:endParaRPr>
          </a:p>
        </p:txBody>
      </p:sp>
      <p:sp>
        <p:nvSpPr>
          <p:cNvPr id="10" name="Title 2"/>
          <p:cNvSpPr txBox="1">
            <a:spLocks/>
          </p:cNvSpPr>
          <p:nvPr/>
        </p:nvSpPr>
        <p:spPr>
          <a:xfrm>
            <a:off x="108826" y="5867291"/>
            <a:ext cx="9035174" cy="1032954"/>
          </a:xfrm>
          <a:prstGeom prst="rect">
            <a:avLst/>
          </a:prstGeom>
        </p:spPr>
        <p:txBody>
          <a:bodyPr vert="horz" lIns="91440" tIns="45720" rIns="91440" bIns="45720" rtlCol="0" anchor="ctr">
            <a:noAutofit/>
          </a:bodyPr>
          <a:lstStyle/>
          <a:p>
            <a:pPr algn="ctr" defTabSz="914400" eaLnBrk="0" fontAlgn="base" hangingPunct="0">
              <a:spcBef>
                <a:spcPct val="0"/>
              </a:spcBef>
              <a:spcAft>
                <a:spcPct val="0"/>
              </a:spcAft>
              <a:defRPr/>
            </a:pPr>
            <a:r>
              <a:rPr lang="en-US" sz="2400" b="1" dirty="0" smtClean="0">
                <a:solidFill>
                  <a:srgbClr val="F8F8F8"/>
                </a:solidFill>
                <a:cs typeface="Arial" pitchFamily="34" charset="0"/>
              </a:rPr>
              <a:t>Integrating </a:t>
            </a:r>
            <a:r>
              <a:rPr lang="en-US" sz="2400" b="1" dirty="0">
                <a:solidFill>
                  <a:srgbClr val="F8F8F8"/>
                </a:solidFill>
                <a:cs typeface="Arial" pitchFamily="34" charset="0"/>
              </a:rPr>
              <a:t>Health Services into </a:t>
            </a:r>
          </a:p>
          <a:p>
            <a:pPr algn="ctr" defTabSz="914400" eaLnBrk="0" fontAlgn="base" hangingPunct="0">
              <a:spcBef>
                <a:spcPct val="0"/>
              </a:spcBef>
              <a:spcAft>
                <a:spcPct val="0"/>
              </a:spcAft>
              <a:defRPr/>
            </a:pPr>
            <a:r>
              <a:rPr lang="en-US" sz="2400" b="1" dirty="0">
                <a:solidFill>
                  <a:srgbClr val="F8F8F8"/>
                </a:solidFill>
                <a:cs typeface="Arial" pitchFamily="34" charset="0"/>
              </a:rPr>
              <a:t>Domestic Violence </a:t>
            </a:r>
            <a:r>
              <a:rPr lang="en-US" sz="2400" b="1" dirty="0" smtClean="0">
                <a:solidFill>
                  <a:srgbClr val="F8F8F8"/>
                </a:solidFill>
                <a:cs typeface="Arial" pitchFamily="34" charset="0"/>
              </a:rPr>
              <a:t>Agencies and Community-Based Organizations at ADD AGENCY NAME HERE</a:t>
            </a:r>
          </a:p>
          <a:p>
            <a:pPr algn="ctr" defTabSz="914400" eaLnBrk="0" fontAlgn="base" hangingPunct="0">
              <a:spcBef>
                <a:spcPct val="0"/>
              </a:spcBef>
              <a:spcAft>
                <a:spcPct val="0"/>
              </a:spcAft>
              <a:defRPr/>
            </a:pPr>
            <a:endParaRPr lang="en-US" sz="600" b="1" dirty="0" smtClean="0">
              <a:solidFill>
                <a:srgbClr val="FDFDFD"/>
              </a:solidFill>
              <a:effectLst>
                <a:outerShdw blurRad="38100" dist="38100" dir="2700000" algn="tl">
                  <a:srgbClr val="000000">
                    <a:alpha val="43137"/>
                  </a:srgbClr>
                </a:outerShdw>
              </a:effectLst>
              <a:cs typeface="Arial" pitchFamily="34" charset="0"/>
            </a:endParaRPr>
          </a:p>
          <a:p>
            <a:pPr algn="ctr" defTabSz="914400" eaLnBrk="0" fontAlgn="base" hangingPunct="0">
              <a:spcBef>
                <a:spcPct val="0"/>
              </a:spcBef>
              <a:spcAft>
                <a:spcPct val="0"/>
              </a:spcAft>
              <a:defRPr/>
            </a:pPr>
            <a:r>
              <a:rPr lang="en-US" sz="2400" b="1" dirty="0" smtClean="0">
                <a:solidFill>
                  <a:srgbClr val="F8F8F8">
                    <a:lumMod val="90000"/>
                  </a:srgbClr>
                </a:solidFill>
                <a:cs typeface="Arial" pitchFamily="34" charset="0"/>
              </a:rPr>
              <a:t>ADD DATE HERE		ADD LOCATION HERE</a:t>
            </a:r>
            <a:endParaRPr lang="en-US" sz="2400" b="1" dirty="0">
              <a:solidFill>
                <a:srgbClr val="F8F8F8">
                  <a:lumMod val="90000"/>
                </a:srgbClr>
              </a:solidFill>
              <a:cs typeface="Arial" pitchFamily="34" charset="0"/>
            </a:endParaRPr>
          </a:p>
          <a:p>
            <a:pPr algn="ctr" defTabSz="914400" eaLnBrk="0" fontAlgn="base" hangingPunct="0">
              <a:spcBef>
                <a:spcPct val="0"/>
              </a:spcBef>
              <a:spcAft>
                <a:spcPct val="0"/>
              </a:spcAft>
              <a:defRPr/>
            </a:pPr>
            <a:endParaRPr lang="en-US" sz="2800" b="1" dirty="0">
              <a:solidFill>
                <a:srgbClr val="F8F8F8"/>
              </a:solidFill>
              <a:cs typeface="Arial" pitchFamily="34" charset="0"/>
            </a:endParaRPr>
          </a:p>
          <a:p>
            <a:pPr algn="ctr" defTabSz="914400" eaLnBrk="0" fontAlgn="base" hangingPunct="0">
              <a:spcBef>
                <a:spcPct val="0"/>
              </a:spcBef>
              <a:spcAft>
                <a:spcPct val="0"/>
              </a:spcAft>
              <a:defRPr/>
            </a:pPr>
            <a:endParaRPr lang="en-US" sz="3200" b="1" i="1" dirty="0">
              <a:solidFill>
                <a:srgbClr val="F8F8F8"/>
              </a:solidFill>
              <a:cs typeface="Arial" pitchFamily="34" charset="0"/>
            </a:endParaRPr>
          </a:p>
        </p:txBody>
      </p:sp>
      <p:pic>
        <p:nvPicPr>
          <p:cNvPr id="12" name="Teen Couple.jpg"/>
          <p:cNvPicPr/>
          <p:nvPr/>
        </p:nvPicPr>
        <p:blipFill>
          <a:blip r:embed="rId3" cstate="print">
            <a:extLst/>
          </a:blip>
          <a:stretch>
            <a:fillRect/>
          </a:stretch>
        </p:blipFill>
        <p:spPr>
          <a:xfrm>
            <a:off x="-61421" y="-60502"/>
            <a:ext cx="3109421" cy="2194102"/>
          </a:xfrm>
          <a:prstGeom prst="rect">
            <a:avLst/>
          </a:prstGeom>
          <a:ln w="12700">
            <a:miter lim="400000"/>
          </a:ln>
        </p:spPr>
      </p:pic>
      <p:sp>
        <p:nvSpPr>
          <p:cNvPr id="15" name="Shape 1235"/>
          <p:cNvSpPr/>
          <p:nvPr/>
        </p:nvSpPr>
        <p:spPr>
          <a:xfrm>
            <a:off x="3048000" y="-60503"/>
            <a:ext cx="6096000" cy="5226789"/>
          </a:xfrm>
          <a:prstGeom prst="rect">
            <a:avLst/>
          </a:prstGeom>
          <a:solidFill>
            <a:srgbClr val="EDEDED"/>
          </a:solidFill>
          <a:ln w="12700" cap="flat">
            <a:noFill/>
            <a:miter lim="400000"/>
          </a:ln>
          <a:effectLst/>
        </p:spPr>
        <p:txBody>
          <a:bodyPr wrap="square" lIns="0" tIns="0" rIns="0" bIns="0" numCol="1" anchor="ctr">
            <a:noAutofit/>
          </a:bodyPr>
          <a:lstStyle/>
          <a:p>
            <a:endParaRPr>
              <a:solidFill>
                <a:prstClr val="black"/>
              </a:solidFill>
            </a:endParaRPr>
          </a:p>
        </p:txBody>
      </p:sp>
      <p:pic>
        <p:nvPicPr>
          <p:cNvPr id="8" name="Picture 3" descr="C:\Users\timmie\Dropbox\Photos\z_For Website\Men\latino guy for bip report.jpg"/>
          <p:cNvPicPr>
            <a:picLocks noChangeAspect="1" noChangeArrowheads="1"/>
          </p:cNvPicPr>
          <p:nvPr/>
        </p:nvPicPr>
        <p:blipFill>
          <a:blip r:embed="rId4" cstate="print"/>
          <a:srcRect/>
          <a:stretch>
            <a:fillRect/>
          </a:stretch>
        </p:blipFill>
        <p:spPr bwMode="auto">
          <a:xfrm>
            <a:off x="5934597" y="-63131"/>
            <a:ext cx="3204148" cy="2164549"/>
          </a:xfrm>
          <a:prstGeom prst="rect">
            <a:avLst/>
          </a:prstGeom>
          <a:noFill/>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9" y="2133600"/>
            <a:ext cx="2017348" cy="3032687"/>
          </a:xfrm>
          <a:prstGeom prst="rect">
            <a:avLst/>
          </a:prstGeom>
        </p:spPr>
      </p:pic>
      <p:pic>
        <p:nvPicPr>
          <p:cNvPr id="18" name="Picture 17" descr="F:\PROGDATA\Public Education\Photo Library\Health Team Photos &amp; Graphics\2015 Shutterstock photos\Rebecca product pics\Lauren Stock PIcs\Counseling.141030979.Shutterstock.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0358" y="2133599"/>
            <a:ext cx="3957224" cy="3032687"/>
          </a:xfrm>
          <a:prstGeom prst="rect">
            <a:avLst/>
          </a:prstGeom>
          <a:noFill/>
          <a:ln>
            <a:noFill/>
          </a:ln>
        </p:spPr>
      </p:pic>
      <p:pic>
        <p:nvPicPr>
          <p:cNvPr id="19" name="image108.jpg" descr="76040828_LOREZ.jpg"/>
          <p:cNvPicPr/>
          <p:nvPr/>
        </p:nvPicPr>
        <p:blipFill>
          <a:blip r:embed="rId7" cstate="print">
            <a:extLst/>
          </a:blip>
          <a:stretch>
            <a:fillRect/>
          </a:stretch>
        </p:blipFill>
        <p:spPr>
          <a:xfrm>
            <a:off x="2927059" y="-60502"/>
            <a:ext cx="3050523" cy="2194102"/>
          </a:xfrm>
          <a:prstGeom prst="rect">
            <a:avLst/>
          </a:prstGeom>
          <a:ln w="12700">
            <a:miter lim="400000"/>
          </a:ln>
          <a:effec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0505" y="3670963"/>
            <a:ext cx="2540571" cy="1244512"/>
          </a:xfrm>
          <a:prstGeom prst="rect">
            <a:avLst/>
          </a:prstGeom>
        </p:spPr>
      </p:pic>
    </p:spTree>
    <p:extLst>
      <p:ext uri="{BB962C8B-B14F-4D97-AF65-F5344CB8AC3E}">
        <p14:creationId xmlns:p14="http://schemas.microsoft.com/office/powerpoint/2010/main" val="305299743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9872" y="715617"/>
            <a:ext cx="8644128" cy="437322"/>
          </a:xfrm>
        </p:spPr>
        <p:txBody>
          <a:bodyPr>
            <a:normAutofit fontScale="90000"/>
          </a:bodyPr>
          <a:lstStyle/>
          <a:p>
            <a:r>
              <a:rPr lang="en-US" dirty="0">
                <a:solidFill>
                  <a:schemeClr val="tx1">
                    <a:lumMod val="65000"/>
                    <a:lumOff val="35000"/>
                  </a:schemeClr>
                </a:solidFill>
              </a:rPr>
              <a:t/>
            </a:r>
            <a:br>
              <a:rPr lang="en-US" dirty="0">
                <a:solidFill>
                  <a:schemeClr val="tx1">
                    <a:lumMod val="65000"/>
                    <a:lumOff val="35000"/>
                  </a:schemeClr>
                </a:solidFill>
              </a:rPr>
            </a:br>
            <a:r>
              <a:rPr lang="en-US" dirty="0">
                <a:solidFill>
                  <a:schemeClr val="tx1">
                    <a:lumMod val="65000"/>
                    <a:lumOff val="35000"/>
                  </a:schemeClr>
                </a:solidFill>
              </a:rPr>
              <a:t>Vicarious Trauma</a:t>
            </a:r>
            <a:br>
              <a:rPr lang="en-US" dirty="0">
                <a:solidFill>
                  <a:schemeClr val="tx1">
                    <a:lumMod val="65000"/>
                    <a:lumOff val="35000"/>
                  </a:schemeClr>
                </a:solidFill>
              </a:rPr>
            </a:br>
            <a:endParaRPr lang="en-US" dirty="0">
              <a:solidFill>
                <a:schemeClr val="tx1">
                  <a:lumMod val="65000"/>
                  <a:lumOff val="35000"/>
                </a:schemeClr>
              </a:solidFill>
            </a:endParaRPr>
          </a:p>
        </p:txBody>
      </p:sp>
      <p:sp>
        <p:nvSpPr>
          <p:cNvPr id="6" name="Shape 584"/>
          <p:cNvSpPr>
            <a:spLocks noGrp="1"/>
          </p:cNvSpPr>
          <p:nvPr>
            <p:ph sz="quarter" idx="4294967295"/>
          </p:nvPr>
        </p:nvSpPr>
        <p:spPr>
          <a:xfrm>
            <a:off x="582869" y="1937413"/>
            <a:ext cx="4719638" cy="1447800"/>
          </a:xfrm>
          <a:prstGeom prst="rect">
            <a:avLst/>
          </a:prstGeom>
        </p:spPr>
        <p:txBody>
          <a:bodyPr lIns="0" tIns="0" rIns="0" bIns="0">
            <a:normAutofit lnSpcReduction="10000"/>
          </a:bodyPr>
          <a:lstStyle>
            <a:lvl1pPr marL="0" indent="3175" algn="ctr">
              <a:buSzTx/>
              <a:buNone/>
              <a:defRPr sz="3600"/>
            </a:lvl1pPr>
          </a:lstStyle>
          <a:p>
            <a:pPr lvl="0">
              <a:defRPr sz="1800">
                <a:solidFill>
                  <a:srgbClr val="000000"/>
                </a:solidFill>
              </a:defRPr>
            </a:pPr>
            <a:r>
              <a:rPr sz="2400" b="1" dirty="0">
                <a:solidFill>
                  <a:schemeClr val="tx1">
                    <a:lumMod val="65000"/>
                    <a:lumOff val="35000"/>
                  </a:schemeClr>
                </a:solidFill>
              </a:rPr>
              <a:t>Vicarious trauma is a change in one’s thinking [world view] due to exposure to other people’s traumatic stories.       </a:t>
            </a:r>
          </a:p>
        </p:txBody>
      </p:sp>
      <p:grpSp>
        <p:nvGrpSpPr>
          <p:cNvPr id="7" name="Group 588"/>
          <p:cNvGrpSpPr/>
          <p:nvPr/>
        </p:nvGrpSpPr>
        <p:grpSpPr>
          <a:xfrm>
            <a:off x="5652570" y="1676400"/>
            <a:ext cx="3159898" cy="4227877"/>
            <a:chOff x="0" y="0"/>
            <a:chExt cx="3159897" cy="4227876"/>
          </a:xfrm>
        </p:grpSpPr>
        <p:sp>
          <p:nvSpPr>
            <p:cNvPr id="8" name="Shape 586"/>
            <p:cNvSpPr/>
            <p:nvPr/>
          </p:nvSpPr>
          <p:spPr>
            <a:xfrm>
              <a:off x="0" y="0"/>
              <a:ext cx="3159898" cy="4227877"/>
            </a:xfrm>
            <a:prstGeom prst="rect">
              <a:avLst/>
            </a:prstGeom>
            <a:solidFill>
              <a:srgbClr val="EDEDED"/>
            </a:solidFill>
            <a:ln w="12700" cap="flat">
              <a:noFill/>
              <a:miter lim="400000"/>
            </a:ln>
            <a:effectLst/>
          </p:spPr>
          <p:txBody>
            <a:bodyPr wrap="square" lIns="0" tIns="0" rIns="0" bIns="0" numCol="1" anchor="ctr">
              <a:noAutofit/>
            </a:bodyPr>
            <a:lstStyle/>
            <a:p>
              <a:pPr defTabSz="914400"/>
              <a:endParaRPr dirty="0">
                <a:solidFill>
                  <a:prstClr val="black"/>
                </a:solidFill>
              </a:endParaRPr>
            </a:p>
          </p:txBody>
        </p:sp>
        <p:pic>
          <p:nvPicPr>
            <p:cNvPr id="9" name="image37.jpg"/>
            <p:cNvPicPr/>
            <p:nvPr/>
          </p:nvPicPr>
          <p:blipFill>
            <a:blip r:embed="rId3" cstate="print">
              <a:extLst/>
            </a:blip>
            <a:stretch>
              <a:fillRect/>
            </a:stretch>
          </p:blipFill>
          <p:spPr>
            <a:xfrm>
              <a:off x="0" y="0"/>
              <a:ext cx="3159898" cy="4227877"/>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
        <p:nvSpPr>
          <p:cNvPr id="10" name="Shape 589"/>
          <p:cNvSpPr/>
          <p:nvPr/>
        </p:nvSpPr>
        <p:spPr>
          <a:xfrm>
            <a:off x="1901344" y="3334819"/>
            <a:ext cx="1764264" cy="307777"/>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val="1"/>
            </a:ext>
          </a:extLst>
        </p:spPr>
        <p:txBody>
          <a:bodyPr wrap="none" lIns="45719" rIns="45719">
            <a:spAutoFit/>
          </a:bodyPr>
          <a:lstStyle>
            <a:lvl1pPr>
              <a:defRPr sz="1600">
                <a:solidFill>
                  <a:srgbClr val="58595B"/>
                </a:solidFill>
              </a:defRPr>
            </a:lvl1pPr>
          </a:lstStyle>
          <a:p>
            <a:pPr defTabSz="914400">
              <a:defRPr sz="1800">
                <a:solidFill>
                  <a:srgbClr val="000000"/>
                </a:solidFill>
              </a:defRPr>
            </a:pPr>
            <a:r>
              <a:rPr sz="1400" dirty="0">
                <a:solidFill>
                  <a:prstClr val="black">
                    <a:lumMod val="65000"/>
                    <a:lumOff val="35000"/>
                  </a:prstClr>
                </a:solidFill>
              </a:rPr>
              <a:t>(David Berceli, 200</a:t>
            </a:r>
            <a:r>
              <a:rPr lang="en-US" sz="1400" dirty="0">
                <a:solidFill>
                  <a:prstClr val="black">
                    <a:lumMod val="65000"/>
                    <a:lumOff val="35000"/>
                  </a:prstClr>
                </a:solidFill>
              </a:rPr>
              <a:t>7</a:t>
            </a:r>
            <a:r>
              <a:rPr sz="1400" dirty="0">
                <a:solidFill>
                  <a:prstClr val="black">
                    <a:lumMod val="65000"/>
                    <a:lumOff val="35000"/>
                  </a:prstClr>
                </a:solidFill>
              </a:rPr>
              <a:t>)</a:t>
            </a:r>
          </a:p>
        </p:txBody>
      </p:sp>
      <p:sp>
        <p:nvSpPr>
          <p:cNvPr id="11" name="Rectangle 10"/>
          <p:cNvSpPr/>
          <p:nvPr/>
        </p:nvSpPr>
        <p:spPr>
          <a:xfrm>
            <a:off x="710535" y="3790339"/>
            <a:ext cx="4464306" cy="2308324"/>
          </a:xfrm>
          <a:prstGeom prst="rect">
            <a:avLst/>
          </a:prstGeom>
        </p:spPr>
        <p:txBody>
          <a:bodyPr wrap="square">
            <a:spAutoFit/>
          </a:bodyPr>
          <a:lstStyle/>
          <a:p>
            <a:pPr defTabSz="914400"/>
            <a:r>
              <a:rPr lang="en-US" sz="2400" b="1" dirty="0">
                <a:solidFill>
                  <a:srgbClr val="E98A00"/>
                </a:solidFill>
                <a:effectLst>
                  <a:outerShdw blurRad="38100" dist="38100" dir="2700000" algn="tl">
                    <a:srgbClr val="000000">
                      <a:alpha val="43137"/>
                    </a:srgbClr>
                  </a:outerShdw>
                </a:effectLst>
              </a:rPr>
              <a:t>May include:</a:t>
            </a:r>
          </a:p>
          <a:p>
            <a:pPr marL="342900" indent="-342900" defTabSz="914400">
              <a:buClr>
                <a:srgbClr val="F09208"/>
              </a:buClr>
              <a:buFont typeface="Arial" panose="020B0604020202020204" pitchFamily="34" charset="0"/>
              <a:buChar char="•"/>
            </a:pPr>
            <a:r>
              <a:rPr lang="en-US" sz="2400" b="1" dirty="0">
                <a:solidFill>
                  <a:prstClr val="black">
                    <a:lumMod val="65000"/>
                    <a:lumOff val="35000"/>
                  </a:prstClr>
                </a:solidFill>
              </a:rPr>
              <a:t>Images</a:t>
            </a:r>
          </a:p>
          <a:p>
            <a:pPr marL="342900" indent="-342900" defTabSz="914400">
              <a:buClr>
                <a:srgbClr val="F09208"/>
              </a:buClr>
              <a:buFont typeface="Arial" panose="020B0604020202020204" pitchFamily="34" charset="0"/>
              <a:buChar char="•"/>
            </a:pPr>
            <a:r>
              <a:rPr lang="en-US" sz="2400" b="1" dirty="0">
                <a:solidFill>
                  <a:prstClr val="black">
                    <a:lumMod val="65000"/>
                    <a:lumOff val="35000"/>
                  </a:prstClr>
                </a:solidFill>
              </a:rPr>
              <a:t>Sounds </a:t>
            </a:r>
          </a:p>
          <a:p>
            <a:pPr marL="342900" indent="-342900" defTabSz="914400">
              <a:buClr>
                <a:srgbClr val="F09208"/>
              </a:buClr>
              <a:buFont typeface="Arial" panose="020B0604020202020204" pitchFamily="34" charset="0"/>
              <a:buChar char="•"/>
            </a:pPr>
            <a:r>
              <a:rPr lang="en-US" sz="2400" b="1" dirty="0">
                <a:solidFill>
                  <a:prstClr val="black">
                    <a:lumMod val="65000"/>
                    <a:lumOff val="35000"/>
                  </a:prstClr>
                </a:solidFill>
              </a:rPr>
              <a:t>Details we’ve heard which then come to inform our worldview.</a:t>
            </a:r>
          </a:p>
        </p:txBody>
      </p:sp>
    </p:spTree>
    <p:extLst>
      <p:ext uri="{BB962C8B-B14F-4D97-AF65-F5344CB8AC3E}">
        <p14:creationId xmlns:p14="http://schemas.microsoft.com/office/powerpoint/2010/main" val="322167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0292" y="585284"/>
            <a:ext cx="8229600" cy="612775"/>
          </a:xfrm>
        </p:spPr>
        <p:txBody>
          <a:bodyPr>
            <a:noAutofit/>
          </a:bodyPr>
          <a:lstStyle/>
          <a:p>
            <a:r>
              <a:rPr lang="en-US" sz="3600" dirty="0">
                <a:solidFill>
                  <a:schemeClr val="tx1">
                    <a:lumMod val="65000"/>
                    <a:lumOff val="35000"/>
                  </a:schemeClr>
                </a:solidFill>
              </a:rPr>
              <a:t>Call and Response</a:t>
            </a:r>
          </a:p>
        </p:txBody>
      </p:sp>
      <p:sp>
        <p:nvSpPr>
          <p:cNvPr id="18" name="Shape 606"/>
          <p:cNvSpPr>
            <a:spLocks noGrp="1"/>
          </p:cNvSpPr>
          <p:nvPr>
            <p:ph type="body" sz="quarter" idx="10"/>
          </p:nvPr>
        </p:nvSpPr>
        <p:spPr>
          <a:xfrm>
            <a:off x="609601" y="1587164"/>
            <a:ext cx="5105400" cy="4293272"/>
          </a:xfrm>
          <a:prstGeom prst="rect">
            <a:avLst/>
          </a:prstGeom>
        </p:spPr>
        <p:txBody>
          <a:bodyPr lIns="0" tIns="0" rIns="0" bIns="0">
            <a:noAutofit/>
          </a:bodyPr>
          <a:lstStyle>
            <a:lvl1pPr marL="0" indent="0">
              <a:buSzTx/>
              <a:buNone/>
              <a:defRPr sz="4000" b="1">
                <a:solidFill>
                  <a:srgbClr val="E98A00"/>
                </a:solidFill>
                <a:latin typeface="Franklin Gothic Book"/>
                <a:ea typeface="Franklin Gothic Book"/>
                <a:cs typeface="Franklin Gothic Book"/>
                <a:sym typeface="Franklin Gothic Book"/>
              </a:defRPr>
            </a:lvl1pPr>
          </a:lstStyle>
          <a:p>
            <a:pPr lvl="0">
              <a:defRPr sz="1800" b="0">
                <a:solidFill>
                  <a:srgbClr val="000000"/>
                </a:solidFill>
              </a:defRPr>
            </a:pPr>
            <a:r>
              <a:rPr sz="4600" b="1" dirty="0" smtClean="0">
                <a:solidFill>
                  <a:srgbClr val="FF9900"/>
                </a:solidFill>
                <a:effectLst>
                  <a:outerShdw blurRad="38100" dist="38100" dir="2700000" algn="tl">
                    <a:srgbClr val="000000">
                      <a:alpha val="43137"/>
                    </a:srgbClr>
                  </a:outerShdw>
                </a:effectLst>
                <a:latin typeface="+mn-lt"/>
              </a:rPr>
              <a:t>What </a:t>
            </a:r>
            <a:r>
              <a:rPr sz="4600" b="1" dirty="0">
                <a:solidFill>
                  <a:srgbClr val="FF9900"/>
                </a:solidFill>
                <a:effectLst>
                  <a:outerShdw blurRad="38100" dist="38100" dir="2700000" algn="tl">
                    <a:srgbClr val="000000">
                      <a:alpha val="43137"/>
                    </a:srgbClr>
                  </a:outerShdw>
                </a:effectLst>
                <a:latin typeface="+mn-lt"/>
              </a:rPr>
              <a:t>are </a:t>
            </a:r>
            <a:r>
              <a:rPr lang="en-US" sz="4600" b="1" dirty="0" smtClean="0">
                <a:solidFill>
                  <a:srgbClr val="FF9900"/>
                </a:solidFill>
                <a:effectLst>
                  <a:outerShdw blurRad="38100" dist="38100" dir="2700000" algn="tl">
                    <a:srgbClr val="000000">
                      <a:alpha val="43137"/>
                    </a:srgbClr>
                  </a:outerShdw>
                </a:effectLst>
                <a:latin typeface="+mn-lt"/>
              </a:rPr>
              <a:t>some c</a:t>
            </a:r>
            <a:r>
              <a:rPr sz="4600" b="1" dirty="0">
                <a:solidFill>
                  <a:srgbClr val="FF9900"/>
                </a:solidFill>
                <a:effectLst>
                  <a:outerShdw blurRad="38100" dist="38100" dir="2700000" algn="tl">
                    <a:srgbClr val="000000">
                      <a:alpha val="43137"/>
                    </a:srgbClr>
                  </a:outerShdw>
                </a:effectLst>
                <a:latin typeface="+mn-lt"/>
              </a:rPr>
              <a:t>ommon </a:t>
            </a:r>
            <a:r>
              <a:rPr lang="en-US" sz="4600" b="1" dirty="0">
                <a:solidFill>
                  <a:srgbClr val="FF9900"/>
                </a:solidFill>
                <a:effectLst>
                  <a:outerShdw blurRad="38100" dist="38100" dir="2700000" algn="tl">
                    <a:srgbClr val="000000">
                      <a:alpha val="43137"/>
                    </a:srgbClr>
                  </a:outerShdw>
                </a:effectLst>
                <a:latin typeface="+mn-lt"/>
              </a:rPr>
              <a:t>re</a:t>
            </a:r>
            <a:r>
              <a:rPr sz="4600" b="1" dirty="0">
                <a:solidFill>
                  <a:srgbClr val="FF9900"/>
                </a:solidFill>
                <a:effectLst>
                  <a:outerShdw blurRad="38100" dist="38100" dir="2700000" algn="tl">
                    <a:srgbClr val="000000">
                      <a:alpha val="43137"/>
                    </a:srgbClr>
                  </a:outerShdw>
                </a:effectLst>
                <a:latin typeface="+mn-lt"/>
              </a:rPr>
              <a:t>actions to </a:t>
            </a:r>
            <a:r>
              <a:rPr lang="en-US" sz="4600" b="1" dirty="0">
                <a:solidFill>
                  <a:srgbClr val="FF9900"/>
                </a:solidFill>
                <a:effectLst>
                  <a:outerShdw blurRad="38100" dist="38100" dir="2700000" algn="tl">
                    <a:srgbClr val="000000">
                      <a:alpha val="43137"/>
                    </a:srgbClr>
                  </a:outerShdw>
                </a:effectLst>
                <a:latin typeface="+mn-lt"/>
              </a:rPr>
              <a:t>c</a:t>
            </a:r>
            <a:r>
              <a:rPr sz="4600" b="1" dirty="0">
                <a:solidFill>
                  <a:srgbClr val="FF9900"/>
                </a:solidFill>
                <a:effectLst>
                  <a:outerShdw blurRad="38100" dist="38100" dir="2700000" algn="tl">
                    <a:srgbClr val="000000">
                      <a:alpha val="43137"/>
                    </a:srgbClr>
                  </a:outerShdw>
                </a:effectLst>
                <a:latin typeface="+mn-lt"/>
              </a:rPr>
              <a:t>aring for </a:t>
            </a:r>
            <a:r>
              <a:rPr lang="en-US" sz="4600" b="1" dirty="0">
                <a:solidFill>
                  <a:srgbClr val="FF9900"/>
                </a:solidFill>
                <a:effectLst>
                  <a:outerShdw blurRad="38100" dist="38100" dir="2700000" algn="tl">
                    <a:srgbClr val="000000">
                      <a:alpha val="43137"/>
                    </a:srgbClr>
                  </a:outerShdw>
                </a:effectLst>
                <a:latin typeface="+mn-lt"/>
              </a:rPr>
              <a:t>s</a:t>
            </a:r>
            <a:r>
              <a:rPr sz="4600" b="1" dirty="0">
                <a:solidFill>
                  <a:srgbClr val="FF9900"/>
                </a:solidFill>
                <a:effectLst>
                  <a:outerShdw blurRad="38100" dist="38100" dir="2700000" algn="tl">
                    <a:srgbClr val="000000">
                      <a:alpha val="43137"/>
                    </a:srgbClr>
                  </a:outerShdw>
                </a:effectLst>
                <a:latin typeface="+mn-lt"/>
              </a:rPr>
              <a:t>urvivors of </a:t>
            </a:r>
            <a:r>
              <a:rPr lang="en-US" sz="4600" b="1" dirty="0">
                <a:solidFill>
                  <a:srgbClr val="FF9900"/>
                </a:solidFill>
                <a:effectLst>
                  <a:outerShdw blurRad="38100" dist="38100" dir="2700000" algn="tl">
                    <a:srgbClr val="000000">
                      <a:alpha val="43137"/>
                    </a:srgbClr>
                  </a:outerShdw>
                </a:effectLst>
                <a:latin typeface="+mn-lt"/>
              </a:rPr>
              <a:t>t</a:t>
            </a:r>
            <a:r>
              <a:rPr sz="4600" b="1" dirty="0">
                <a:solidFill>
                  <a:srgbClr val="FF9900"/>
                </a:solidFill>
                <a:effectLst>
                  <a:outerShdw blurRad="38100" dist="38100" dir="2700000" algn="tl">
                    <a:srgbClr val="000000">
                      <a:alpha val="43137"/>
                    </a:srgbClr>
                  </a:outerShdw>
                </a:effectLst>
                <a:latin typeface="+mn-lt"/>
              </a:rPr>
              <a:t>rauma?</a:t>
            </a:r>
          </a:p>
        </p:txBody>
      </p:sp>
      <p:pic>
        <p:nvPicPr>
          <p:cNvPr id="17" name="image39.jpeg" descr="C:\Users\Rebecca\Desktop\images-of-question-marks-139.jpg"/>
          <p:cNvPicPr/>
          <p:nvPr/>
        </p:nvPicPr>
        <p:blipFill>
          <a:blip r:embed="rId3" cstate="print">
            <a:extLst/>
          </a:blip>
          <a:stretch>
            <a:fillRect/>
          </a:stretch>
        </p:blipFill>
        <p:spPr>
          <a:xfrm>
            <a:off x="5410200" y="1752600"/>
            <a:ext cx="3200400" cy="3962401"/>
          </a:xfrm>
          <a:prstGeom prst="rect">
            <a:avLst/>
          </a:prstGeom>
          <a:ln w="12700">
            <a:miter lim="400000"/>
          </a:ln>
        </p:spPr>
      </p:pic>
    </p:spTree>
    <p:extLst>
      <p:ext uri="{BB962C8B-B14F-4D97-AF65-F5344CB8AC3E}">
        <p14:creationId xmlns:p14="http://schemas.microsoft.com/office/powerpoint/2010/main" val="34465821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hape 610"/>
          <p:cNvSpPr>
            <a:spLocks noGrp="1"/>
          </p:cNvSpPr>
          <p:nvPr>
            <p:ph type="title"/>
          </p:nvPr>
        </p:nvSpPr>
        <p:spPr>
          <a:xfrm>
            <a:off x="457200" y="82550"/>
            <a:ext cx="8229600" cy="1060450"/>
          </a:xfrm>
          <a:prstGeom prst="rect">
            <a:avLst/>
          </a:prstGeom>
        </p:spPr>
        <p:txBody>
          <a:bodyPr>
            <a:noAutofit/>
          </a:bodyPr>
          <a:lstStyle>
            <a:lvl1pPr defTabSz="813816">
              <a:defRPr sz="2492"/>
            </a:lvl1pPr>
          </a:lstStyle>
          <a:p>
            <a:pPr lvl="0">
              <a:defRPr sz="1800" b="0">
                <a:solidFill>
                  <a:srgbClr val="000000"/>
                </a:solidFill>
              </a:defRPr>
            </a:pPr>
            <a:r>
              <a:rPr sz="3600" dirty="0">
                <a:solidFill>
                  <a:schemeClr val="tx1">
                    <a:lumMod val="65000"/>
                    <a:lumOff val="35000"/>
                  </a:schemeClr>
                </a:solidFill>
              </a:rPr>
              <a:t>Common Reactions to Caring for Survivors of Trauma</a:t>
            </a:r>
          </a:p>
        </p:txBody>
      </p:sp>
      <p:sp>
        <p:nvSpPr>
          <p:cNvPr id="37" name="Shape 611"/>
          <p:cNvSpPr>
            <a:spLocks noGrp="1"/>
          </p:cNvSpPr>
          <p:nvPr>
            <p:ph type="body" sz="quarter" idx="10"/>
          </p:nvPr>
        </p:nvSpPr>
        <p:spPr>
          <a:xfrm>
            <a:off x="609600" y="1752600"/>
            <a:ext cx="8001000" cy="4572000"/>
          </a:xfrm>
          <a:prstGeom prst="rect">
            <a:avLst/>
          </a:prstGeom>
        </p:spPr>
        <p:txBody>
          <a:bodyPr lIns="0" tIns="0" rIns="0" bIns="0" numCol="2">
            <a:normAutofit/>
          </a:bodyPr>
          <a:lstStyle/>
          <a:p>
            <a:pPr marL="457200" lvl="0" indent="-457200">
              <a:lnSpc>
                <a:spcPct val="100000"/>
              </a:lnSpc>
              <a:buClr>
                <a:srgbClr val="F09208"/>
              </a:buClr>
              <a:buFont typeface="Arial" panose="020B0604020202020204" pitchFamily="34" charset="0"/>
              <a:buChar char="•"/>
              <a:defRPr sz="1800">
                <a:solidFill>
                  <a:srgbClr val="000000"/>
                </a:solidFill>
              </a:defRPr>
            </a:pPr>
            <a:r>
              <a:rPr sz="3000" dirty="0">
                <a:solidFill>
                  <a:schemeClr val="tx1">
                    <a:lumMod val="65000"/>
                    <a:lumOff val="35000"/>
                  </a:schemeClr>
                </a:solidFill>
              </a:rPr>
              <a:t>Fear</a:t>
            </a:r>
          </a:p>
          <a:p>
            <a:pPr marL="457200" lvl="0" indent="-457200">
              <a:lnSpc>
                <a:spcPct val="100000"/>
              </a:lnSpc>
              <a:buClr>
                <a:srgbClr val="F09208"/>
              </a:buClr>
              <a:buFont typeface="Arial" panose="020B0604020202020204" pitchFamily="34" charset="0"/>
              <a:buChar char="•"/>
              <a:defRPr sz="1800">
                <a:solidFill>
                  <a:srgbClr val="000000"/>
                </a:solidFill>
              </a:defRPr>
            </a:pPr>
            <a:r>
              <a:rPr sz="3000" dirty="0">
                <a:solidFill>
                  <a:schemeClr val="tx1">
                    <a:lumMod val="65000"/>
                    <a:lumOff val="35000"/>
                  </a:schemeClr>
                </a:solidFill>
              </a:rPr>
              <a:t>Helplessness</a:t>
            </a:r>
          </a:p>
          <a:p>
            <a:pPr marL="457200" lvl="0" indent="-457200">
              <a:lnSpc>
                <a:spcPct val="100000"/>
              </a:lnSpc>
              <a:buClr>
                <a:srgbClr val="F09208"/>
              </a:buClr>
              <a:buFont typeface="Arial" panose="020B0604020202020204" pitchFamily="34" charset="0"/>
              <a:buChar char="•"/>
              <a:defRPr sz="1800">
                <a:solidFill>
                  <a:srgbClr val="000000"/>
                </a:solidFill>
              </a:defRPr>
            </a:pPr>
            <a:r>
              <a:rPr sz="3000" dirty="0">
                <a:solidFill>
                  <a:schemeClr val="tx1">
                    <a:lumMod val="65000"/>
                    <a:lumOff val="35000"/>
                  </a:schemeClr>
                </a:solidFill>
              </a:rPr>
              <a:t>Sleep disruptions</a:t>
            </a:r>
          </a:p>
          <a:p>
            <a:pPr marL="457200" lvl="0" indent="-457200">
              <a:lnSpc>
                <a:spcPct val="100000"/>
              </a:lnSpc>
              <a:buClr>
                <a:srgbClr val="F09208"/>
              </a:buClr>
              <a:buFont typeface="Arial" panose="020B0604020202020204" pitchFamily="34" charset="0"/>
              <a:buChar char="•"/>
              <a:defRPr sz="1800">
                <a:solidFill>
                  <a:srgbClr val="000000"/>
                </a:solidFill>
              </a:defRPr>
            </a:pPr>
            <a:r>
              <a:rPr sz="3000" dirty="0">
                <a:solidFill>
                  <a:schemeClr val="tx1">
                    <a:lumMod val="65000"/>
                    <a:lumOff val="35000"/>
                  </a:schemeClr>
                </a:solidFill>
              </a:rPr>
              <a:t>Depressive symptoms</a:t>
            </a:r>
          </a:p>
          <a:p>
            <a:pPr marL="457200" indent="-457200">
              <a:buClr>
                <a:srgbClr val="F09208"/>
              </a:buClr>
              <a:buFont typeface="Arial" panose="020B0604020202020204" pitchFamily="34" charset="0"/>
              <a:buChar char="•"/>
              <a:defRPr sz="1800">
                <a:solidFill>
                  <a:srgbClr val="000000"/>
                </a:solidFill>
              </a:defRPr>
            </a:pPr>
            <a:r>
              <a:rPr sz="3000" dirty="0">
                <a:solidFill>
                  <a:schemeClr val="tx1">
                    <a:lumMod val="65000"/>
                    <a:lumOff val="35000"/>
                  </a:schemeClr>
                </a:solidFill>
              </a:rPr>
              <a:t>Feeling ineffective with clients</a:t>
            </a:r>
            <a:endParaRPr lang="en-US" sz="3000" dirty="0">
              <a:solidFill>
                <a:schemeClr val="tx1">
                  <a:lumMod val="65000"/>
                  <a:lumOff val="35000"/>
                </a:schemeClr>
              </a:solidFill>
            </a:endParaRPr>
          </a:p>
          <a:p>
            <a:pPr marL="457200" indent="-457200">
              <a:buClr>
                <a:srgbClr val="F09208"/>
              </a:buClr>
              <a:buFont typeface="Arial" panose="020B0604020202020204" pitchFamily="34" charset="0"/>
              <a:buChar char="•"/>
              <a:defRPr sz="1800">
                <a:solidFill>
                  <a:srgbClr val="000000"/>
                </a:solidFill>
              </a:defRPr>
            </a:pPr>
            <a:r>
              <a:rPr lang="en-US" sz="3000" dirty="0">
                <a:solidFill>
                  <a:schemeClr val="tx1">
                    <a:lumMod val="65000"/>
                    <a:lumOff val="35000"/>
                  </a:schemeClr>
                </a:solidFill>
              </a:rPr>
              <a:t>Chronic suspicion of others</a:t>
            </a:r>
          </a:p>
          <a:p>
            <a:pPr marL="457200" lvl="0" indent="-457200">
              <a:lnSpc>
                <a:spcPct val="100000"/>
              </a:lnSpc>
              <a:buClr>
                <a:srgbClr val="F09208"/>
              </a:buClr>
              <a:buFont typeface="Arial" panose="020B0604020202020204" pitchFamily="34" charset="0"/>
              <a:buChar char="•"/>
              <a:defRPr sz="1800">
                <a:solidFill>
                  <a:srgbClr val="000000"/>
                </a:solidFill>
              </a:defRPr>
            </a:pPr>
            <a:r>
              <a:rPr sz="3000" dirty="0">
                <a:solidFill>
                  <a:schemeClr val="tx1">
                    <a:lumMod val="65000"/>
                    <a:lumOff val="35000"/>
                  </a:schemeClr>
                </a:solidFill>
              </a:rPr>
              <a:t>Recurrent thoughts of threatening situations</a:t>
            </a:r>
          </a:p>
          <a:p>
            <a:pPr marL="457200" lvl="0" indent="-457200">
              <a:lnSpc>
                <a:spcPct val="100000"/>
              </a:lnSpc>
              <a:buClr>
                <a:srgbClr val="F09208"/>
              </a:buClr>
              <a:buFont typeface="Arial" panose="020B0604020202020204" pitchFamily="34" charset="0"/>
              <a:buChar char="•"/>
              <a:defRPr sz="1800">
                <a:solidFill>
                  <a:srgbClr val="000000"/>
                </a:solidFill>
              </a:defRPr>
            </a:pPr>
            <a:r>
              <a:rPr sz="3000" dirty="0">
                <a:solidFill>
                  <a:schemeClr val="tx1">
                    <a:lumMod val="65000"/>
                    <a:lumOff val="35000"/>
                  </a:schemeClr>
                </a:solidFill>
              </a:rPr>
              <a:t>Reacting negatively to clients</a:t>
            </a:r>
          </a:p>
          <a:p>
            <a:pPr marL="457200" lvl="0" indent="-457200">
              <a:lnSpc>
                <a:spcPct val="100000"/>
              </a:lnSpc>
              <a:buClr>
                <a:srgbClr val="F09208"/>
              </a:buClr>
              <a:buFont typeface="Arial" panose="020B0604020202020204" pitchFamily="34" charset="0"/>
              <a:buChar char="•"/>
              <a:defRPr sz="1800">
                <a:solidFill>
                  <a:srgbClr val="000000"/>
                </a:solidFill>
              </a:defRPr>
            </a:pPr>
            <a:r>
              <a:rPr sz="3000" dirty="0">
                <a:solidFill>
                  <a:schemeClr val="tx1">
                    <a:lumMod val="65000"/>
                    <a:lumOff val="35000"/>
                  </a:schemeClr>
                </a:solidFill>
              </a:rPr>
              <a:t>Thinking of quitting</a:t>
            </a:r>
            <a:r>
              <a:rPr lang="en-US" sz="3000" dirty="0">
                <a:solidFill>
                  <a:schemeClr val="tx1">
                    <a:lumMod val="65000"/>
                    <a:lumOff val="35000"/>
                  </a:schemeClr>
                </a:solidFill>
              </a:rPr>
              <a:t> work</a:t>
            </a:r>
            <a:r>
              <a:rPr sz="3000" dirty="0">
                <a:solidFill>
                  <a:schemeClr val="tx1">
                    <a:lumMod val="65000"/>
                    <a:lumOff val="35000"/>
                  </a:schemeClr>
                </a:solidFill>
              </a:rPr>
              <a:t> [contact with clients]</a:t>
            </a:r>
          </a:p>
        </p:txBody>
      </p:sp>
    </p:spTree>
    <p:extLst>
      <p:ext uri="{BB962C8B-B14F-4D97-AF65-F5344CB8AC3E}">
        <p14:creationId xmlns:p14="http://schemas.microsoft.com/office/powerpoint/2010/main" val="77123468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9" name="Group 599" descr="C:\Users\rebecca\Desktop\SantaFe_0061.jpg"/>
          <p:cNvGrpSpPr/>
          <p:nvPr/>
        </p:nvGrpSpPr>
        <p:grpSpPr>
          <a:xfrm>
            <a:off x="5791200" y="2209800"/>
            <a:ext cx="3200400" cy="3113511"/>
            <a:chOff x="0" y="0"/>
            <a:chExt cx="3200400" cy="3113510"/>
          </a:xfrm>
        </p:grpSpPr>
        <p:sp>
          <p:nvSpPr>
            <p:cNvPr id="597" name="Shape 597"/>
            <p:cNvSpPr/>
            <p:nvPr/>
          </p:nvSpPr>
          <p:spPr>
            <a:xfrm>
              <a:off x="0" y="0"/>
              <a:ext cx="3200400" cy="3113511"/>
            </a:xfrm>
            <a:prstGeom prst="rect">
              <a:avLst/>
            </a:prstGeom>
            <a:solidFill>
              <a:srgbClr val="EDEDED"/>
            </a:solidFill>
            <a:ln w="12700" cap="flat">
              <a:noFill/>
              <a:miter lim="400000"/>
            </a:ln>
            <a:effectLst/>
          </p:spPr>
          <p:txBody>
            <a:bodyPr wrap="square" lIns="0" tIns="0" rIns="0" bIns="0" numCol="1" anchor="ctr">
              <a:noAutofit/>
            </a:bodyPr>
            <a:lstStyle/>
            <a:p>
              <a:pPr defTabSz="457200"/>
              <a:endParaRPr>
                <a:solidFill>
                  <a:srgbClr val="000000"/>
                </a:solidFill>
              </a:endParaRPr>
            </a:p>
          </p:txBody>
        </p:sp>
        <p:pic>
          <p:nvPicPr>
            <p:cNvPr id="598" name="image38.jpg"/>
            <p:cNvPicPr/>
            <p:nvPr/>
          </p:nvPicPr>
          <p:blipFill>
            <a:blip r:embed="rId3" cstate="print">
              <a:extLst/>
            </a:blip>
            <a:stretch>
              <a:fillRect/>
            </a:stretch>
          </p:blipFill>
          <p:spPr>
            <a:xfrm>
              <a:off x="0" y="0"/>
              <a:ext cx="3200400" cy="3113511"/>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
        <p:nvSpPr>
          <p:cNvPr id="600" name="Shape 600"/>
          <p:cNvSpPr>
            <a:spLocks noGrp="1"/>
          </p:cNvSpPr>
          <p:nvPr>
            <p:ph type="title"/>
          </p:nvPr>
        </p:nvSpPr>
        <p:spPr>
          <a:xfrm>
            <a:off x="480646" y="274024"/>
            <a:ext cx="8001000" cy="612775"/>
          </a:xfrm>
        </p:spPr>
        <p:txBody>
          <a:bodyPr>
            <a:noAutofit/>
          </a:bodyPr>
          <a:lstStyle>
            <a:lvl1pPr defTabSz="548640">
              <a:defRPr sz="1680"/>
            </a:lvl1pPr>
          </a:lstStyle>
          <a:p>
            <a:pPr lvl="0"/>
            <a:r>
              <a:rPr lang="en-US" sz="2800" b="1" dirty="0">
                <a:solidFill>
                  <a:schemeClr val="tx1">
                    <a:lumMod val="65000"/>
                    <a:lumOff val="35000"/>
                  </a:schemeClr>
                </a:solidFill>
              </a:rPr>
              <a:t/>
            </a:r>
            <a:br>
              <a:rPr lang="en-US" sz="2800" b="1" dirty="0">
                <a:solidFill>
                  <a:schemeClr val="tx1">
                    <a:lumMod val="65000"/>
                    <a:lumOff val="35000"/>
                  </a:schemeClr>
                </a:solidFill>
              </a:rPr>
            </a:br>
            <a:r>
              <a:rPr lang="en-US" sz="2800" dirty="0">
                <a:solidFill>
                  <a:schemeClr val="tx1">
                    <a:lumMod val="65000"/>
                    <a:lumOff val="35000"/>
                  </a:schemeClr>
                </a:solidFill>
              </a:rPr>
              <a:t>Personal Exposures to Violence and </a:t>
            </a:r>
            <a:br>
              <a:rPr lang="en-US" sz="2800" dirty="0">
                <a:solidFill>
                  <a:schemeClr val="tx1">
                    <a:lumMod val="65000"/>
                    <a:lumOff val="35000"/>
                  </a:schemeClr>
                </a:solidFill>
              </a:rPr>
            </a:br>
            <a:r>
              <a:rPr lang="en-US" sz="2800" dirty="0">
                <a:solidFill>
                  <a:schemeClr val="tx1">
                    <a:lumMod val="65000"/>
                    <a:lumOff val="35000"/>
                  </a:schemeClr>
                </a:solidFill>
              </a:rPr>
              <a:t>Secondary Traumatic Stress are Connected</a:t>
            </a:r>
          </a:p>
        </p:txBody>
      </p:sp>
      <p:sp>
        <p:nvSpPr>
          <p:cNvPr id="601" name="Shape 601"/>
          <p:cNvSpPr>
            <a:spLocks noGrp="1"/>
          </p:cNvSpPr>
          <p:nvPr>
            <p:ph type="body" sz="quarter" idx="10"/>
          </p:nvPr>
        </p:nvSpPr>
        <p:spPr>
          <a:xfrm>
            <a:off x="533400" y="1524000"/>
            <a:ext cx="4953000" cy="4724400"/>
          </a:xfrm>
        </p:spPr>
        <p:txBody>
          <a:bodyPr>
            <a:normAutofit fontScale="92500" lnSpcReduction="20000"/>
          </a:bodyPr>
          <a:lstStyle/>
          <a:p>
            <a:pPr>
              <a:lnSpc>
                <a:spcPct val="100000"/>
              </a:lnSpc>
              <a:spcBef>
                <a:spcPts val="1200"/>
              </a:spcBef>
              <a:buClr>
                <a:srgbClr val="F09208"/>
              </a:buClr>
            </a:pPr>
            <a:endParaRPr lang="en-US" sz="2800" dirty="0">
              <a:solidFill>
                <a:schemeClr val="tx1">
                  <a:lumMod val="65000"/>
                  <a:lumOff val="35000"/>
                </a:schemeClr>
              </a:solidFill>
            </a:endParaRPr>
          </a:p>
          <a:p>
            <a:pPr marL="457200" indent="-457200">
              <a:lnSpc>
                <a:spcPct val="100000"/>
              </a:lnSpc>
              <a:spcBef>
                <a:spcPts val="1200"/>
              </a:spcBef>
              <a:buClr>
                <a:srgbClr val="F09208"/>
              </a:buClr>
              <a:buFont typeface="Arial" panose="020B0604020202020204" pitchFamily="34" charset="0"/>
              <a:buChar char="•"/>
            </a:pPr>
            <a:r>
              <a:rPr lang="en-US" sz="2800" dirty="0">
                <a:solidFill>
                  <a:schemeClr val="tx1">
                    <a:lumMod val="65000"/>
                    <a:lumOff val="35000"/>
                  </a:schemeClr>
                </a:solidFill>
              </a:rPr>
              <a:t>Lifetime exposure to violence is common</a:t>
            </a:r>
          </a:p>
          <a:p>
            <a:pPr marL="457200" lvl="0" indent="-457200">
              <a:lnSpc>
                <a:spcPct val="100000"/>
              </a:lnSpc>
              <a:spcBef>
                <a:spcPts val="1200"/>
              </a:spcBef>
              <a:buClr>
                <a:srgbClr val="F09208"/>
              </a:buClr>
              <a:buFont typeface="Arial" panose="020B0604020202020204" pitchFamily="34" charset="0"/>
              <a:buChar char="•"/>
            </a:pPr>
            <a:r>
              <a:rPr lang="en-US" sz="2800" dirty="0">
                <a:solidFill>
                  <a:schemeClr val="tx1">
                    <a:lumMod val="65000"/>
                    <a:lumOff val="35000"/>
                  </a:schemeClr>
                </a:solidFill>
              </a:rPr>
              <a:t>Working with clients who are experiencing or have experienced trauma/violence can trigger painful memories and trauma</a:t>
            </a:r>
          </a:p>
          <a:p>
            <a:pPr marL="457200" lvl="0" indent="-457200">
              <a:lnSpc>
                <a:spcPct val="100000"/>
              </a:lnSpc>
              <a:spcBef>
                <a:spcPts val="1200"/>
              </a:spcBef>
              <a:buClr>
                <a:srgbClr val="F09208"/>
              </a:buClr>
              <a:buFont typeface="Arial" panose="020B0604020202020204" pitchFamily="34" charset="0"/>
              <a:buChar char="•"/>
            </a:pPr>
            <a:r>
              <a:rPr lang="en-US" sz="2800" dirty="0">
                <a:solidFill>
                  <a:schemeClr val="tx1">
                    <a:lumMod val="65000"/>
                    <a:lumOff val="35000"/>
                  </a:schemeClr>
                </a:solidFill>
              </a:rPr>
              <a:t>Personal history of exposure to violence increases risk for experiencing secondary traumatic stress</a:t>
            </a:r>
          </a:p>
        </p:txBody>
      </p:sp>
    </p:spTree>
    <p:extLst>
      <p:ext uri="{BB962C8B-B14F-4D97-AF65-F5344CB8AC3E}">
        <p14:creationId xmlns:p14="http://schemas.microsoft.com/office/powerpoint/2010/main" val="123187155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p:cNvSpPr>
          <p:nvPr>
            <p:ph type="title"/>
          </p:nvPr>
        </p:nvSpPr>
        <p:spPr>
          <a:prstGeom prst="rect">
            <a:avLst/>
          </a:prstGeom>
        </p:spPr>
        <p:txBody>
          <a:bodyPr>
            <a:normAutofit fontScale="90000"/>
          </a:bodyPr>
          <a:lstStyle/>
          <a:p>
            <a:pPr lvl="0" defTabSz="365760">
              <a:defRPr sz="1800" b="0">
                <a:solidFill>
                  <a:srgbClr val="000000"/>
                </a:solidFill>
              </a:defRPr>
            </a:pPr>
            <a:r>
              <a:rPr sz="1120" b="1">
                <a:solidFill>
                  <a:srgbClr val="8F8F8F"/>
                </a:solidFill>
              </a:rPr>
              <a:t/>
            </a:r>
            <a:br>
              <a:rPr sz="1120" b="1">
                <a:solidFill>
                  <a:srgbClr val="8F8F8F"/>
                </a:solidFill>
              </a:rPr>
            </a:br>
            <a:r>
              <a:rPr sz="1120" b="1">
                <a:solidFill>
                  <a:srgbClr val="8F8F8F"/>
                </a:solidFill>
              </a:rPr>
              <a:t/>
            </a:r>
            <a:br>
              <a:rPr sz="1120" b="1">
                <a:solidFill>
                  <a:srgbClr val="8F8F8F"/>
                </a:solidFill>
              </a:rPr>
            </a:br>
            <a:r>
              <a:rPr sz="1120" b="1">
                <a:solidFill>
                  <a:srgbClr val="8F8F8F"/>
                </a:solidFill>
              </a:rPr>
              <a:t/>
            </a:r>
            <a:br>
              <a:rPr sz="1120" b="1">
                <a:solidFill>
                  <a:srgbClr val="8F8F8F"/>
                </a:solidFill>
              </a:rPr>
            </a:br>
            <a:endParaRPr sz="1120" b="1">
              <a:solidFill>
                <a:srgbClr val="8F8F8F"/>
              </a:solidFill>
            </a:endParaRPr>
          </a:p>
        </p:txBody>
      </p:sp>
      <p:sp>
        <p:nvSpPr>
          <p:cNvPr id="576" name="Shape 576"/>
          <p:cNvSpPr>
            <a:spLocks noGrp="1"/>
          </p:cNvSpPr>
          <p:nvPr>
            <p:ph type="body" sz="quarter" idx="10"/>
          </p:nvPr>
        </p:nvSpPr>
        <p:spPr>
          <a:xfrm>
            <a:off x="560156" y="1560876"/>
            <a:ext cx="5791199" cy="3849324"/>
          </a:xfrm>
          <a:prstGeom prst="rect">
            <a:avLst/>
          </a:prstGeom>
          <a:effectLst/>
        </p:spPr>
        <p:txBody>
          <a:bodyPr lIns="0" tIns="0" rIns="0" bIns="0">
            <a:normAutofit lnSpcReduction="10000"/>
          </a:bodyPr>
          <a:lstStyle/>
          <a:p>
            <a:pPr marL="0" lvl="0" indent="0" algn="ctr" defTabSz="896111">
              <a:lnSpc>
                <a:spcPct val="110000"/>
              </a:lnSpc>
              <a:spcBef>
                <a:spcPts val="0"/>
              </a:spcBef>
              <a:buSzTx/>
              <a:buNone/>
              <a:defRPr sz="1800">
                <a:solidFill>
                  <a:srgbClr val="000000"/>
                </a:solidFill>
              </a:defRPr>
            </a:pPr>
            <a:r>
              <a:rPr sz="3400" b="1" dirty="0">
                <a:solidFill>
                  <a:srgbClr val="F58220"/>
                </a:solidFill>
              </a:rPr>
              <a:t>“If we are to do our work with suffering people and environments in a sustainable way, we must understand how our work affects us.”</a:t>
            </a:r>
          </a:p>
          <a:p>
            <a:pPr marL="224027" lvl="0" indent="-224027" defTabSz="896111">
              <a:spcBef>
                <a:spcPts val="900"/>
              </a:spcBef>
              <a:buSzTx/>
              <a:buNone/>
              <a:defRPr sz="1800">
                <a:solidFill>
                  <a:srgbClr val="000000"/>
                </a:solidFill>
              </a:defRPr>
            </a:pPr>
            <a:r>
              <a:rPr sz="3136" b="1" dirty="0">
                <a:solidFill>
                  <a:srgbClr val="7EBE28"/>
                </a:solidFill>
                <a:effectLst>
                  <a:outerShdw blurRad="50800" dist="38100" dir="2700000">
                    <a:srgbClr val="000000">
                      <a:alpha val="43000"/>
                    </a:srgbClr>
                  </a:outerShdw>
                </a:effectLst>
              </a:rPr>
              <a:t>                     </a:t>
            </a:r>
          </a:p>
        </p:txBody>
      </p:sp>
      <p:sp>
        <p:nvSpPr>
          <p:cNvPr id="579" name="Shape 579"/>
          <p:cNvSpPr/>
          <p:nvPr/>
        </p:nvSpPr>
        <p:spPr>
          <a:xfrm>
            <a:off x="531853" y="4508830"/>
            <a:ext cx="7097943" cy="1538883"/>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square" lIns="45719" rIns="45719">
            <a:spAutoFit/>
          </a:bodyPr>
          <a:lstStyle/>
          <a:p>
            <a:pPr algn="r" defTabSz="457200">
              <a:buClr>
                <a:srgbClr val="58595B"/>
              </a:buClr>
              <a:buSzPct val="100000"/>
              <a:buFontTx/>
              <a:buChar char="-"/>
            </a:pPr>
            <a:endParaRPr lang="en-US" b="1" dirty="0">
              <a:solidFill>
                <a:srgbClr val="58595B"/>
              </a:solidFill>
            </a:endParaRPr>
          </a:p>
          <a:p>
            <a:pPr algn="r" defTabSz="457200">
              <a:buClr>
                <a:srgbClr val="58595B"/>
              </a:buClr>
              <a:buSzPct val="100000"/>
              <a:buFontTx/>
              <a:buChar char="-"/>
            </a:pPr>
            <a:endParaRPr lang="en-US" b="1" dirty="0">
              <a:solidFill>
                <a:srgbClr val="58595B"/>
              </a:solidFill>
            </a:endParaRPr>
          </a:p>
          <a:p>
            <a:pPr algn="ctr" defTabSz="457200">
              <a:buClr>
                <a:srgbClr val="58595B"/>
              </a:buClr>
              <a:buSzPct val="100000"/>
              <a:buFontTx/>
              <a:buChar char="-"/>
            </a:pPr>
            <a:r>
              <a:rPr lang="en-US" b="1" dirty="0">
                <a:solidFill>
                  <a:schemeClr val="tx1">
                    <a:lumMod val="65000"/>
                    <a:lumOff val="35000"/>
                  </a:schemeClr>
                </a:solidFill>
              </a:rPr>
              <a:t> Laura </a:t>
            </a:r>
            <a:r>
              <a:rPr b="1" dirty="0">
                <a:solidFill>
                  <a:schemeClr val="tx1">
                    <a:lumMod val="65000"/>
                    <a:lumOff val="35000"/>
                  </a:schemeClr>
                </a:solidFill>
              </a:rPr>
              <a:t>Van Dernoot Lipsky, 200</a:t>
            </a:r>
            <a:r>
              <a:rPr lang="en-US" b="1" dirty="0">
                <a:solidFill>
                  <a:schemeClr val="tx1">
                    <a:lumMod val="65000"/>
                    <a:lumOff val="35000"/>
                  </a:schemeClr>
                </a:solidFill>
              </a:rPr>
              <a:t>7</a:t>
            </a:r>
            <a:endParaRPr b="1" dirty="0">
              <a:solidFill>
                <a:schemeClr val="tx1">
                  <a:lumMod val="65000"/>
                  <a:lumOff val="35000"/>
                </a:schemeClr>
              </a:solidFill>
            </a:endParaRPr>
          </a:p>
          <a:p>
            <a:pPr algn="ctr" defTabSz="457200"/>
            <a:r>
              <a:rPr sz="2000" dirty="0">
                <a:solidFill>
                  <a:schemeClr val="tx1">
                    <a:lumMod val="65000"/>
                    <a:lumOff val="35000"/>
                  </a:schemeClr>
                </a:solidFill>
              </a:rPr>
              <a:t>(quote from </a:t>
            </a:r>
            <a:r>
              <a:rPr lang="en-US" sz="2000" i="1" dirty="0">
                <a:solidFill>
                  <a:schemeClr val="tx1">
                    <a:lumMod val="65000"/>
                    <a:lumOff val="35000"/>
                  </a:schemeClr>
                </a:solidFill>
              </a:rPr>
              <a:t>Trauma Stewardship: </a:t>
            </a:r>
          </a:p>
          <a:p>
            <a:pPr algn="ctr" defTabSz="457200"/>
            <a:r>
              <a:rPr lang="en-US" sz="2000" i="1" dirty="0">
                <a:solidFill>
                  <a:schemeClr val="tx1">
                    <a:lumMod val="65000"/>
                    <a:lumOff val="35000"/>
                  </a:schemeClr>
                </a:solidFill>
              </a:rPr>
              <a:t>An Everyday Guide to Caring for Self While Caring for Others</a:t>
            </a:r>
            <a:r>
              <a:rPr dirty="0">
                <a:solidFill>
                  <a:schemeClr val="tx1">
                    <a:lumMod val="65000"/>
                    <a:lumOff val="35000"/>
                  </a:schemeClr>
                </a:solidFill>
              </a:rPr>
              <a:t>)</a:t>
            </a:r>
          </a:p>
        </p:txBody>
      </p:sp>
      <p:pic>
        <p:nvPicPr>
          <p:cNvPr id="1026" name="Picture 2" descr="Cov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752600"/>
            <a:ext cx="2362200" cy="352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45154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557437"/>
            <a:ext cx="8229600" cy="612775"/>
          </a:xfrm>
        </p:spPr>
        <p:txBody>
          <a:bodyPr>
            <a:noAutofit/>
          </a:bodyPr>
          <a:lstStyle/>
          <a:p>
            <a:r>
              <a:rPr lang="en-US" sz="3600" dirty="0">
                <a:solidFill>
                  <a:schemeClr val="tx1">
                    <a:lumMod val="65000"/>
                    <a:lumOff val="35000"/>
                  </a:schemeClr>
                </a:solidFill>
              </a:rPr>
              <a:t>Trauma-Informed Organizational Tool</a:t>
            </a:r>
          </a:p>
        </p:txBody>
      </p:sp>
      <p:sp>
        <p:nvSpPr>
          <p:cNvPr id="5" name="Content Placeholder 2"/>
          <p:cNvSpPr>
            <a:spLocks noGrp="1"/>
          </p:cNvSpPr>
          <p:nvPr>
            <p:ph type="body" sz="quarter" idx="10"/>
          </p:nvPr>
        </p:nvSpPr>
        <p:spPr>
          <a:xfrm>
            <a:off x="3810000" y="1524000"/>
            <a:ext cx="5105400" cy="3618276"/>
          </a:xfrm>
        </p:spPr>
        <p:txBody>
          <a:bodyPr/>
          <a:lstStyle/>
          <a:p>
            <a:pPr marL="457200" indent="-457200">
              <a:spcAft>
                <a:spcPts val="600"/>
              </a:spcAft>
              <a:buClr>
                <a:srgbClr val="FF9900"/>
              </a:buClr>
              <a:buFont typeface="Arial" panose="020B0604020202020204" pitchFamily="34" charset="0"/>
              <a:buChar char="•"/>
            </a:pPr>
            <a:r>
              <a:rPr lang="en-US" sz="2000" dirty="0">
                <a:solidFill>
                  <a:schemeClr val="tx1">
                    <a:lumMod val="65000"/>
                    <a:lumOff val="35000"/>
                  </a:schemeClr>
                </a:solidFill>
              </a:rPr>
              <a:t>Instrument designed to help agencies create trauma-informed, supportive work environments</a:t>
            </a:r>
          </a:p>
          <a:p>
            <a:pPr marL="457200" indent="-457200">
              <a:spcAft>
                <a:spcPts val="600"/>
              </a:spcAft>
              <a:buClr>
                <a:srgbClr val="FF9900"/>
              </a:buClr>
              <a:buFont typeface="Arial" panose="020B0604020202020204" pitchFamily="34" charset="0"/>
              <a:buChar char="•"/>
            </a:pPr>
            <a:r>
              <a:rPr lang="en-US" sz="2000" dirty="0">
                <a:solidFill>
                  <a:schemeClr val="tx1">
                    <a:lumMod val="65000"/>
                    <a:lumOff val="35000"/>
                  </a:schemeClr>
                </a:solidFill>
              </a:rPr>
              <a:t>Includes a self–assessment handout for employees</a:t>
            </a:r>
          </a:p>
          <a:p>
            <a:pPr marL="457200" indent="-457200">
              <a:spcAft>
                <a:spcPts val="600"/>
              </a:spcAft>
              <a:buClr>
                <a:srgbClr val="FF9900"/>
              </a:buClr>
              <a:buFont typeface="Arial" panose="020B0604020202020204" pitchFamily="34" charset="0"/>
              <a:buChar char="•"/>
            </a:pPr>
            <a:r>
              <a:rPr lang="en-US" sz="2000" dirty="0">
                <a:solidFill>
                  <a:schemeClr val="tx1">
                    <a:lumMod val="65000"/>
                    <a:lumOff val="35000"/>
                  </a:schemeClr>
                </a:solidFill>
              </a:rPr>
              <a:t>Checklist format for organizations to evaluate: </a:t>
            </a:r>
          </a:p>
          <a:p>
            <a:pPr marL="1028700" lvl="2" indent="-457200">
              <a:spcAft>
                <a:spcPts val="600"/>
              </a:spcAft>
              <a:buFont typeface="Arial" panose="020B0604020202020204" pitchFamily="34" charset="0"/>
              <a:buChar char="•"/>
            </a:pPr>
            <a:r>
              <a:rPr lang="en-US" sz="1800" dirty="0">
                <a:solidFill>
                  <a:schemeClr val="tx1">
                    <a:lumMod val="65000"/>
                    <a:lumOff val="35000"/>
                  </a:schemeClr>
                </a:solidFill>
              </a:rPr>
              <a:t>Training and education</a:t>
            </a:r>
          </a:p>
          <a:p>
            <a:pPr marL="1028700" lvl="2" indent="-457200">
              <a:spcAft>
                <a:spcPts val="600"/>
              </a:spcAft>
              <a:buFont typeface="Arial" panose="020B0604020202020204" pitchFamily="34" charset="0"/>
              <a:buChar char="•"/>
            </a:pPr>
            <a:r>
              <a:rPr lang="en-US" sz="1800" dirty="0">
                <a:solidFill>
                  <a:schemeClr val="tx1">
                    <a:lumMod val="65000"/>
                    <a:lumOff val="35000"/>
                  </a:schemeClr>
                </a:solidFill>
              </a:rPr>
              <a:t>Support and supervision </a:t>
            </a:r>
          </a:p>
          <a:p>
            <a:pPr marL="1028700" lvl="2" indent="-457200">
              <a:spcAft>
                <a:spcPts val="600"/>
              </a:spcAft>
              <a:buFont typeface="Arial" panose="020B0604020202020204" pitchFamily="34" charset="0"/>
              <a:buChar char="•"/>
            </a:pPr>
            <a:r>
              <a:rPr lang="en-US" sz="1800" dirty="0">
                <a:solidFill>
                  <a:schemeClr val="tx1">
                    <a:lumMod val="65000"/>
                    <a:lumOff val="35000"/>
                  </a:schemeClr>
                </a:solidFill>
              </a:rPr>
              <a:t>Communication</a:t>
            </a:r>
          </a:p>
          <a:p>
            <a:pPr marL="1028700" lvl="2" indent="-457200">
              <a:spcAft>
                <a:spcPts val="600"/>
              </a:spcAft>
              <a:buFont typeface="Arial" panose="020B0604020202020204" pitchFamily="34" charset="0"/>
              <a:buChar char="•"/>
            </a:pPr>
            <a:r>
              <a:rPr lang="en-US" sz="1800" dirty="0">
                <a:solidFill>
                  <a:schemeClr val="tx1">
                    <a:lumMod val="65000"/>
                    <a:lumOff val="35000"/>
                  </a:schemeClr>
                </a:solidFill>
              </a:rPr>
              <a:t>Employee control and input</a:t>
            </a:r>
          </a:p>
          <a:p>
            <a:pPr marL="1028700" lvl="2" indent="-457200">
              <a:spcAft>
                <a:spcPts val="600"/>
              </a:spcAft>
              <a:buFont typeface="Arial" panose="020B0604020202020204" pitchFamily="34" charset="0"/>
              <a:buChar char="•"/>
            </a:pPr>
            <a:r>
              <a:rPr lang="en-US" sz="1800" dirty="0">
                <a:solidFill>
                  <a:schemeClr val="tx1">
                    <a:lumMod val="65000"/>
                    <a:lumOff val="35000"/>
                  </a:schemeClr>
                </a:solidFill>
              </a:rPr>
              <a:t>Work environment</a:t>
            </a:r>
          </a:p>
          <a:p>
            <a:pPr marL="457200" indent="-457200">
              <a:spcAft>
                <a:spcPts val="600"/>
              </a:spcAft>
              <a:buFont typeface="Arial" panose="020B0604020202020204" pitchFamily="34" charset="0"/>
              <a:buChar char="•"/>
            </a:pPr>
            <a:endParaRPr lang="en-US" sz="2000" dirty="0">
              <a:solidFill>
                <a:schemeClr val="tx1">
                  <a:lumMod val="65000"/>
                  <a:lumOff val="35000"/>
                </a:schemeClr>
              </a:solidFill>
            </a:endParaRPr>
          </a:p>
        </p:txBody>
      </p:sp>
      <p:sp>
        <p:nvSpPr>
          <p:cNvPr id="9" name="Shape 646"/>
          <p:cNvSpPr/>
          <p:nvPr/>
        </p:nvSpPr>
        <p:spPr>
          <a:xfrm>
            <a:off x="685799" y="5078187"/>
            <a:ext cx="3552825" cy="769441"/>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val="1"/>
            </a:ext>
          </a:extLst>
        </p:spPr>
        <p:txBody>
          <a:bodyPr wrap="square" lIns="45719" rIns="45719">
            <a:spAutoFit/>
          </a:bodyPr>
          <a:lstStyle>
            <a:lvl1pPr defTabSz="914400">
              <a:defRPr sz="1600">
                <a:solidFill>
                  <a:srgbClr val="58595B"/>
                </a:solidFill>
              </a:defRPr>
            </a:lvl1pPr>
          </a:lstStyle>
          <a:p>
            <a:pPr>
              <a:defRPr sz="1800">
                <a:solidFill>
                  <a:srgbClr val="000000"/>
                </a:solidFill>
              </a:defRPr>
            </a:pPr>
            <a:r>
              <a:rPr lang="en-US" sz="1100" dirty="0">
                <a:solidFill>
                  <a:schemeClr val="tx1">
                    <a:lumMod val="65000"/>
                    <a:lumOff val="35000"/>
                  </a:schemeClr>
                </a:solidFill>
              </a:rPr>
              <a:t>From </a:t>
            </a:r>
            <a:r>
              <a:rPr sz="1100" i="1" dirty="0">
                <a:solidFill>
                  <a:schemeClr val="tx1">
                    <a:lumMod val="65000"/>
                    <a:lumOff val="35000"/>
                  </a:schemeClr>
                </a:solidFill>
              </a:rPr>
              <a:t>What About You?</a:t>
            </a:r>
            <a:r>
              <a:rPr lang="en-US" sz="1100" i="1" dirty="0">
                <a:solidFill>
                  <a:schemeClr val="tx1">
                    <a:lumMod val="65000"/>
                    <a:lumOff val="35000"/>
                  </a:schemeClr>
                </a:solidFill>
              </a:rPr>
              <a:t>: A Workbook for Those Who Work with Others</a:t>
            </a:r>
            <a:r>
              <a:rPr sz="1100" dirty="0">
                <a:solidFill>
                  <a:schemeClr val="tx1">
                    <a:lumMod val="65000"/>
                    <a:lumOff val="35000"/>
                  </a:schemeClr>
                </a:solidFill>
              </a:rPr>
              <a:t>,</a:t>
            </a:r>
            <a:r>
              <a:rPr lang="en-US" sz="1100" dirty="0">
                <a:solidFill>
                  <a:schemeClr val="tx1">
                    <a:lumMod val="65000"/>
                    <a:lumOff val="35000"/>
                  </a:schemeClr>
                </a:solidFill>
              </a:rPr>
              <a:t> The National Center on Family Homelessness. 2008.</a:t>
            </a:r>
          </a:p>
          <a:p>
            <a:pPr>
              <a:defRPr sz="1800">
                <a:solidFill>
                  <a:srgbClr val="000000"/>
                </a:solidFill>
              </a:defRPr>
            </a:pPr>
            <a:r>
              <a:rPr lang="en-US" sz="1100" dirty="0">
                <a:solidFill>
                  <a:srgbClr val="000000"/>
                </a:solidFill>
                <a:hlinkClick r:id="rId3"/>
              </a:rPr>
              <a:t>http://508.center4si.com/SelfCareforCareGivers.pdf</a:t>
            </a:r>
            <a:r>
              <a:rPr lang="en-US" sz="1100" dirty="0">
                <a:solidFill>
                  <a:srgbClr val="000000"/>
                </a:solidFill>
              </a:rPr>
              <a:t> </a:t>
            </a:r>
            <a:endParaRPr sz="1100" dirty="0">
              <a:solidFill>
                <a:srgbClr val="000000"/>
              </a:solidFill>
            </a:endParaRPr>
          </a:p>
        </p:txBody>
      </p:sp>
      <p:pic>
        <p:nvPicPr>
          <p:cNvPr id="6" name="Picture 5"/>
          <p:cNvPicPr/>
          <p:nvPr/>
        </p:nvPicPr>
        <p:blipFill rotWithShape="1">
          <a:blip r:embed="rId4"/>
          <a:srcRect l="21538" t="14974" r="39744" b="5026"/>
          <a:stretch/>
        </p:blipFill>
        <p:spPr bwMode="auto">
          <a:xfrm>
            <a:off x="685798" y="1638298"/>
            <a:ext cx="3124201" cy="3314701"/>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1371600" y="5881310"/>
            <a:ext cx="1752600" cy="369332"/>
          </a:xfrm>
          <a:prstGeom prst="rect">
            <a:avLst/>
          </a:prstGeom>
          <a:noFill/>
        </p:spPr>
        <p:txBody>
          <a:bodyPr wrap="square" rtlCol="0">
            <a:spAutoFit/>
          </a:bodyPr>
          <a:lstStyle/>
          <a:p>
            <a:r>
              <a:rPr lang="en-US" b="1" i="1" dirty="0" smtClean="0"/>
              <a:t>(See handout)</a:t>
            </a:r>
            <a:endParaRPr lang="en-US" b="1" i="1" dirty="0"/>
          </a:p>
        </p:txBody>
      </p:sp>
    </p:spTree>
    <p:extLst>
      <p:ext uri="{BB962C8B-B14F-4D97-AF65-F5344CB8AC3E}">
        <p14:creationId xmlns:p14="http://schemas.microsoft.com/office/powerpoint/2010/main" val="46708247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18" y="228600"/>
            <a:ext cx="8153400" cy="990600"/>
          </a:xfrm>
        </p:spPr>
        <p:txBody>
          <a:bodyPr>
            <a:normAutofit fontScale="90000"/>
          </a:bodyPr>
          <a:lstStyle/>
          <a:p>
            <a:r>
              <a:rPr lang="en-US" dirty="0"/>
              <a:t>Three Keys to Trauma Informed Organizational Practice</a:t>
            </a:r>
          </a:p>
        </p:txBody>
      </p:sp>
      <p:sp>
        <p:nvSpPr>
          <p:cNvPr id="3" name="Content Placeholder 2"/>
          <p:cNvSpPr>
            <a:spLocks noGrp="1"/>
          </p:cNvSpPr>
          <p:nvPr>
            <p:ph sz="quarter" idx="13"/>
          </p:nvPr>
        </p:nvSpPr>
        <p:spPr>
          <a:xfrm>
            <a:off x="635839" y="1828800"/>
            <a:ext cx="8153400" cy="2895600"/>
          </a:xfrm>
        </p:spPr>
        <p:txBody>
          <a:bodyPr/>
          <a:lstStyle/>
          <a:p>
            <a:pPr marL="514350" indent="-514350">
              <a:buSzPct val="100000"/>
              <a:buAutoNum type="arabicPeriod"/>
            </a:pPr>
            <a:r>
              <a:rPr lang="en-US" sz="3200" dirty="0">
                <a:solidFill>
                  <a:schemeClr val="tx1">
                    <a:lumMod val="65000"/>
                    <a:lumOff val="35000"/>
                  </a:schemeClr>
                </a:solidFill>
              </a:rPr>
              <a:t>Reflective supervision</a:t>
            </a:r>
          </a:p>
          <a:p>
            <a:pPr marL="514350" indent="-514350">
              <a:buSzPct val="100000"/>
              <a:buAutoNum type="arabicPeriod"/>
            </a:pPr>
            <a:r>
              <a:rPr lang="en-US" sz="3200" dirty="0">
                <a:solidFill>
                  <a:schemeClr val="tx1">
                    <a:lumMod val="65000"/>
                    <a:lumOff val="35000"/>
                  </a:schemeClr>
                </a:solidFill>
              </a:rPr>
              <a:t>Low impact debrief</a:t>
            </a:r>
          </a:p>
          <a:p>
            <a:pPr marL="514350" indent="-514350">
              <a:buSzPct val="100000"/>
              <a:buAutoNum type="arabicPeriod"/>
            </a:pPr>
            <a:r>
              <a:rPr lang="en-US" sz="3200" dirty="0">
                <a:solidFill>
                  <a:schemeClr val="tx1">
                    <a:lumMod val="65000"/>
                    <a:lumOff val="35000"/>
                  </a:schemeClr>
                </a:solidFill>
              </a:rPr>
              <a:t>Mindful practices</a:t>
            </a:r>
          </a:p>
          <a:p>
            <a:pPr marL="0" indent="0"/>
            <a:endParaRPr lang="en-US" sz="3200" dirty="0"/>
          </a:p>
          <a:p>
            <a:pPr marL="0" indent="0"/>
            <a:endParaRPr lang="en-US" sz="3200" dirty="0"/>
          </a:p>
          <a:p>
            <a:pPr marL="0" indent="0"/>
            <a:r>
              <a:rPr lang="en-US" sz="3200" b="1" dirty="0">
                <a:solidFill>
                  <a:srgbClr val="E98A00"/>
                </a:solidFill>
                <a:effectLst>
                  <a:outerShdw blurRad="38100" dist="38100" dir="2700000" algn="tl">
                    <a:srgbClr val="000000">
                      <a:alpha val="43137"/>
                    </a:srgbClr>
                  </a:outerShdw>
                </a:effectLst>
              </a:rPr>
              <a:t>Let’s take a look at all three...</a:t>
            </a:r>
          </a:p>
          <a:p>
            <a:pPr marL="514350" indent="-514350">
              <a:buAutoNum type="arabicPeriod"/>
            </a:pPr>
            <a:endParaRPr lang="en-US" dirty="0"/>
          </a:p>
          <a:p>
            <a:pPr marL="0" indent="0"/>
            <a:endParaRPr lang="en-US" dirty="0"/>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75" y="1825487"/>
            <a:ext cx="3654425" cy="2419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548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p:cNvSpPr>
          <p:nvPr>
            <p:ph type="title"/>
          </p:nvPr>
        </p:nvSpPr>
        <p:spPr>
          <a:xfrm>
            <a:off x="576532" y="914400"/>
            <a:ext cx="7272068" cy="304800"/>
          </a:xfrm>
          <a:prstGeom prst="rect">
            <a:avLst/>
          </a:prstGeom>
        </p:spPr>
        <p:txBody>
          <a:bodyPr>
            <a:normAutofit fontScale="90000"/>
          </a:bodyPr>
          <a:lstStyle>
            <a:lvl1pPr>
              <a:lnSpc>
                <a:spcPts val="2600"/>
              </a:lnSpc>
              <a:defRPr spc="-200">
                <a:solidFill>
                  <a:srgbClr val="E98A00"/>
                </a:solidFill>
              </a:defRPr>
            </a:lvl1pPr>
          </a:lstStyle>
          <a:p>
            <a:pPr lvl="0">
              <a:defRPr sz="1800" b="0" spc="0">
                <a:solidFill>
                  <a:srgbClr val="000000"/>
                </a:solidFill>
              </a:defRPr>
            </a:pPr>
            <a:r>
              <a:rPr lang="en-US" sz="3600" dirty="0" smtClean="0">
                <a:solidFill>
                  <a:schemeClr val="tx1">
                    <a:lumMod val="65000"/>
                    <a:lumOff val="35000"/>
                  </a:schemeClr>
                </a:solidFill>
              </a:rPr>
              <a:t>“Home </a:t>
            </a:r>
            <a:r>
              <a:rPr lang="en-US" sz="3600" dirty="0">
                <a:solidFill>
                  <a:schemeClr val="tx1">
                    <a:lumMod val="65000"/>
                    <a:lumOff val="35000"/>
                  </a:schemeClr>
                </a:solidFill>
              </a:rPr>
              <a:t>Visitation: </a:t>
            </a:r>
            <a:r>
              <a:rPr sz="3600" dirty="0" smtClean="0">
                <a:solidFill>
                  <a:schemeClr val="tx1">
                    <a:lumMod val="65000"/>
                    <a:lumOff val="35000"/>
                  </a:schemeClr>
                </a:solidFill>
              </a:rPr>
              <a:t>Supervision</a:t>
            </a:r>
            <a:r>
              <a:rPr lang="en-US" sz="3600" dirty="0" smtClean="0">
                <a:solidFill>
                  <a:schemeClr val="tx1">
                    <a:lumMod val="65000"/>
                    <a:lumOff val="35000"/>
                  </a:schemeClr>
                </a:solidFill>
              </a:rPr>
              <a:t>“ video</a:t>
            </a:r>
            <a:endParaRPr sz="3600" dirty="0">
              <a:solidFill>
                <a:schemeClr val="tx1">
                  <a:lumMod val="65000"/>
                  <a:lumOff val="35000"/>
                </a:schemeClr>
              </a:solidFill>
            </a:endParaRPr>
          </a:p>
        </p:txBody>
      </p:sp>
      <p:sp>
        <p:nvSpPr>
          <p:cNvPr id="667" name="Shape 667"/>
          <p:cNvSpPr>
            <a:spLocks noGrp="1"/>
          </p:cNvSpPr>
          <p:nvPr>
            <p:ph type="body" sz="half" idx="2"/>
          </p:nvPr>
        </p:nvSpPr>
        <p:spPr>
          <a:xfrm>
            <a:off x="5759669" y="1600200"/>
            <a:ext cx="3200400" cy="2758440"/>
          </a:xfrm>
          <a:prstGeom prst="rect">
            <a:avLst/>
          </a:prstGeom>
        </p:spPr>
        <p:txBody>
          <a:bodyPr>
            <a:noAutofit/>
          </a:bodyPr>
          <a:lstStyle/>
          <a:p>
            <a:pPr marL="0" lvl="0" indent="1540" defTabSz="886968">
              <a:lnSpc>
                <a:spcPct val="100000"/>
              </a:lnSpc>
              <a:spcBef>
                <a:spcPts val="0"/>
              </a:spcBef>
              <a:buSzTx/>
              <a:buNone/>
              <a:defRPr sz="1800">
                <a:solidFill>
                  <a:srgbClr val="000000"/>
                </a:solidFill>
              </a:defRPr>
            </a:pPr>
            <a:r>
              <a:rPr sz="2800" dirty="0">
                <a:solidFill>
                  <a:schemeClr val="tx1">
                    <a:lumMod val="65000"/>
                    <a:lumOff val="35000"/>
                  </a:schemeClr>
                </a:solidFill>
                <a:latin typeface="+mj-lt"/>
                <a:ea typeface="Franklin Gothic Book"/>
                <a:cs typeface="Franklin Gothic Book"/>
                <a:sym typeface="Franklin Gothic Book"/>
              </a:rPr>
              <a:t>In this video, the </a:t>
            </a:r>
            <a:r>
              <a:rPr lang="en-US" sz="2800" dirty="0">
                <a:solidFill>
                  <a:schemeClr val="tx1">
                    <a:lumMod val="65000"/>
                    <a:lumOff val="35000"/>
                  </a:schemeClr>
                </a:solidFill>
                <a:latin typeface="+mj-lt"/>
                <a:ea typeface="Franklin Gothic Book"/>
                <a:cs typeface="Franklin Gothic Book"/>
                <a:sym typeface="Franklin Gothic Book"/>
              </a:rPr>
              <a:t>h</a:t>
            </a:r>
            <a:r>
              <a:rPr sz="2800" dirty="0">
                <a:solidFill>
                  <a:schemeClr val="tx1">
                    <a:lumMod val="65000"/>
                    <a:lumOff val="35000"/>
                  </a:schemeClr>
                </a:solidFill>
                <a:latin typeface="+mj-lt"/>
                <a:ea typeface="Franklin Gothic Book"/>
                <a:cs typeface="Franklin Gothic Book"/>
                <a:sym typeface="Franklin Gothic Book"/>
              </a:rPr>
              <a:t>ome </a:t>
            </a:r>
            <a:r>
              <a:rPr lang="en-US" sz="2800" dirty="0">
                <a:solidFill>
                  <a:schemeClr val="tx1">
                    <a:lumMod val="65000"/>
                    <a:lumOff val="35000"/>
                  </a:schemeClr>
                </a:solidFill>
                <a:latin typeface="+mj-lt"/>
                <a:ea typeface="Franklin Gothic Book"/>
                <a:cs typeface="Franklin Gothic Book"/>
                <a:sym typeface="Franklin Gothic Book"/>
              </a:rPr>
              <a:t>v</a:t>
            </a:r>
            <a:r>
              <a:rPr sz="2800" dirty="0">
                <a:solidFill>
                  <a:schemeClr val="tx1">
                    <a:lumMod val="65000"/>
                    <a:lumOff val="35000"/>
                  </a:schemeClr>
                </a:solidFill>
                <a:latin typeface="+mj-lt"/>
                <a:ea typeface="Franklin Gothic Book"/>
                <a:cs typeface="Franklin Gothic Book"/>
                <a:sym typeface="Franklin Gothic Book"/>
              </a:rPr>
              <a:t>isitor’s client disclosed abuse on a screening tool</a:t>
            </a:r>
            <a:r>
              <a:rPr lang="en-US" sz="2800" dirty="0">
                <a:solidFill>
                  <a:schemeClr val="tx1">
                    <a:lumMod val="65000"/>
                    <a:lumOff val="35000"/>
                  </a:schemeClr>
                </a:solidFill>
                <a:latin typeface="+mj-lt"/>
                <a:ea typeface="Franklin Gothic Book"/>
                <a:cs typeface="Franklin Gothic Book"/>
                <a:sym typeface="Franklin Gothic Book"/>
              </a:rPr>
              <a:t>.  She’s now debriefing with her supervisor</a:t>
            </a:r>
            <a:r>
              <a:rPr sz="2800" dirty="0">
                <a:solidFill>
                  <a:schemeClr val="tx1">
                    <a:lumMod val="65000"/>
                    <a:lumOff val="35000"/>
                  </a:schemeClr>
                </a:solidFill>
                <a:latin typeface="+mj-lt"/>
                <a:ea typeface="Franklin Gothic Book"/>
                <a:cs typeface="Franklin Gothic Book"/>
                <a:sym typeface="Franklin Gothic Book"/>
              </a:rPr>
              <a:t>. Focus on the supervisor.</a:t>
            </a:r>
          </a:p>
        </p:txBody>
      </p:sp>
      <p:sp>
        <p:nvSpPr>
          <p:cNvPr id="2" name="Rectangle 1"/>
          <p:cNvSpPr/>
          <p:nvPr/>
        </p:nvSpPr>
        <p:spPr>
          <a:xfrm>
            <a:off x="457200" y="5638800"/>
            <a:ext cx="8502869" cy="723916"/>
          </a:xfrm>
          <a:prstGeom prst="rect">
            <a:avLst/>
          </a:prstGeom>
        </p:spPr>
        <p:txBody>
          <a:bodyPr wrap="square">
            <a:spAutoFit/>
          </a:bodyPr>
          <a:lstStyle/>
          <a:p>
            <a:pPr lvl="0">
              <a:lnSpc>
                <a:spcPct val="114000"/>
              </a:lnSpc>
              <a:spcBef>
                <a:spcPts val="1000"/>
              </a:spcBef>
              <a:spcAft>
                <a:spcPts val="600"/>
              </a:spcAft>
              <a:defRPr sz="1800" b="0"/>
            </a:pPr>
            <a:r>
              <a:rPr lang="en-US" b="1" dirty="0">
                <a:solidFill>
                  <a:srgbClr val="E98A00"/>
                </a:solidFill>
                <a:latin typeface="Arial  "/>
                <a:hlinkClick r:id="rId3"/>
              </a:rPr>
              <a:t>https://www.youtube.com/watch?v=ZRuolTR1qr8&amp;list=PLaS4Etq3IFrWgqgcKstcBwNiP_j8ZoBYK&amp;index=23</a:t>
            </a:r>
            <a:r>
              <a:rPr lang="en-US" b="1" dirty="0">
                <a:solidFill>
                  <a:srgbClr val="E98A00"/>
                </a:solidFill>
                <a:latin typeface="Arial  "/>
              </a:rPr>
              <a:t> </a:t>
            </a:r>
          </a:p>
        </p:txBody>
      </p:sp>
      <p:pic>
        <p:nvPicPr>
          <p:cNvPr id="6" name="Picture 5"/>
          <p:cNvPicPr/>
          <p:nvPr/>
        </p:nvPicPr>
        <p:blipFill rotWithShape="1">
          <a:blip r:embed="rId4"/>
          <a:srcRect l="1795" t="20923" r="35000" b="22872"/>
          <a:stretch/>
        </p:blipFill>
        <p:spPr bwMode="auto">
          <a:xfrm>
            <a:off x="587042" y="1828800"/>
            <a:ext cx="4928261" cy="3429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0596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hape 675"/>
          <p:cNvSpPr>
            <a:spLocks noGrp="1"/>
          </p:cNvSpPr>
          <p:nvPr>
            <p:ph type="title"/>
          </p:nvPr>
        </p:nvSpPr>
        <p:spPr>
          <a:xfrm>
            <a:off x="612648" y="381000"/>
            <a:ext cx="8153400" cy="990600"/>
          </a:xfrm>
        </p:spPr>
        <p:txBody>
          <a:bodyPr>
            <a:normAutofit/>
          </a:bodyPr>
          <a:lstStyle>
            <a:lvl1pPr defTabSz="896111">
              <a:defRPr sz="3136"/>
            </a:lvl1pPr>
          </a:lstStyle>
          <a:p>
            <a:pPr lvl="0"/>
            <a:r>
              <a:rPr lang="en-US" sz="3600" dirty="0">
                <a:solidFill>
                  <a:schemeClr val="tx1">
                    <a:lumMod val="65000"/>
                    <a:lumOff val="35000"/>
                  </a:schemeClr>
                </a:solidFill>
              </a:rPr>
              <a:t>Audience Call and Response</a:t>
            </a:r>
          </a:p>
        </p:txBody>
      </p:sp>
      <p:sp>
        <p:nvSpPr>
          <p:cNvPr id="673" name="Shape 673"/>
          <p:cNvSpPr>
            <a:spLocks noGrp="1"/>
          </p:cNvSpPr>
          <p:nvPr>
            <p:ph sz="quarter" idx="13"/>
          </p:nvPr>
        </p:nvSpPr>
        <p:spPr>
          <a:xfrm>
            <a:off x="604765" y="1676400"/>
            <a:ext cx="8153400" cy="4495800"/>
          </a:xfrm>
          <a:prstGeom prst="rect">
            <a:avLst/>
          </a:prstGeom>
        </p:spPr>
        <p:txBody>
          <a:bodyPr/>
          <a:lstStyle/>
          <a:p>
            <a:pPr marL="457200" lvl="0" indent="-457200">
              <a:lnSpc>
                <a:spcPct val="100000"/>
              </a:lnSpc>
              <a:buFont typeface="Arial" panose="020B0604020202020204" pitchFamily="34" charset="0"/>
              <a:buChar char="•"/>
            </a:pPr>
            <a:r>
              <a:rPr lang="en-US" dirty="0">
                <a:solidFill>
                  <a:schemeClr val="tx1">
                    <a:lumMod val="65000"/>
                    <a:lumOff val="35000"/>
                  </a:schemeClr>
                </a:solidFill>
              </a:rPr>
              <a:t>What did you think about the situation shown between the home visitor and her supervisor?</a:t>
            </a:r>
          </a:p>
          <a:p>
            <a:pPr marL="0" lvl="0" indent="0">
              <a:lnSpc>
                <a:spcPct val="100000"/>
              </a:lnSpc>
            </a:pPr>
            <a:r>
              <a:rPr lang="en-US" dirty="0">
                <a:solidFill>
                  <a:schemeClr val="tx1">
                    <a:lumMod val="65000"/>
                    <a:lumOff val="35000"/>
                  </a:schemeClr>
                </a:solidFill>
              </a:rPr>
              <a:t> </a:t>
            </a:r>
          </a:p>
          <a:p>
            <a:pPr marL="457200" lvl="0" indent="-457200">
              <a:lnSpc>
                <a:spcPct val="100000"/>
              </a:lnSpc>
              <a:buFont typeface="Arial" panose="020B0604020202020204" pitchFamily="34" charset="0"/>
              <a:buChar char="•"/>
            </a:pPr>
            <a:r>
              <a:rPr lang="en-US" dirty="0">
                <a:solidFill>
                  <a:schemeClr val="tx1">
                    <a:lumMod val="65000"/>
                    <a:lumOff val="35000"/>
                  </a:schemeClr>
                </a:solidFill>
              </a:rPr>
              <a:t>Did the home visitor get cut off by the supervisor?</a:t>
            </a:r>
          </a:p>
          <a:p>
            <a:pPr marL="0" lvl="0" indent="0">
              <a:lnSpc>
                <a:spcPct val="100000"/>
              </a:lnSpc>
            </a:pPr>
            <a:endParaRPr lang="en-US" dirty="0">
              <a:solidFill>
                <a:schemeClr val="tx1">
                  <a:lumMod val="65000"/>
                  <a:lumOff val="35000"/>
                </a:schemeClr>
              </a:solidFill>
            </a:endParaRPr>
          </a:p>
          <a:p>
            <a:pPr marL="457200" lvl="0" indent="-457200">
              <a:lnSpc>
                <a:spcPct val="100000"/>
              </a:lnSpc>
              <a:buFont typeface="Arial" panose="020B0604020202020204" pitchFamily="34" charset="0"/>
              <a:buChar char="•"/>
            </a:pPr>
            <a:r>
              <a:rPr lang="en-US" dirty="0">
                <a:solidFill>
                  <a:schemeClr val="tx1">
                    <a:lumMod val="65000"/>
                    <a:lumOff val="35000"/>
                  </a:schemeClr>
                </a:solidFill>
              </a:rPr>
              <a:t>How many of you have a regular opportunity to debrief with your supervisor about difficult situations with your clients?</a:t>
            </a:r>
          </a:p>
        </p:txBody>
      </p:sp>
    </p:spTree>
    <p:extLst>
      <p:ext uri="{BB962C8B-B14F-4D97-AF65-F5344CB8AC3E}">
        <p14:creationId xmlns:p14="http://schemas.microsoft.com/office/powerpoint/2010/main" val="3550932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2" name="Group 652" descr="iStock_000006964101Medium.jpg"/>
          <p:cNvGrpSpPr/>
          <p:nvPr/>
        </p:nvGrpSpPr>
        <p:grpSpPr>
          <a:xfrm>
            <a:off x="5904186" y="2911410"/>
            <a:ext cx="3084752" cy="1873381"/>
            <a:chOff x="0" y="0"/>
            <a:chExt cx="3389550" cy="2254380"/>
          </a:xfrm>
          <a:scene3d>
            <a:camera prst="perspectiveLeft"/>
            <a:lightRig rig="threePt" dir="t"/>
          </a:scene3d>
        </p:grpSpPr>
        <p:sp>
          <p:nvSpPr>
            <p:cNvPr id="650" name="Shape 650"/>
            <p:cNvSpPr/>
            <p:nvPr/>
          </p:nvSpPr>
          <p:spPr>
            <a:xfrm>
              <a:off x="0" y="0"/>
              <a:ext cx="3389551" cy="2254381"/>
            </a:xfrm>
            <a:prstGeom prst="rect">
              <a:avLst/>
            </a:prstGeom>
            <a:solidFill>
              <a:srgbClr val="EDEDED"/>
            </a:solidFill>
            <a:ln w="12700" cap="flat">
              <a:noFill/>
              <a:miter lim="400000"/>
            </a:ln>
            <a:effectLst/>
          </p:spPr>
          <p:txBody>
            <a:bodyPr wrap="square" lIns="0" tIns="0" rIns="0" bIns="0" numCol="1" anchor="ctr">
              <a:noAutofit/>
            </a:bodyPr>
            <a:lstStyle/>
            <a:p>
              <a:pPr lvl="0"/>
              <a:endParaRPr/>
            </a:p>
          </p:txBody>
        </p:sp>
        <p:pic>
          <p:nvPicPr>
            <p:cNvPr id="651" name="image44.jpg"/>
            <p:cNvPicPr/>
            <p:nvPr/>
          </p:nvPicPr>
          <p:blipFill>
            <a:blip r:embed="rId3" cstate="print">
              <a:extLst/>
            </a:blip>
            <a:stretch>
              <a:fillRect/>
            </a:stretch>
          </p:blipFill>
          <p:spPr>
            <a:xfrm>
              <a:off x="0" y="0"/>
              <a:ext cx="3389551" cy="2254381"/>
            </a:xfrm>
            <a:prstGeom prst="rect">
              <a:avLst/>
            </a:prstGeom>
            <a:ln w="101600" cap="sq">
              <a:solidFill>
                <a:srgbClr val="FDFDFD"/>
              </a:solidFill>
              <a:prstDash val="solid"/>
              <a:miter lim="800000"/>
            </a:ln>
            <a:effectLst>
              <a:outerShdw blurRad="63500" dist="37500" dir="7560000" rotWithShape="0">
                <a:srgbClr val="000000">
                  <a:alpha val="20000"/>
                </a:srgbClr>
              </a:outerShdw>
            </a:effectLst>
          </p:spPr>
        </p:pic>
      </p:grpSp>
      <p:sp>
        <p:nvSpPr>
          <p:cNvPr id="23" name="Shape 654"/>
          <p:cNvSpPr>
            <a:spLocks noGrp="1"/>
          </p:cNvSpPr>
          <p:nvPr>
            <p:ph type="title"/>
          </p:nvPr>
        </p:nvSpPr>
        <p:spPr>
          <a:xfrm>
            <a:off x="666406" y="533399"/>
            <a:ext cx="8153400" cy="786063"/>
          </a:xfrm>
          <a:prstGeom prst="rect">
            <a:avLst/>
          </a:prstGeom>
        </p:spPr>
        <p:txBody>
          <a:bodyPr lIns="0" tIns="0" rIns="0" bIns="0">
            <a:noAutofit/>
          </a:bodyPr>
          <a:lstStyle/>
          <a:p>
            <a:pPr lvl="0">
              <a:defRPr sz="1800" b="0">
                <a:solidFill>
                  <a:srgbClr val="000000"/>
                </a:solidFill>
              </a:defRPr>
            </a:pPr>
            <a:r>
              <a:rPr lang="en-US" sz="3200" dirty="0">
                <a:solidFill>
                  <a:schemeClr val="tx1">
                    <a:lumMod val="65000"/>
                    <a:lumOff val="35000"/>
                  </a:schemeClr>
                </a:solidFill>
              </a:rPr>
              <a:t>A </a:t>
            </a:r>
            <a:r>
              <a:rPr sz="3200" dirty="0">
                <a:solidFill>
                  <a:schemeClr val="tx1">
                    <a:lumMod val="65000"/>
                    <a:lumOff val="35000"/>
                  </a:schemeClr>
                </a:solidFill>
              </a:rPr>
              <a:t>Trauma-Informed Workplace is Essential</a:t>
            </a:r>
          </a:p>
        </p:txBody>
      </p:sp>
      <p:sp>
        <p:nvSpPr>
          <p:cNvPr id="22" name="Shape 653"/>
          <p:cNvSpPr>
            <a:spLocks noGrp="1"/>
          </p:cNvSpPr>
          <p:nvPr>
            <p:ph sz="quarter" idx="13"/>
          </p:nvPr>
        </p:nvSpPr>
        <p:spPr>
          <a:xfrm>
            <a:off x="612648" y="1600200"/>
            <a:ext cx="5254752" cy="4876800"/>
          </a:xfrm>
          <a:prstGeom prst="rect">
            <a:avLst/>
          </a:prstGeom>
        </p:spPr>
        <p:txBody>
          <a:bodyPr lIns="0" tIns="0" rIns="0" bIns="0">
            <a:normAutofit lnSpcReduction="10000"/>
          </a:bodyPr>
          <a:lstStyle/>
          <a:p>
            <a:pPr lvl="0">
              <a:lnSpc>
                <a:spcPct val="100000"/>
              </a:lnSpc>
              <a:buSzTx/>
              <a:buNone/>
              <a:defRPr sz="1800">
                <a:solidFill>
                  <a:srgbClr val="000000"/>
                </a:solidFill>
              </a:defRPr>
            </a:pPr>
            <a:r>
              <a:rPr lang="en-US" sz="3200" b="1" dirty="0" smtClean="0">
                <a:solidFill>
                  <a:srgbClr val="E98A00"/>
                </a:solidFill>
              </a:rPr>
              <a:t>Reflective s</a:t>
            </a:r>
            <a:r>
              <a:rPr sz="3200" b="1" dirty="0" smtClean="0">
                <a:solidFill>
                  <a:srgbClr val="E98A00"/>
                </a:solidFill>
              </a:rPr>
              <a:t>upervision </a:t>
            </a:r>
            <a:r>
              <a:rPr sz="3200" b="1" dirty="0">
                <a:solidFill>
                  <a:srgbClr val="E98A00"/>
                </a:solidFill>
              </a:rPr>
              <a:t>is:</a:t>
            </a:r>
            <a:endParaRPr sz="1100" b="1" dirty="0">
              <a:solidFill>
                <a:srgbClr val="E98A00"/>
              </a:solidFill>
            </a:endParaRPr>
          </a:p>
          <a:p>
            <a:pPr marL="457200" lvl="0" indent="-457200">
              <a:lnSpc>
                <a:spcPct val="100000"/>
              </a:lnSpc>
              <a:buFont typeface="Arial" panose="020B0604020202020204" pitchFamily="34" charset="0"/>
              <a:buChar char="•"/>
              <a:defRPr sz="1800">
                <a:solidFill>
                  <a:srgbClr val="000000"/>
                </a:solidFill>
              </a:defRPr>
            </a:pPr>
            <a:r>
              <a:rPr sz="2900" dirty="0">
                <a:solidFill>
                  <a:schemeClr val="tx1">
                    <a:lumMod val="65000"/>
                    <a:lumOff val="35000"/>
                  </a:schemeClr>
                </a:solidFill>
              </a:rPr>
              <a:t>Safe, non-judgmental, and supports staff growth and self awareness</a:t>
            </a:r>
          </a:p>
          <a:p>
            <a:pPr marL="457200" lvl="0" indent="-457200">
              <a:lnSpc>
                <a:spcPct val="100000"/>
              </a:lnSpc>
              <a:buFont typeface="Arial" panose="020B0604020202020204" pitchFamily="34" charset="0"/>
              <a:buChar char="•"/>
              <a:defRPr sz="1800">
                <a:solidFill>
                  <a:srgbClr val="000000"/>
                </a:solidFill>
              </a:defRPr>
            </a:pPr>
            <a:r>
              <a:rPr sz="2900" dirty="0">
                <a:solidFill>
                  <a:schemeClr val="tx1">
                    <a:lumMod val="65000"/>
                    <a:lumOff val="35000"/>
                  </a:schemeClr>
                </a:solidFill>
              </a:rPr>
              <a:t>Provides positive regard and caring</a:t>
            </a:r>
          </a:p>
          <a:p>
            <a:pPr marL="457200" lvl="0" indent="-457200">
              <a:lnSpc>
                <a:spcPct val="100000"/>
              </a:lnSpc>
              <a:buFont typeface="Arial" panose="020B0604020202020204" pitchFamily="34" charset="0"/>
              <a:buChar char="•"/>
              <a:defRPr sz="1800">
                <a:solidFill>
                  <a:srgbClr val="000000"/>
                </a:solidFill>
              </a:defRPr>
            </a:pPr>
            <a:r>
              <a:rPr sz="2900" dirty="0">
                <a:solidFill>
                  <a:schemeClr val="tx1">
                    <a:lumMod val="65000"/>
                    <a:lumOff val="35000"/>
                  </a:schemeClr>
                </a:solidFill>
              </a:rPr>
              <a:t>Is regular and reliable</a:t>
            </a:r>
          </a:p>
          <a:p>
            <a:pPr marL="457200" lvl="0" indent="-457200">
              <a:lnSpc>
                <a:spcPct val="100000"/>
              </a:lnSpc>
              <a:buFont typeface="Arial" panose="020B0604020202020204" pitchFamily="34" charset="0"/>
              <a:buChar char="•"/>
              <a:defRPr sz="1800">
                <a:solidFill>
                  <a:srgbClr val="000000"/>
                </a:solidFill>
              </a:defRPr>
            </a:pPr>
            <a:r>
              <a:rPr sz="2900" dirty="0">
                <a:solidFill>
                  <a:schemeClr val="tx1">
                    <a:lumMod val="65000"/>
                    <a:lumOff val="35000"/>
                  </a:schemeClr>
                </a:solidFill>
              </a:rPr>
              <a:t>Uses a strength-based approach</a:t>
            </a:r>
          </a:p>
          <a:p>
            <a:pPr marL="457200" lvl="0" indent="-457200">
              <a:lnSpc>
                <a:spcPct val="100000"/>
              </a:lnSpc>
              <a:buFont typeface="Arial" panose="020B0604020202020204" pitchFamily="34" charset="0"/>
              <a:buChar char="•"/>
              <a:defRPr sz="1800">
                <a:solidFill>
                  <a:srgbClr val="000000"/>
                </a:solidFill>
              </a:defRPr>
            </a:pPr>
            <a:r>
              <a:rPr sz="2900" dirty="0">
                <a:solidFill>
                  <a:schemeClr val="tx1">
                    <a:lumMod val="65000"/>
                    <a:lumOff val="35000"/>
                  </a:schemeClr>
                </a:solidFill>
              </a:rPr>
              <a:t>Provides space for reflection</a:t>
            </a:r>
          </a:p>
        </p:txBody>
      </p:sp>
      <p:sp>
        <p:nvSpPr>
          <p:cNvPr id="2" name="Rectangle 1"/>
          <p:cNvSpPr/>
          <p:nvPr/>
        </p:nvSpPr>
        <p:spPr>
          <a:xfrm>
            <a:off x="6096000" y="5791200"/>
            <a:ext cx="2005677" cy="369332"/>
          </a:xfrm>
          <a:prstGeom prst="rect">
            <a:avLst/>
          </a:prstGeom>
        </p:spPr>
        <p:txBody>
          <a:bodyPr wrap="none">
            <a:spAutoFit/>
          </a:bodyPr>
          <a:lstStyle/>
          <a:p>
            <a:r>
              <a:rPr lang="en-US" dirty="0" smtClean="0">
                <a:solidFill>
                  <a:srgbClr val="57595C"/>
                </a:solidFill>
                <a:sym typeface="Helvetica Neue"/>
              </a:rPr>
              <a:t>(</a:t>
            </a:r>
            <a:r>
              <a:rPr lang="en-US" dirty="0" err="1" smtClean="0">
                <a:solidFill>
                  <a:srgbClr val="57595C"/>
                </a:solidFill>
                <a:sym typeface="Helvetica Neue"/>
              </a:rPr>
              <a:t>Parlakian</a:t>
            </a:r>
            <a:r>
              <a:rPr lang="en-US" dirty="0">
                <a:solidFill>
                  <a:srgbClr val="57595C"/>
                </a:solidFill>
                <a:sym typeface="Helvetica Neue"/>
              </a:rPr>
              <a:t>, 2001) </a:t>
            </a:r>
            <a:endParaRPr lang="en-US" dirty="0"/>
          </a:p>
        </p:txBody>
      </p:sp>
    </p:spTree>
    <p:extLst>
      <p:ext uri="{BB962C8B-B14F-4D97-AF65-F5344CB8AC3E}">
        <p14:creationId xmlns:p14="http://schemas.microsoft.com/office/powerpoint/2010/main" val="555152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0"/>
            <a:ext cx="8153400" cy="990600"/>
          </a:xfrm>
        </p:spPr>
        <p:txBody>
          <a:bodyPr/>
          <a:lstStyle/>
          <a:p>
            <a:r>
              <a:rPr lang="en-US" sz="3400">
                <a:solidFill>
                  <a:schemeClr val="tx1">
                    <a:lumMod val="65000"/>
                    <a:lumOff val="35000"/>
                  </a:schemeClr>
                </a:solidFill>
              </a:rPr>
              <a:t>Trainer </a:t>
            </a:r>
            <a:r>
              <a:rPr lang="en-US" sz="3400" smtClean="0">
                <a:solidFill>
                  <a:schemeClr val="tx1">
                    <a:lumMod val="65000"/>
                    <a:lumOff val="35000"/>
                  </a:schemeClr>
                </a:solidFill>
              </a:rPr>
              <a:t>Introductions</a:t>
            </a:r>
            <a:endParaRPr lang="en-US" sz="3400" dirty="0">
              <a:solidFill>
                <a:schemeClr val="tx1">
                  <a:lumMod val="65000"/>
                  <a:lumOff val="3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2514600"/>
            <a:ext cx="2601685" cy="2601685"/>
          </a:xfrm>
          <a:prstGeom prst="rect">
            <a:avLst/>
          </a:prstGeom>
        </p:spPr>
      </p:pic>
      <p:sp>
        <p:nvSpPr>
          <p:cNvPr id="4" name="Content Placeholder 3"/>
          <p:cNvSpPr>
            <a:spLocks noGrp="1"/>
          </p:cNvSpPr>
          <p:nvPr>
            <p:ph sz="half" idx="1"/>
          </p:nvPr>
        </p:nvSpPr>
        <p:spPr>
          <a:xfrm>
            <a:off x="685800" y="2209800"/>
            <a:ext cx="5486400" cy="3200400"/>
          </a:xfrm>
        </p:spPr>
        <p:txBody>
          <a:bodyPr/>
          <a:lstStyle/>
          <a:p>
            <a:pPr marL="0" indent="0">
              <a:spcBef>
                <a:spcPts val="0"/>
              </a:spcBef>
            </a:pPr>
            <a:r>
              <a:rPr lang="en-US" sz="2400" b="1" dirty="0" smtClean="0">
                <a:solidFill>
                  <a:schemeClr val="tx1">
                    <a:lumMod val="65000"/>
                    <a:lumOff val="35000"/>
                  </a:schemeClr>
                </a:solidFill>
              </a:rPr>
              <a:t>Trainer Name, any degrees</a:t>
            </a:r>
            <a:endParaRPr lang="en-US" sz="2400" b="1" dirty="0">
              <a:solidFill>
                <a:schemeClr val="tx1">
                  <a:lumMod val="65000"/>
                  <a:lumOff val="35000"/>
                </a:schemeClr>
              </a:solidFill>
            </a:endParaRPr>
          </a:p>
          <a:p>
            <a:pPr marL="0" indent="0">
              <a:spcBef>
                <a:spcPts val="0"/>
              </a:spcBef>
            </a:pPr>
            <a:r>
              <a:rPr lang="en-US" sz="2400" dirty="0" smtClean="0">
                <a:solidFill>
                  <a:schemeClr val="tx1">
                    <a:lumMod val="65000"/>
                    <a:lumOff val="35000"/>
                  </a:schemeClr>
                </a:solidFill>
              </a:rPr>
              <a:t>Trainer title</a:t>
            </a:r>
            <a:endParaRPr lang="en-US" sz="2400" dirty="0">
              <a:solidFill>
                <a:schemeClr val="tx1">
                  <a:lumMod val="65000"/>
                  <a:lumOff val="35000"/>
                </a:schemeClr>
              </a:solidFill>
            </a:endParaRPr>
          </a:p>
          <a:p>
            <a:pPr marL="0" indent="0">
              <a:spcBef>
                <a:spcPts val="0"/>
              </a:spcBef>
            </a:pPr>
            <a:r>
              <a:rPr lang="en-US" sz="2400" b="1" dirty="0" smtClean="0">
                <a:solidFill>
                  <a:srgbClr val="E98A00"/>
                </a:solidFill>
              </a:rPr>
              <a:t>Organization</a:t>
            </a:r>
          </a:p>
          <a:p>
            <a:pPr marL="0" indent="0">
              <a:spcBef>
                <a:spcPts val="0"/>
              </a:spcBef>
            </a:pPr>
            <a:endParaRPr lang="en-US" sz="2400" dirty="0">
              <a:solidFill>
                <a:srgbClr val="E98A00"/>
              </a:solidFill>
              <a:effectLst>
                <a:outerShdw blurRad="38100" dist="38100" dir="2700000" algn="tl">
                  <a:srgbClr val="000000">
                    <a:alpha val="43137"/>
                  </a:srgbClr>
                </a:outerShdw>
              </a:effectLst>
            </a:endParaRPr>
          </a:p>
          <a:p>
            <a:pPr marL="0" indent="0">
              <a:spcBef>
                <a:spcPts val="0"/>
              </a:spcBef>
            </a:pPr>
            <a:r>
              <a:rPr lang="en-US" sz="2400" b="1" dirty="0">
                <a:solidFill>
                  <a:schemeClr val="tx1">
                    <a:lumMod val="65000"/>
                    <a:lumOff val="35000"/>
                  </a:schemeClr>
                </a:solidFill>
              </a:rPr>
              <a:t>Trainer Name, any degrees</a:t>
            </a:r>
          </a:p>
          <a:p>
            <a:pPr marL="0" indent="0">
              <a:spcBef>
                <a:spcPts val="0"/>
              </a:spcBef>
            </a:pPr>
            <a:r>
              <a:rPr lang="en-US" sz="2400" dirty="0">
                <a:solidFill>
                  <a:schemeClr val="tx1">
                    <a:lumMod val="65000"/>
                    <a:lumOff val="35000"/>
                  </a:schemeClr>
                </a:solidFill>
              </a:rPr>
              <a:t>Trainer title</a:t>
            </a:r>
          </a:p>
          <a:p>
            <a:pPr marL="0" indent="0">
              <a:spcBef>
                <a:spcPts val="0"/>
              </a:spcBef>
            </a:pPr>
            <a:r>
              <a:rPr lang="en-US" sz="2400" b="1" dirty="0">
                <a:solidFill>
                  <a:srgbClr val="E98A00"/>
                </a:solidFill>
              </a:rPr>
              <a:t>Organization</a:t>
            </a:r>
          </a:p>
          <a:p>
            <a:pPr marL="0" indent="0">
              <a:spcBef>
                <a:spcPts val="0"/>
              </a:spcBef>
            </a:pPr>
            <a:endParaRPr lang="en-US" sz="1600" b="1" dirty="0">
              <a:solidFill>
                <a:schemeClr val="tx1">
                  <a:lumMod val="65000"/>
                  <a:lumOff val="35000"/>
                </a:schemeClr>
              </a:solidFill>
            </a:endParaRPr>
          </a:p>
          <a:p>
            <a:pPr marL="0" indent="0">
              <a:spcBef>
                <a:spcPts val="0"/>
              </a:spcBef>
            </a:pPr>
            <a:endParaRPr lang="en-US" sz="2400" dirty="0">
              <a:solidFill>
                <a:srgbClr val="E98A00"/>
              </a:solidFill>
              <a:effectLst>
                <a:outerShdw blurRad="38100" dist="38100" dir="2700000" algn="tl">
                  <a:srgbClr val="000000">
                    <a:alpha val="43137"/>
                  </a:srgbClr>
                </a:outerShdw>
              </a:effectLst>
            </a:endParaRPr>
          </a:p>
          <a:p>
            <a:pPr marL="0" indent="0">
              <a:spcBef>
                <a:spcPts val="0"/>
              </a:spcBef>
            </a:pPr>
            <a:endParaRPr lang="en-US" sz="2400" dirty="0">
              <a:solidFill>
                <a:srgbClr val="E98A00"/>
              </a:solidFill>
              <a:effectLst>
                <a:outerShdw blurRad="38100" dist="38100" dir="2700000" algn="tl">
                  <a:srgbClr val="000000">
                    <a:alpha val="43137"/>
                  </a:srgbClr>
                </a:outerShdw>
              </a:effectLst>
            </a:endParaRPr>
          </a:p>
          <a:p>
            <a:pPr marL="0" indent="0">
              <a:spcBef>
                <a:spcPts val="0"/>
              </a:spcBef>
            </a:pPr>
            <a:endParaRPr lang="en-US" sz="2400" dirty="0" smtClean="0">
              <a:solidFill>
                <a:srgbClr val="F09208"/>
              </a:solidFill>
              <a:effectLst>
                <a:outerShdw blurRad="38100" dist="38100" dir="2700000" algn="tl">
                  <a:srgbClr val="000000">
                    <a:alpha val="43137"/>
                  </a:srgbClr>
                </a:outerShdw>
              </a:effectLst>
            </a:endParaRPr>
          </a:p>
          <a:p>
            <a:pPr marL="0" indent="0">
              <a:spcBef>
                <a:spcPts val="0"/>
              </a:spcBef>
            </a:pPr>
            <a:endParaRPr lang="en-US" sz="2400" dirty="0" smtClean="0">
              <a:solidFill>
                <a:srgbClr val="F09208"/>
              </a:solidFill>
              <a:effectLst>
                <a:outerShdw blurRad="38100" dist="38100" dir="2700000" algn="tl">
                  <a:srgbClr val="000000">
                    <a:alpha val="43137"/>
                  </a:srgbClr>
                </a:outerShdw>
              </a:effectLst>
            </a:endParaRPr>
          </a:p>
          <a:p>
            <a:pPr marL="0" indent="0">
              <a:spcBef>
                <a:spcPts val="0"/>
              </a:spcBef>
            </a:pPr>
            <a:endParaRPr lang="en-US" sz="2400" dirty="0">
              <a:solidFill>
                <a:srgbClr val="F09208"/>
              </a:solidFill>
              <a:effectLst>
                <a:outerShdw blurRad="38100" dist="38100" dir="2700000" algn="tl">
                  <a:srgbClr val="000000">
                    <a:alpha val="43137"/>
                  </a:srgbClr>
                </a:outerShdw>
              </a:effectLst>
            </a:endParaRPr>
          </a:p>
          <a:p>
            <a:pPr marL="0" indent="0"/>
            <a:endParaRPr lang="en-US" dirty="0"/>
          </a:p>
        </p:txBody>
      </p:sp>
    </p:spTree>
    <p:extLst>
      <p:ext uri="{BB962C8B-B14F-4D97-AF65-F5344CB8AC3E}">
        <p14:creationId xmlns:p14="http://schemas.microsoft.com/office/powerpoint/2010/main" val="4177686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Shape 693"/>
          <p:cNvSpPr>
            <a:spLocks noGrp="1"/>
          </p:cNvSpPr>
          <p:nvPr>
            <p:ph type="title"/>
          </p:nvPr>
        </p:nvSpPr>
        <p:spPr>
          <a:xfrm>
            <a:off x="547777" y="609600"/>
            <a:ext cx="8229600" cy="612775"/>
          </a:xfrm>
        </p:spPr>
        <p:txBody>
          <a:bodyPr>
            <a:noAutofit/>
          </a:bodyPr>
          <a:lstStyle/>
          <a:p>
            <a:pPr lvl="0"/>
            <a:r>
              <a:rPr lang="en-US" sz="3600" dirty="0">
                <a:solidFill>
                  <a:schemeClr val="tx1">
                    <a:lumMod val="65000"/>
                    <a:lumOff val="35000"/>
                  </a:schemeClr>
                </a:solidFill>
              </a:rPr>
              <a:t>4 Steps for Low-Impact Debriefing </a:t>
            </a:r>
          </a:p>
        </p:txBody>
      </p:sp>
      <p:sp>
        <p:nvSpPr>
          <p:cNvPr id="691" name="Shape 691"/>
          <p:cNvSpPr>
            <a:spLocks noGrp="1"/>
          </p:cNvSpPr>
          <p:nvPr>
            <p:ph type="body" sz="quarter" idx="10"/>
          </p:nvPr>
        </p:nvSpPr>
        <p:spPr>
          <a:xfrm>
            <a:off x="602411" y="1800459"/>
            <a:ext cx="4960189" cy="3962400"/>
          </a:xfrm>
          <a:prstGeom prst="rect">
            <a:avLst/>
          </a:prstGeom>
        </p:spPr>
        <p:txBody>
          <a:bodyPr/>
          <a:lstStyle/>
          <a:p>
            <a:pPr marL="571500" lvl="0" indent="-571500">
              <a:buFont typeface="Arial" panose="020B0604020202020204" pitchFamily="34" charset="0"/>
              <a:buChar char="•"/>
            </a:pPr>
            <a:r>
              <a:rPr lang="en-US" sz="3600" dirty="0">
                <a:solidFill>
                  <a:schemeClr val="tx1">
                    <a:lumMod val="65000"/>
                    <a:lumOff val="35000"/>
                  </a:schemeClr>
                </a:solidFill>
              </a:rPr>
              <a:t>Increased self-awareness</a:t>
            </a:r>
          </a:p>
          <a:p>
            <a:pPr marL="571500" lvl="0" indent="-571500">
              <a:buFont typeface="Arial" panose="020B0604020202020204" pitchFamily="34" charset="0"/>
              <a:buChar char="•"/>
            </a:pPr>
            <a:r>
              <a:rPr lang="en-US" sz="3600" dirty="0">
                <a:solidFill>
                  <a:schemeClr val="tx1">
                    <a:lumMod val="65000"/>
                    <a:lumOff val="35000"/>
                  </a:schemeClr>
                </a:solidFill>
              </a:rPr>
              <a:t>Give fair warning</a:t>
            </a:r>
          </a:p>
          <a:p>
            <a:pPr marL="571500" lvl="0" indent="-571500">
              <a:buFont typeface="Arial" panose="020B0604020202020204" pitchFamily="34" charset="0"/>
              <a:buChar char="•"/>
            </a:pPr>
            <a:r>
              <a:rPr lang="en-US" sz="3600" dirty="0">
                <a:solidFill>
                  <a:schemeClr val="tx1">
                    <a:lumMod val="65000"/>
                    <a:lumOff val="35000"/>
                  </a:schemeClr>
                </a:solidFill>
              </a:rPr>
              <a:t>Ask consent</a:t>
            </a:r>
          </a:p>
          <a:p>
            <a:pPr marL="571500" lvl="0" indent="-571500">
              <a:buFont typeface="Arial" panose="020B0604020202020204" pitchFamily="34" charset="0"/>
              <a:buChar char="•"/>
            </a:pPr>
            <a:r>
              <a:rPr lang="en-US" sz="3600" dirty="0">
                <a:solidFill>
                  <a:schemeClr val="tx1">
                    <a:lumMod val="65000"/>
                    <a:lumOff val="35000"/>
                  </a:schemeClr>
                </a:solidFill>
              </a:rPr>
              <a:t>Limited disclosure</a:t>
            </a:r>
          </a:p>
        </p:txBody>
      </p:sp>
      <p:sp>
        <p:nvSpPr>
          <p:cNvPr id="697" name="Shape 697"/>
          <p:cNvSpPr/>
          <p:nvPr/>
        </p:nvSpPr>
        <p:spPr>
          <a:xfrm>
            <a:off x="1371600" y="4967534"/>
            <a:ext cx="2743200" cy="307777"/>
          </a:xfrm>
          <a:prstGeom prst="rect">
            <a:avLst/>
          </a:prstGeom>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square" lIns="45719" rIns="45719">
            <a:spAutoFit/>
          </a:bodyPr>
          <a:lstStyle/>
          <a:p>
            <a:pPr lvl="0" algn="ctr"/>
            <a:r>
              <a:rPr lang="en-US" sz="1400" dirty="0">
                <a:solidFill>
                  <a:srgbClr val="58595B"/>
                </a:solidFill>
              </a:rPr>
              <a:t>(Mathieu, 2013)</a:t>
            </a:r>
            <a:endParaRPr sz="1400" dirty="0">
              <a:solidFill>
                <a:srgbClr val="58595B"/>
              </a:solidFill>
            </a:endParaRPr>
          </a:p>
        </p:txBody>
      </p:sp>
      <p:pic>
        <p:nvPicPr>
          <p:cNvPr id="1027" name="Picture 3" descr="ii_jfbouqd60_1626ed2acd48b5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04206"/>
            <a:ext cx="3671977" cy="367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8859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76400"/>
            <a:ext cx="3597275" cy="449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50985" y="157526"/>
            <a:ext cx="8153400" cy="984250"/>
          </a:xfrm>
        </p:spPr>
        <p:txBody>
          <a:bodyPr>
            <a:noAutofit/>
          </a:bodyPr>
          <a:lstStyle/>
          <a:p>
            <a:r>
              <a:rPr lang="en-US" sz="3600" dirty="0">
                <a:solidFill>
                  <a:schemeClr val="tx1">
                    <a:lumMod val="65000"/>
                    <a:lumOff val="35000"/>
                  </a:schemeClr>
                </a:solidFill>
              </a:rPr>
              <a:t>High Stress Health Care Setting: Surgical Nurses</a:t>
            </a:r>
          </a:p>
        </p:txBody>
      </p:sp>
      <p:sp>
        <p:nvSpPr>
          <p:cNvPr id="3" name="Content Placeholder 2"/>
          <p:cNvSpPr>
            <a:spLocks noGrp="1"/>
          </p:cNvSpPr>
          <p:nvPr>
            <p:ph type="body" sz="quarter" idx="10"/>
          </p:nvPr>
        </p:nvSpPr>
        <p:spPr>
          <a:xfrm>
            <a:off x="533400" y="875076"/>
            <a:ext cx="4800600" cy="4267200"/>
          </a:xfrm>
          <a:prstGeom prst="rect">
            <a:avLst/>
          </a:prstGeom>
        </p:spPr>
        <p:txBody>
          <a:bodyPr/>
          <a:lstStyle/>
          <a:p>
            <a:endParaRPr lang="en-US" sz="2400" b="1" dirty="0"/>
          </a:p>
          <a:p>
            <a:pPr>
              <a:buClr>
                <a:srgbClr val="F09208"/>
              </a:buClr>
            </a:pPr>
            <a:endParaRPr lang="en-US" sz="2400" dirty="0">
              <a:solidFill>
                <a:schemeClr val="tx1">
                  <a:lumMod val="65000"/>
                  <a:lumOff val="35000"/>
                </a:schemeClr>
              </a:solidFill>
            </a:endParaRPr>
          </a:p>
          <a:p>
            <a:pPr>
              <a:buClr>
                <a:srgbClr val="F09208"/>
              </a:buClr>
              <a:buFont typeface="Arial" panose="020B0604020202020204" pitchFamily="34" charset="0"/>
              <a:buChar char="•"/>
            </a:pPr>
            <a:r>
              <a:rPr lang="en-US" sz="2400" dirty="0">
                <a:solidFill>
                  <a:schemeClr val="tx1">
                    <a:lumMod val="65000"/>
                    <a:lumOff val="35000"/>
                  </a:schemeClr>
                </a:solidFill>
              </a:rPr>
              <a:t>Poorer health due to stress reactivity (immune, autonomic, nervous system, and endocrine system)</a:t>
            </a:r>
          </a:p>
          <a:p>
            <a:pPr>
              <a:buClr>
                <a:srgbClr val="F09208"/>
              </a:buClr>
              <a:buFont typeface="Arial" panose="020B0604020202020204" pitchFamily="34" charset="0"/>
              <a:buChar char="•"/>
            </a:pPr>
            <a:r>
              <a:rPr lang="en-US" sz="2400" dirty="0">
                <a:solidFill>
                  <a:schemeClr val="tx1">
                    <a:lumMod val="65000"/>
                    <a:lumOff val="35000"/>
                  </a:schemeClr>
                </a:solidFill>
              </a:rPr>
              <a:t>High blood pressure</a:t>
            </a:r>
          </a:p>
          <a:p>
            <a:pPr>
              <a:buClr>
                <a:srgbClr val="F09208"/>
              </a:buClr>
              <a:buFont typeface="Arial" panose="020B0604020202020204" pitchFamily="34" charset="0"/>
              <a:buChar char="•"/>
            </a:pPr>
            <a:r>
              <a:rPr lang="en-US" sz="2400" dirty="0">
                <a:solidFill>
                  <a:schemeClr val="tx1">
                    <a:lumMod val="65000"/>
                    <a:lumOff val="35000"/>
                  </a:schemeClr>
                </a:solidFill>
              </a:rPr>
              <a:t>Lack of work satisfaction</a:t>
            </a:r>
          </a:p>
          <a:p>
            <a:pPr>
              <a:buClr>
                <a:srgbClr val="F09208"/>
              </a:buClr>
              <a:buFont typeface="Arial" panose="020B0604020202020204" pitchFamily="34" charset="0"/>
              <a:buChar char="•"/>
            </a:pPr>
            <a:r>
              <a:rPr lang="en-US" sz="2400" dirty="0">
                <a:solidFill>
                  <a:schemeClr val="tx1">
                    <a:lumMod val="65000"/>
                    <a:lumOff val="35000"/>
                  </a:schemeClr>
                </a:solidFill>
              </a:rPr>
              <a:t>Impacts staff retention/costs to health system</a:t>
            </a:r>
          </a:p>
          <a:p>
            <a:pPr>
              <a:buClr>
                <a:srgbClr val="F09208"/>
              </a:buClr>
              <a:buFont typeface="Arial" panose="020B0604020202020204" pitchFamily="34" charset="0"/>
              <a:buChar char="•"/>
            </a:pPr>
            <a:r>
              <a:rPr lang="en-US" sz="2400" dirty="0">
                <a:solidFill>
                  <a:schemeClr val="tx1">
                    <a:lumMod val="65000"/>
                    <a:lumOff val="35000"/>
                  </a:schemeClr>
                </a:solidFill>
              </a:rPr>
              <a:t>Absenteeism</a:t>
            </a:r>
          </a:p>
          <a:p>
            <a:pPr>
              <a:buClr>
                <a:srgbClr val="F09208"/>
              </a:buClr>
              <a:buFont typeface="Arial" panose="020B0604020202020204" pitchFamily="34" charset="0"/>
              <a:buChar char="•"/>
            </a:pPr>
            <a:r>
              <a:rPr lang="en-US" sz="2400" dirty="0">
                <a:solidFill>
                  <a:schemeClr val="tx1">
                    <a:lumMod val="65000"/>
                    <a:lumOff val="35000"/>
                  </a:schemeClr>
                </a:solidFill>
              </a:rPr>
              <a:t>Inability to concentrate</a:t>
            </a:r>
          </a:p>
          <a:p>
            <a:pPr marL="0" indent="0" algn="ctr">
              <a:buClr>
                <a:srgbClr val="F09208"/>
              </a:buClr>
            </a:pPr>
            <a:r>
              <a:rPr lang="en-US" sz="1400" dirty="0">
                <a:solidFill>
                  <a:schemeClr val="tx1">
                    <a:lumMod val="65000"/>
                    <a:lumOff val="35000"/>
                  </a:schemeClr>
                </a:solidFill>
              </a:rPr>
              <a:t>(Steinberg, 2015)</a:t>
            </a:r>
          </a:p>
          <a:p>
            <a:pPr marL="0" indent="0">
              <a:buClr>
                <a:srgbClr val="F09208"/>
              </a:buClr>
            </a:pPr>
            <a:endParaRPr lang="en-US" sz="2400" dirty="0">
              <a:solidFill>
                <a:schemeClr val="tx1">
                  <a:lumMod val="65000"/>
                  <a:lumOff val="35000"/>
                </a:schemeClr>
              </a:solidFill>
            </a:endParaRPr>
          </a:p>
          <a:p>
            <a:endParaRPr lang="en-US" dirty="0"/>
          </a:p>
        </p:txBody>
      </p:sp>
    </p:spTree>
    <p:extLst>
      <p:ext uri="{BB962C8B-B14F-4D97-AF65-F5344CB8AC3E}">
        <p14:creationId xmlns:p14="http://schemas.microsoft.com/office/powerpoint/2010/main" val="129144526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612775"/>
          </a:xfrm>
        </p:spPr>
        <p:txBody>
          <a:bodyPr>
            <a:normAutofit fontScale="90000"/>
          </a:bodyPr>
          <a:lstStyle/>
          <a:p>
            <a:r>
              <a:rPr lang="en-US" dirty="0">
                <a:solidFill>
                  <a:schemeClr val="tx1">
                    <a:lumMod val="65000"/>
                    <a:lumOff val="35000"/>
                  </a:schemeClr>
                </a:solidFill>
              </a:rPr>
              <a:t/>
            </a:r>
            <a:br>
              <a:rPr lang="en-US" dirty="0">
                <a:solidFill>
                  <a:schemeClr val="tx1">
                    <a:lumMod val="65000"/>
                    <a:lumOff val="35000"/>
                  </a:schemeClr>
                </a:solidFill>
              </a:rPr>
            </a:br>
            <a:r>
              <a:rPr lang="en-US" sz="3600" dirty="0">
                <a:solidFill>
                  <a:schemeClr val="tx1">
                    <a:lumMod val="65000"/>
                    <a:lumOff val="35000"/>
                  </a:schemeClr>
                </a:solidFill>
              </a:rPr>
              <a:t>Mindfulness Based Intervention (MBI): To Increase Resiliency and Work Engagement</a:t>
            </a:r>
          </a:p>
        </p:txBody>
      </p:sp>
      <p:sp>
        <p:nvSpPr>
          <p:cNvPr id="3" name="Content Placeholder 2"/>
          <p:cNvSpPr>
            <a:spLocks noGrp="1"/>
          </p:cNvSpPr>
          <p:nvPr>
            <p:ph type="body" sz="quarter" idx="10"/>
          </p:nvPr>
        </p:nvSpPr>
        <p:spPr>
          <a:xfrm>
            <a:off x="609600" y="1676400"/>
            <a:ext cx="8077200" cy="4876800"/>
          </a:xfrm>
          <a:prstGeom prst="rect">
            <a:avLst/>
          </a:prstGeom>
        </p:spPr>
        <p:txBody>
          <a:bodyPr>
            <a:normAutofit/>
          </a:bodyPr>
          <a:lstStyle/>
          <a:p>
            <a:r>
              <a:rPr lang="en-US" sz="2800" dirty="0">
                <a:solidFill>
                  <a:schemeClr val="tx1">
                    <a:lumMod val="65000"/>
                    <a:lumOff val="35000"/>
                  </a:schemeClr>
                </a:solidFill>
              </a:rPr>
              <a:t>Intervention Arm:</a:t>
            </a:r>
          </a:p>
          <a:p>
            <a:pPr marL="457200" indent="-457200">
              <a:buClr>
                <a:srgbClr val="F09208"/>
              </a:buClr>
              <a:buFont typeface="Arial" panose="020B0604020202020204" pitchFamily="34" charset="0"/>
              <a:buChar char="•"/>
            </a:pPr>
            <a:r>
              <a:rPr lang="en-US" sz="2800" dirty="0">
                <a:solidFill>
                  <a:schemeClr val="tx1">
                    <a:lumMod val="65000"/>
                    <a:lumOff val="35000"/>
                  </a:schemeClr>
                </a:solidFill>
              </a:rPr>
              <a:t>40% reduction in stress hormones</a:t>
            </a:r>
          </a:p>
          <a:p>
            <a:pPr marL="457200" indent="-457200">
              <a:buClr>
                <a:srgbClr val="F09208"/>
              </a:buClr>
              <a:buFont typeface="Arial" panose="020B0604020202020204" pitchFamily="34" charset="0"/>
              <a:buChar char="•"/>
            </a:pPr>
            <a:r>
              <a:rPr lang="en-US" sz="2800" dirty="0">
                <a:solidFill>
                  <a:schemeClr val="tx1">
                    <a:lumMod val="65000"/>
                    <a:lumOff val="35000"/>
                  </a:schemeClr>
                </a:solidFill>
              </a:rPr>
              <a:t>Significant difference in Breaths/30sec</a:t>
            </a:r>
          </a:p>
          <a:p>
            <a:pPr marL="457200" indent="-457200">
              <a:buClr>
                <a:srgbClr val="F09208"/>
              </a:buClr>
              <a:buFont typeface="Arial" panose="020B0604020202020204" pitchFamily="34" charset="0"/>
              <a:buChar char="•"/>
            </a:pPr>
            <a:r>
              <a:rPr lang="en-US" sz="2800" dirty="0">
                <a:solidFill>
                  <a:schemeClr val="tx1">
                    <a:lumMod val="65000"/>
                    <a:lumOff val="35000"/>
                  </a:schemeClr>
                </a:solidFill>
              </a:rPr>
              <a:t>Significant increase in work engagement, vigor, and dedication (Utrecht scale) </a:t>
            </a:r>
          </a:p>
          <a:p>
            <a:pPr marL="457200" indent="-457200">
              <a:buClr>
                <a:srgbClr val="F09208"/>
              </a:buClr>
              <a:buFont typeface="Arial" panose="020B0604020202020204" pitchFamily="34" charset="0"/>
              <a:buChar char="•"/>
            </a:pPr>
            <a:r>
              <a:rPr lang="en-US" sz="2800" dirty="0">
                <a:solidFill>
                  <a:schemeClr val="tx1">
                    <a:lumMod val="65000"/>
                    <a:lumOff val="35000"/>
                  </a:schemeClr>
                </a:solidFill>
              </a:rPr>
              <a:t>Increase in resiliency scores (Connor-Davidson Resiliency Scale)</a:t>
            </a:r>
          </a:p>
          <a:p>
            <a:pPr marL="457200" indent="-457200">
              <a:buClr>
                <a:srgbClr val="F09208"/>
              </a:buClr>
              <a:buFont typeface="Arial" panose="020B0604020202020204" pitchFamily="34" charset="0"/>
              <a:buChar char="•"/>
            </a:pPr>
            <a:r>
              <a:rPr lang="en-US" sz="2800" dirty="0">
                <a:solidFill>
                  <a:schemeClr val="tx1">
                    <a:lumMod val="65000"/>
                    <a:lumOff val="35000"/>
                  </a:schemeClr>
                </a:solidFill>
              </a:rPr>
              <a:t>Improved job satisfaction scores </a:t>
            </a:r>
          </a:p>
          <a:p>
            <a:pPr marL="0" indent="0" algn="ctr">
              <a:buClr>
                <a:schemeClr val="bg2"/>
              </a:buClr>
              <a:buNone/>
            </a:pPr>
            <a:r>
              <a:rPr lang="en-US" sz="1400" dirty="0">
                <a:solidFill>
                  <a:schemeClr val="tx1">
                    <a:lumMod val="65000"/>
                    <a:lumOff val="35000"/>
                  </a:schemeClr>
                </a:solidFill>
              </a:rPr>
              <a:t>	(Steinberg, 2015)</a:t>
            </a:r>
          </a:p>
        </p:txBody>
      </p:sp>
    </p:spTree>
    <p:extLst>
      <p:ext uri="{BB962C8B-B14F-4D97-AF65-F5344CB8AC3E}">
        <p14:creationId xmlns:p14="http://schemas.microsoft.com/office/powerpoint/2010/main" val="306489094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3754"/>
            <a:ext cx="8229600" cy="612775"/>
          </a:xfrm>
        </p:spPr>
        <p:txBody>
          <a:bodyPr/>
          <a:lstStyle/>
          <a:p>
            <a:r>
              <a:rPr lang="en-US" dirty="0"/>
              <a:t>Call and Response: Mindful Self Regulation </a:t>
            </a:r>
          </a:p>
        </p:txBody>
      </p:sp>
      <p:sp>
        <p:nvSpPr>
          <p:cNvPr id="3" name="Text Placeholder 2"/>
          <p:cNvSpPr>
            <a:spLocks noGrp="1"/>
          </p:cNvSpPr>
          <p:nvPr>
            <p:ph type="body" sz="quarter" idx="10"/>
          </p:nvPr>
        </p:nvSpPr>
        <p:spPr>
          <a:xfrm>
            <a:off x="609600" y="1600200"/>
            <a:ext cx="5029200" cy="4419600"/>
          </a:xfrm>
        </p:spPr>
        <p:txBody>
          <a:bodyPr/>
          <a:lstStyle/>
          <a:p>
            <a:pPr marL="0" indent="0"/>
            <a:r>
              <a:rPr lang="en-US" dirty="0"/>
              <a:t>Can you give me an example of a mindful self regulation strategy you use? </a:t>
            </a:r>
          </a:p>
          <a:p>
            <a:pPr marL="754063" lvl="1" indent="-457200">
              <a:buFont typeface="Arial" panose="020B0604020202020204" pitchFamily="34" charset="0"/>
              <a:buChar char="•"/>
            </a:pPr>
            <a:r>
              <a:rPr lang="en-US" sz="3200" dirty="0"/>
              <a:t>Breathing</a:t>
            </a:r>
          </a:p>
          <a:p>
            <a:pPr marL="754063" lvl="1" indent="-457200">
              <a:buFont typeface="Arial" panose="020B0604020202020204" pitchFamily="34" charset="0"/>
              <a:buChar char="•"/>
            </a:pPr>
            <a:r>
              <a:rPr lang="en-US" sz="3200" dirty="0"/>
              <a:t>Grounding</a:t>
            </a:r>
          </a:p>
          <a:p>
            <a:pPr marL="754063" lvl="1" indent="-457200">
              <a:buFont typeface="Arial" panose="020B0604020202020204" pitchFamily="34" charset="0"/>
              <a:buChar char="•"/>
            </a:pPr>
            <a:r>
              <a:rPr lang="en-US" sz="3200" dirty="0"/>
              <a:t>Self-talk</a:t>
            </a:r>
          </a:p>
          <a:p>
            <a:pPr marL="754063" lvl="1" indent="-457200">
              <a:buFont typeface="Arial" panose="020B0604020202020204" pitchFamily="34" charset="0"/>
              <a:buChar char="•"/>
            </a:pPr>
            <a:r>
              <a:rPr lang="en-US" sz="3200" dirty="0"/>
              <a:t>Imagery</a:t>
            </a:r>
          </a:p>
          <a:p>
            <a:pPr marL="296863" lvl="1" indent="0">
              <a:buNone/>
            </a:pPr>
            <a:endParaRPr lang="en-US" sz="3200" dirty="0"/>
          </a:p>
          <a:p>
            <a:pPr marL="457200" indent="-457200">
              <a:buFont typeface="Arial" panose="020B0604020202020204" pitchFamily="34" charset="0"/>
              <a:buChar char="•"/>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798" y="1600200"/>
            <a:ext cx="341640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97170" y="5468406"/>
            <a:ext cx="3667658" cy="923330"/>
          </a:xfrm>
          <a:prstGeom prst="rect">
            <a:avLst/>
          </a:prstGeom>
          <a:noFill/>
        </p:spPr>
        <p:txBody>
          <a:bodyPr wrap="square" rtlCol="0">
            <a:spAutoFit/>
          </a:bodyPr>
          <a:lstStyle/>
          <a:p>
            <a:r>
              <a:rPr lang="en-US" dirty="0" smtClean="0">
                <a:solidFill>
                  <a:schemeClr val="tx1">
                    <a:lumMod val="65000"/>
                    <a:lumOff val="35000"/>
                  </a:schemeClr>
                </a:solidFill>
              </a:rPr>
              <a:t>For short guided videos, see: </a:t>
            </a:r>
            <a:r>
              <a:rPr lang="en-US" dirty="0" err="1" smtClean="0">
                <a:solidFill>
                  <a:schemeClr val="tx1">
                    <a:lumMod val="65000"/>
                    <a:lumOff val="35000"/>
                  </a:schemeClr>
                </a:solidFill>
              </a:rPr>
              <a:t>Capacitar</a:t>
            </a:r>
            <a:r>
              <a:rPr lang="en-US" dirty="0" smtClean="0">
                <a:solidFill>
                  <a:schemeClr val="tx1">
                    <a:lumMod val="65000"/>
                    <a:lumOff val="35000"/>
                  </a:schemeClr>
                </a:solidFill>
              </a:rPr>
              <a:t> </a:t>
            </a:r>
            <a:r>
              <a:rPr lang="en-US" dirty="0">
                <a:solidFill>
                  <a:schemeClr val="tx1">
                    <a:lumMod val="65000"/>
                    <a:lumOff val="35000"/>
                  </a:schemeClr>
                </a:solidFill>
              </a:rPr>
              <a:t>International </a:t>
            </a:r>
            <a:r>
              <a:rPr lang="en-US" dirty="0">
                <a:solidFill>
                  <a:schemeClr val="tx1">
                    <a:lumMod val="65000"/>
                    <a:lumOff val="35000"/>
                  </a:schemeClr>
                </a:solidFill>
                <a:hlinkClick r:id="rId4"/>
              </a:rPr>
              <a:t>https://capacitar.org</a:t>
            </a:r>
            <a:r>
              <a:rPr lang="en-US" dirty="0" smtClean="0">
                <a:solidFill>
                  <a:schemeClr val="tx1">
                    <a:lumMod val="65000"/>
                    <a:lumOff val="35000"/>
                  </a:schemeClr>
                </a:solidFill>
                <a:hlinkClick r:id="rId4"/>
              </a:rPr>
              <a:t>/</a:t>
            </a:r>
            <a:r>
              <a:rPr lang="en-US" dirty="0" smtClean="0">
                <a:solidFill>
                  <a:schemeClr val="tx1">
                    <a:lumMod val="65000"/>
                    <a:lumOff val="35000"/>
                  </a:schemeClr>
                </a:solidFill>
              </a:rPr>
              <a:t>  </a:t>
            </a:r>
            <a:endParaRPr lang="en-US" dirty="0"/>
          </a:p>
        </p:txBody>
      </p:sp>
    </p:spTree>
    <p:extLst>
      <p:ext uri="{BB962C8B-B14F-4D97-AF65-F5344CB8AC3E}">
        <p14:creationId xmlns:p14="http://schemas.microsoft.com/office/powerpoint/2010/main" val="67954240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562600"/>
            <a:ext cx="9144000" cy="1295400"/>
          </a:xfrm>
          <a:prstGeom prst="rect">
            <a:avLst/>
          </a:prstGeom>
          <a:solidFill>
            <a:srgbClr val="E98A00"/>
          </a:solidFill>
          <a:effectLst>
            <a:outerShdw blurRad="50800" dist="50800" dir="5400000" algn="ctr" rotWithShape="0">
              <a:srgbClr val="E98A00"/>
            </a:outerShdw>
          </a:effectLst>
        </p:spPr>
        <p:txBody>
          <a:bodyPr wrap="square" rtlCol="0">
            <a:spAutoFit/>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6657" cy="5562600"/>
          </a:xfrm>
          <a:prstGeom prst="rect">
            <a:avLst/>
          </a:prstGeom>
        </p:spPr>
      </p:pic>
      <p:sp>
        <p:nvSpPr>
          <p:cNvPr id="3" name="Title 2"/>
          <p:cNvSpPr>
            <a:spLocks noGrp="1"/>
          </p:cNvSpPr>
          <p:nvPr>
            <p:ph type="title" idx="4294967295"/>
          </p:nvPr>
        </p:nvSpPr>
        <p:spPr>
          <a:xfrm>
            <a:off x="0" y="5411561"/>
            <a:ext cx="9020176" cy="1619250"/>
          </a:xfrm>
        </p:spPr>
        <p:txBody>
          <a:bodyPr>
            <a:noAutofit/>
          </a:bodyPr>
          <a:lstStyle/>
          <a:p>
            <a:pPr algn="l"/>
            <a:r>
              <a:rPr lang="en-US" sz="3600" b="1" dirty="0" smtClean="0">
                <a:solidFill>
                  <a:schemeClr val="bg1"/>
                </a:solidFill>
                <a:effectLst>
                  <a:outerShdw blurRad="38100" dist="38100" dir="2700000" algn="tl">
                    <a:srgbClr val="000000">
                      <a:alpha val="43137"/>
                    </a:srgbClr>
                  </a:outerShdw>
                </a:effectLst>
                <a:latin typeface="+mn-lt"/>
              </a:rPr>
              <a:t>Prevalence of Intimate Partner Violence</a:t>
            </a:r>
            <a:endParaRPr lang="en-US" sz="3600" b="1" dirty="0">
              <a:solidFill>
                <a:srgbClr val="E98A00"/>
              </a:solidFill>
              <a:effectLst>
                <a:outerShdw blurRad="38100" dist="38100" dir="2700000" algn="tl" rotWithShape="0">
                  <a:srgbClr val="000000">
                    <a:alpha val="43137"/>
                  </a:srgbClr>
                </a:outerShdw>
              </a:effectLst>
              <a:latin typeface="+mn-lt"/>
            </a:endParaRPr>
          </a:p>
        </p:txBody>
      </p:sp>
      <p:pic>
        <p:nvPicPr>
          <p:cNvPr id="5" name="Picture 4"/>
          <p:cNvPicPr>
            <a:picLocks noChangeAspect="1"/>
          </p:cNvPicPr>
          <p:nvPr/>
        </p:nvPicPr>
        <p:blipFill>
          <a:blip r:embed="rId4" cstate="print"/>
          <a:srcRect/>
          <a:stretch>
            <a:fillRect/>
          </a:stretch>
        </p:blipFill>
        <p:spPr bwMode="auto">
          <a:xfrm>
            <a:off x="6400800" y="4139714"/>
            <a:ext cx="2619376" cy="94484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1183271"/>
            <a:ext cx="8763000" cy="1292662"/>
          </a:xfrm>
          <a:prstGeom prst="rect">
            <a:avLst/>
          </a:prstGeom>
        </p:spPr>
        <p:txBody>
          <a:bodyPr wrap="square">
            <a:spAutoFit/>
          </a:bodyPr>
          <a:lstStyle/>
          <a:p>
            <a:pPr defTabSz="914400"/>
            <a:endParaRPr lang="en-US" sz="2600" dirty="0">
              <a:solidFill>
                <a:srgbClr val="F8F8F8">
                  <a:lumMod val="50000"/>
                </a:srgbClr>
              </a:solidFill>
            </a:endParaRPr>
          </a:p>
          <a:p>
            <a:pPr algn="ctr" defTabSz="914400"/>
            <a:r>
              <a:rPr lang="en-US" sz="2600" b="1" dirty="0">
                <a:solidFill>
                  <a:prstClr val="black">
                    <a:lumMod val="65000"/>
                    <a:lumOff val="35000"/>
                  </a:prstClr>
                </a:solidFill>
              </a:rPr>
              <a:t>Every culture has elements that condone intimate partner violence…and elements that resist it.</a:t>
            </a:r>
          </a:p>
        </p:txBody>
      </p:sp>
      <p:pic>
        <p:nvPicPr>
          <p:cNvPr id="5122"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15" b="7692"/>
          <a:stretch/>
        </p:blipFill>
        <p:spPr bwMode="auto">
          <a:xfrm>
            <a:off x="3391614" y="2736267"/>
            <a:ext cx="2360772" cy="23461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 y="650642"/>
            <a:ext cx="8153400" cy="584775"/>
          </a:xfrm>
          <a:prstGeom prst="rect">
            <a:avLst/>
          </a:prstGeom>
          <a:noFill/>
        </p:spPr>
        <p:txBody>
          <a:bodyPr wrap="square" rtlCol="0">
            <a:spAutoFit/>
          </a:bodyPr>
          <a:lstStyle/>
          <a:p>
            <a:pPr defTabSz="914400"/>
            <a:r>
              <a:rPr lang="en-US" sz="3200" dirty="0">
                <a:solidFill>
                  <a:srgbClr val="58595B"/>
                </a:solidFill>
                <a:ea typeface="MS PGothic" pitchFamily="34" charset="-128"/>
              </a:rPr>
              <a:t>Cultural Transformation </a:t>
            </a:r>
          </a:p>
        </p:txBody>
      </p:sp>
      <p:sp>
        <p:nvSpPr>
          <p:cNvPr id="3" name="TextBox 2"/>
          <p:cNvSpPr txBox="1"/>
          <p:nvPr/>
        </p:nvSpPr>
        <p:spPr>
          <a:xfrm>
            <a:off x="438150" y="5342715"/>
            <a:ext cx="8648700" cy="800219"/>
          </a:xfrm>
          <a:prstGeom prst="rect">
            <a:avLst/>
          </a:prstGeom>
          <a:noFill/>
        </p:spPr>
        <p:txBody>
          <a:bodyPr wrap="square" rtlCol="0">
            <a:spAutoFit/>
          </a:bodyPr>
          <a:lstStyle/>
          <a:p>
            <a:pPr defTabSz="914400"/>
            <a:r>
              <a:rPr lang="en-US" sz="2300" dirty="0" smtClean="0">
                <a:solidFill>
                  <a:prstClr val="black">
                    <a:lumMod val="65000"/>
                    <a:lumOff val="35000"/>
                  </a:prstClr>
                </a:solidFill>
                <a:cs typeface="Arial" panose="020B0604020202020204" pitchFamily="34" charset="0"/>
              </a:rPr>
              <a:t>Everyone </a:t>
            </a:r>
            <a:r>
              <a:rPr lang="en-US" sz="2300" dirty="0">
                <a:solidFill>
                  <a:prstClr val="black">
                    <a:lumMod val="65000"/>
                    <a:lumOff val="35000"/>
                  </a:prstClr>
                </a:solidFill>
                <a:cs typeface="Arial" panose="020B0604020202020204" pitchFamily="34" charset="0"/>
              </a:rPr>
              <a:t>participating in this training has the opportunity to resist the acceptance of violence </a:t>
            </a:r>
            <a:r>
              <a:rPr lang="en-US" sz="2300" dirty="0" smtClean="0">
                <a:solidFill>
                  <a:prstClr val="black">
                    <a:lumMod val="65000"/>
                    <a:lumOff val="35000"/>
                  </a:prstClr>
                </a:solidFill>
                <a:cs typeface="Arial" panose="020B0604020202020204" pitchFamily="34" charset="0"/>
              </a:rPr>
              <a:t>and abuse as a cultural norm.</a:t>
            </a:r>
            <a:endParaRPr lang="en-US" sz="2300" dirty="0">
              <a:solidFill>
                <a:prstClr val="black"/>
              </a:solidFill>
            </a:endParaRPr>
          </a:p>
        </p:txBody>
      </p:sp>
      <p:sp>
        <p:nvSpPr>
          <p:cNvPr id="4" name="TextBox 3"/>
          <p:cNvSpPr txBox="1"/>
          <p:nvPr/>
        </p:nvSpPr>
        <p:spPr>
          <a:xfrm>
            <a:off x="6019800" y="2459268"/>
            <a:ext cx="2895600" cy="276999"/>
          </a:xfrm>
          <a:prstGeom prst="rect">
            <a:avLst/>
          </a:prstGeom>
          <a:noFill/>
        </p:spPr>
        <p:txBody>
          <a:bodyPr wrap="square" rtlCol="0">
            <a:spAutoFit/>
          </a:bodyPr>
          <a:lstStyle/>
          <a:p>
            <a:pPr defTabSz="914400"/>
            <a:r>
              <a:rPr lang="en-US" sz="1200" dirty="0" smtClean="0">
                <a:solidFill>
                  <a:prstClr val="black">
                    <a:lumMod val="65000"/>
                    <a:lumOff val="35000"/>
                  </a:prstClr>
                </a:solidFill>
              </a:rPr>
              <a:t>World Health Organization, 2009</a:t>
            </a:r>
            <a:endParaRPr lang="en-US" sz="1200" dirty="0">
              <a:solidFill>
                <a:prstClr val="black">
                  <a:lumMod val="65000"/>
                  <a:lumOff val="35000"/>
                </a:prstClr>
              </a:solidFill>
            </a:endParaRPr>
          </a:p>
        </p:txBody>
      </p:sp>
    </p:spTree>
    <p:extLst>
      <p:ext uri="{BB962C8B-B14F-4D97-AF65-F5344CB8AC3E}">
        <p14:creationId xmlns:p14="http://schemas.microsoft.com/office/powerpoint/2010/main" val="824074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1956" y="483196"/>
            <a:ext cx="8229600" cy="777272"/>
          </a:xfrm>
        </p:spPr>
        <p:txBody>
          <a:bodyPr>
            <a:normAutofit/>
          </a:bodyPr>
          <a:lstStyle/>
          <a:p>
            <a:r>
              <a:rPr lang="en-US" sz="3400" dirty="0">
                <a:solidFill>
                  <a:schemeClr val="tx1">
                    <a:lumMod val="65000"/>
                    <a:lumOff val="35000"/>
                  </a:schemeClr>
                </a:solidFill>
              </a:rPr>
              <a:t>You Know the Stats!</a:t>
            </a:r>
          </a:p>
        </p:txBody>
      </p:sp>
      <p:sp>
        <p:nvSpPr>
          <p:cNvPr id="17" name="Text Placeholder 5"/>
          <p:cNvSpPr>
            <a:spLocks noGrp="1"/>
          </p:cNvSpPr>
          <p:nvPr>
            <p:ph type="body" sz="quarter" idx="10"/>
          </p:nvPr>
        </p:nvSpPr>
        <p:spPr>
          <a:xfrm>
            <a:off x="441956" y="1524000"/>
            <a:ext cx="5056500" cy="4497990"/>
          </a:xfrm>
        </p:spPr>
        <p:txBody>
          <a:bodyPr/>
          <a:lstStyle/>
          <a:p>
            <a:pPr marL="0" indent="7938">
              <a:lnSpc>
                <a:spcPct val="100000"/>
              </a:lnSpc>
              <a:spcAft>
                <a:spcPts val="0"/>
              </a:spcAft>
              <a:buNone/>
            </a:pPr>
            <a:r>
              <a:rPr lang="en-US" sz="4000" b="1" dirty="0">
                <a:solidFill>
                  <a:srgbClr val="E98A00"/>
                </a:solidFill>
                <a:effectLst>
                  <a:outerShdw blurRad="38100" dist="38100" dir="2700000" algn="tl">
                    <a:srgbClr val="000000">
                      <a:alpha val="43137"/>
                    </a:srgbClr>
                  </a:outerShdw>
                </a:effectLst>
              </a:rPr>
              <a:t>1 in 4 </a:t>
            </a:r>
            <a:r>
              <a:rPr lang="en-US" sz="4000" dirty="0">
                <a:solidFill>
                  <a:schemeClr val="tx1">
                    <a:lumMod val="65000"/>
                    <a:lumOff val="35000"/>
                  </a:schemeClr>
                </a:solidFill>
              </a:rPr>
              <a:t>U.S.</a:t>
            </a:r>
            <a:r>
              <a:rPr lang="en-US" sz="4000" b="1" dirty="0">
                <a:solidFill>
                  <a:schemeClr val="tx1">
                    <a:lumMod val="65000"/>
                    <a:lumOff val="35000"/>
                  </a:schemeClr>
                </a:solidFill>
                <a:effectLst>
                  <a:outerShdw blurRad="38100" dist="38100" dir="2700000" algn="tl">
                    <a:srgbClr val="000000">
                      <a:alpha val="43137"/>
                    </a:srgbClr>
                  </a:outerShdw>
                </a:effectLst>
              </a:rPr>
              <a:t> </a:t>
            </a:r>
            <a:r>
              <a:rPr lang="en-US" sz="4000" dirty="0">
                <a:solidFill>
                  <a:schemeClr val="tx1">
                    <a:lumMod val="65000"/>
                    <a:lumOff val="35000"/>
                  </a:schemeClr>
                </a:solidFill>
              </a:rPr>
              <a:t>women </a:t>
            </a:r>
          </a:p>
          <a:p>
            <a:pPr marL="0" indent="7938" algn="ctr">
              <a:lnSpc>
                <a:spcPct val="100000"/>
              </a:lnSpc>
              <a:spcAft>
                <a:spcPts val="0"/>
              </a:spcAft>
              <a:buNone/>
            </a:pPr>
            <a:r>
              <a:rPr lang="en-US" sz="4000" dirty="0">
                <a:solidFill>
                  <a:schemeClr val="tx1">
                    <a:lumMod val="65000"/>
                    <a:lumOff val="35000"/>
                  </a:schemeClr>
                </a:solidFill>
              </a:rPr>
              <a:t>and </a:t>
            </a:r>
          </a:p>
          <a:p>
            <a:pPr marL="0" lvl="0" indent="7938">
              <a:lnSpc>
                <a:spcPct val="100000"/>
              </a:lnSpc>
              <a:spcAft>
                <a:spcPts val="0"/>
              </a:spcAft>
              <a:buNone/>
            </a:pPr>
            <a:r>
              <a:rPr lang="en-US" sz="4000" b="1" dirty="0">
                <a:solidFill>
                  <a:srgbClr val="E98A00"/>
                </a:solidFill>
                <a:effectLst>
                  <a:outerShdw blurRad="38100" dist="38100" dir="2700000" algn="tl">
                    <a:srgbClr val="000000">
                      <a:alpha val="43137"/>
                    </a:srgbClr>
                  </a:outerShdw>
                </a:effectLst>
              </a:rPr>
              <a:t>1 in 5 </a:t>
            </a:r>
            <a:r>
              <a:rPr lang="en-US" sz="4000" dirty="0">
                <a:solidFill>
                  <a:schemeClr val="tx1">
                    <a:lumMod val="65000"/>
                    <a:lumOff val="35000"/>
                  </a:schemeClr>
                </a:solidFill>
              </a:rPr>
              <a:t>U.S. teen girls report having experienced physical and/or sexual partner violence.</a:t>
            </a:r>
          </a:p>
          <a:p>
            <a:pPr>
              <a:spcAft>
                <a:spcPts val="0"/>
              </a:spcAft>
            </a:pPr>
            <a:endParaRPr lang="en-US" sz="4200" dirty="0"/>
          </a:p>
        </p:txBody>
      </p:sp>
      <p:pic>
        <p:nvPicPr>
          <p:cNvPr id="7" name="Picture 6" descr="shutterstock_1536917.jpg"/>
          <p:cNvPicPr>
            <a:picLocks noChangeAspect="1"/>
          </p:cNvPicPr>
          <p:nvPr/>
        </p:nvPicPr>
        <p:blipFill>
          <a:blip r:embed="rId3" cstate="print"/>
          <a:stretch>
            <a:fillRect/>
          </a:stretch>
        </p:blipFill>
        <p:spPr>
          <a:xfrm>
            <a:off x="5410200" y="1815152"/>
            <a:ext cx="3623438" cy="2551895"/>
          </a:xfrm>
          <a:prstGeom prst="rect">
            <a:avLst/>
          </a:prstGeom>
          <a:ln w="38100">
            <a:solidFill>
              <a:srgbClr val="FFFFFF"/>
            </a:solidFill>
          </a:ln>
          <a:scene3d>
            <a:camera prst="perspectiveLeft"/>
            <a:lightRig rig="threePt" dir="t"/>
          </a:scene3d>
        </p:spPr>
      </p:pic>
      <p:sp>
        <p:nvSpPr>
          <p:cNvPr id="9" name="Rectangle 8"/>
          <p:cNvSpPr/>
          <p:nvPr/>
        </p:nvSpPr>
        <p:spPr>
          <a:xfrm>
            <a:off x="5554641" y="4630579"/>
            <a:ext cx="3548419" cy="246221"/>
          </a:xfrm>
          <a:prstGeom prst="rect">
            <a:avLst/>
          </a:prstGeom>
        </p:spPr>
        <p:txBody>
          <a:bodyPr wrap="square">
            <a:spAutoFit/>
          </a:bodyPr>
          <a:lstStyle/>
          <a:p>
            <a:pPr algn="ctr"/>
            <a:r>
              <a:rPr lang="en-US" sz="1000" dirty="0">
                <a:solidFill>
                  <a:srgbClr val="595959"/>
                </a:solidFill>
                <a:cs typeface="Arial" pitchFamily="34" charset="0"/>
              </a:rPr>
              <a:t>(Black, 2011; Silverman, 2001)</a:t>
            </a:r>
          </a:p>
        </p:txBody>
      </p:sp>
    </p:spTree>
    <p:extLst>
      <p:ext uri="{BB962C8B-B14F-4D97-AF65-F5344CB8AC3E}">
        <p14:creationId xmlns:p14="http://schemas.microsoft.com/office/powerpoint/2010/main" val="339049191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te\Desktop\pics\shutterstock_159456455.jpg"/>
          <p:cNvPicPr>
            <a:picLocks noChangeAspect="1" noChangeArrowheads="1"/>
          </p:cNvPicPr>
          <p:nvPr/>
        </p:nvPicPr>
        <p:blipFill>
          <a:blip r:embed="rId3" cstate="print"/>
          <a:srcRect l="25013"/>
          <a:stretch>
            <a:fillRect/>
          </a:stretch>
        </p:blipFill>
        <p:spPr bwMode="auto">
          <a:xfrm>
            <a:off x="695793" y="3386690"/>
            <a:ext cx="2276007" cy="2023469"/>
          </a:xfrm>
          <a:prstGeom prst="rect">
            <a:avLst/>
          </a:prstGeom>
          <a:noFill/>
        </p:spPr>
      </p:pic>
      <p:sp>
        <p:nvSpPr>
          <p:cNvPr id="2" name="Title 1"/>
          <p:cNvSpPr>
            <a:spLocks noGrp="1"/>
          </p:cNvSpPr>
          <p:nvPr>
            <p:ph type="title"/>
          </p:nvPr>
        </p:nvSpPr>
        <p:spPr>
          <a:xfrm>
            <a:off x="533400" y="568688"/>
            <a:ext cx="8229600" cy="612775"/>
          </a:xfrm>
        </p:spPr>
        <p:txBody>
          <a:bodyPr/>
          <a:lstStyle/>
          <a:p>
            <a:r>
              <a:rPr lang="en-US" dirty="0">
                <a:solidFill>
                  <a:schemeClr val="tx1">
                    <a:lumMod val="65000"/>
                    <a:lumOff val="35000"/>
                  </a:schemeClr>
                </a:solidFill>
              </a:rPr>
              <a:t>Male Victims of IPV</a:t>
            </a:r>
          </a:p>
        </p:txBody>
      </p:sp>
      <p:sp>
        <p:nvSpPr>
          <p:cNvPr id="4" name="Rectangle 3"/>
          <p:cNvSpPr/>
          <p:nvPr/>
        </p:nvSpPr>
        <p:spPr>
          <a:xfrm>
            <a:off x="695793" y="5606119"/>
            <a:ext cx="8839200" cy="754053"/>
          </a:xfrm>
          <a:prstGeom prst="rect">
            <a:avLst/>
          </a:prstGeom>
        </p:spPr>
        <p:txBody>
          <a:bodyPr wrap="square">
            <a:spAutoFit/>
          </a:bodyPr>
          <a:lstStyle/>
          <a:p>
            <a:pPr defTabSz="914350" eaLnBrk="0" fontAlgn="base" hangingPunct="0">
              <a:spcBef>
                <a:spcPct val="0"/>
              </a:spcBef>
              <a:spcAft>
                <a:spcPts val="623"/>
              </a:spcAft>
              <a:defRPr/>
            </a:pPr>
            <a:r>
              <a:rPr lang="en-US" b="1" i="1" dirty="0">
                <a:solidFill>
                  <a:prstClr val="black">
                    <a:lumMod val="65000"/>
                    <a:lumOff val="35000"/>
                  </a:prstClr>
                </a:solidFill>
              </a:rPr>
              <a:t>The majority of perpetrators against both men and women are other men. </a:t>
            </a:r>
          </a:p>
          <a:p>
            <a:pPr defTabSz="914350" eaLnBrk="0" fontAlgn="base" hangingPunct="0">
              <a:spcBef>
                <a:spcPct val="0"/>
              </a:spcBef>
              <a:spcAft>
                <a:spcPts val="623"/>
              </a:spcAft>
              <a:defRPr/>
            </a:pPr>
            <a:endParaRPr lang="en-US" sz="2000" dirty="0">
              <a:solidFill>
                <a:prstClr val="black"/>
              </a:solidFill>
            </a:endParaRPr>
          </a:p>
        </p:txBody>
      </p:sp>
      <p:sp>
        <p:nvSpPr>
          <p:cNvPr id="6" name="Text Placeholder 5"/>
          <p:cNvSpPr>
            <a:spLocks noGrp="1"/>
          </p:cNvSpPr>
          <p:nvPr>
            <p:ph type="body" sz="quarter" idx="10"/>
          </p:nvPr>
        </p:nvSpPr>
        <p:spPr>
          <a:xfrm>
            <a:off x="470906" y="1518629"/>
            <a:ext cx="8292094" cy="1491941"/>
          </a:xfrm>
        </p:spPr>
        <p:txBody>
          <a:bodyPr/>
          <a:lstStyle/>
          <a:p>
            <a:pPr marL="506413" indent="-277813">
              <a:buClr>
                <a:srgbClr val="F09208"/>
              </a:buClr>
              <a:buFont typeface="Arial" pitchFamily="34" charset="0"/>
              <a:buChar char="•"/>
            </a:pPr>
            <a:r>
              <a:rPr lang="en-US" sz="2400" b="1" dirty="0">
                <a:solidFill>
                  <a:srgbClr val="F09208"/>
                </a:solidFill>
                <a:effectLst>
                  <a:outerShdw blurRad="38100" dist="38100" dir="2700000" algn="tl">
                    <a:srgbClr val="000000">
                      <a:alpha val="43137"/>
                    </a:srgbClr>
                  </a:outerShdw>
                </a:effectLst>
              </a:rPr>
              <a:t>1 in 59 </a:t>
            </a:r>
            <a:r>
              <a:rPr lang="en-US" sz="2400" dirty="0">
                <a:solidFill>
                  <a:schemeClr val="tx1">
                    <a:lumMod val="65000"/>
                    <a:lumOff val="35000"/>
                  </a:schemeClr>
                </a:solidFill>
              </a:rPr>
              <a:t>men has been raped in their lifetime.</a:t>
            </a:r>
          </a:p>
          <a:p>
            <a:pPr marL="506413" indent="-277813">
              <a:lnSpc>
                <a:spcPct val="100000"/>
              </a:lnSpc>
              <a:buClr>
                <a:srgbClr val="F09208"/>
              </a:buClr>
              <a:buFont typeface="Arial" pitchFamily="34" charset="0"/>
              <a:buChar char="•"/>
            </a:pPr>
            <a:r>
              <a:rPr lang="en-US" sz="2400" b="1" dirty="0">
                <a:solidFill>
                  <a:srgbClr val="F09208"/>
                </a:solidFill>
                <a:effectLst>
                  <a:outerShdw blurRad="38100" dist="38100" dir="2700000" algn="tl">
                    <a:srgbClr val="000000">
                      <a:alpha val="43137"/>
                    </a:srgbClr>
                  </a:outerShdw>
                </a:effectLst>
              </a:rPr>
              <a:t>1 in 7 </a:t>
            </a:r>
            <a:r>
              <a:rPr lang="en-US" sz="2400" dirty="0">
                <a:solidFill>
                  <a:schemeClr val="tx1">
                    <a:lumMod val="65000"/>
                    <a:lumOff val="35000"/>
                  </a:schemeClr>
                </a:solidFill>
              </a:rPr>
              <a:t>men has been the victim of severe physical violence by an intimate partner</a:t>
            </a:r>
          </a:p>
          <a:p>
            <a:pPr marL="506413" indent="-277813">
              <a:lnSpc>
                <a:spcPct val="100000"/>
              </a:lnSpc>
              <a:buClr>
                <a:srgbClr val="F09208"/>
              </a:buClr>
              <a:buFont typeface="Arial" pitchFamily="34" charset="0"/>
              <a:buChar char="•"/>
            </a:pPr>
            <a:r>
              <a:rPr lang="en-US" sz="2400" b="1" dirty="0">
                <a:solidFill>
                  <a:srgbClr val="F09208"/>
                </a:solidFill>
                <a:effectLst>
                  <a:outerShdw blurRad="38100" dist="38100" dir="2700000" algn="tl">
                    <a:srgbClr val="000000">
                      <a:alpha val="43137"/>
                    </a:srgbClr>
                  </a:outerShdw>
                </a:effectLst>
              </a:rPr>
              <a:t>1 in 19 </a:t>
            </a:r>
            <a:r>
              <a:rPr lang="en-US" sz="2400" dirty="0">
                <a:solidFill>
                  <a:schemeClr val="tx1">
                    <a:lumMod val="65000"/>
                    <a:lumOff val="35000"/>
                  </a:schemeClr>
                </a:solidFill>
              </a:rPr>
              <a:t>men has been stalked during their lifetime</a:t>
            </a:r>
          </a:p>
          <a:p>
            <a:endParaRPr lang="en-US" sz="2400" dirty="0"/>
          </a:p>
        </p:txBody>
      </p:sp>
      <p:sp>
        <p:nvSpPr>
          <p:cNvPr id="9" name="TextBox 8"/>
          <p:cNvSpPr txBox="1"/>
          <p:nvPr/>
        </p:nvSpPr>
        <p:spPr>
          <a:xfrm>
            <a:off x="1452866" y="5971357"/>
            <a:ext cx="6328173" cy="584775"/>
          </a:xfrm>
          <a:prstGeom prst="rect">
            <a:avLst/>
          </a:prstGeom>
          <a:noFill/>
        </p:spPr>
        <p:txBody>
          <a:bodyPr wrap="square" rtlCol="0">
            <a:spAutoFit/>
          </a:bodyPr>
          <a:lstStyle/>
          <a:p>
            <a:pPr defTabSz="914400"/>
            <a:r>
              <a:rPr lang="en-US" sz="1400" dirty="0">
                <a:solidFill>
                  <a:prstClr val="black">
                    <a:lumMod val="65000"/>
                    <a:lumOff val="35000"/>
                  </a:prstClr>
                </a:solidFill>
                <a:latin typeface="+mj-lt"/>
                <a:cs typeface="Corbel"/>
              </a:rPr>
              <a:t>(Source: 2010 CDC National Intimate Partner and Sexual Violence Survey)</a:t>
            </a:r>
          </a:p>
          <a:p>
            <a:pPr defTabSz="914400"/>
            <a:endParaRPr lang="en-US" dirty="0">
              <a:solidFill>
                <a:prstClr val="black"/>
              </a:solidFill>
            </a:endParaRPr>
          </a:p>
        </p:txBody>
      </p:sp>
      <p:pic>
        <p:nvPicPr>
          <p:cNvPr id="4098" name="Picture 2" descr="ii_jfbpo72y0_1626ee7a4d34b3b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01" y="3386690"/>
            <a:ext cx="2657597" cy="199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C:\Users\kate\Downloads\shutterstock_105995357 (1).jpg"/>
          <p:cNvPicPr>
            <a:picLocks noChangeAspect="1" noChangeArrowheads="1"/>
          </p:cNvPicPr>
          <p:nvPr/>
        </p:nvPicPr>
        <p:blipFill>
          <a:blip r:embed="rId5" cstate="print"/>
          <a:srcRect/>
          <a:stretch>
            <a:fillRect/>
          </a:stretch>
        </p:blipFill>
        <p:spPr bwMode="auto">
          <a:xfrm>
            <a:off x="6019799" y="3379749"/>
            <a:ext cx="2986929" cy="1993906"/>
          </a:xfrm>
          <a:prstGeom prst="rect">
            <a:avLst/>
          </a:prstGeom>
          <a:noFill/>
        </p:spPr>
      </p:pic>
    </p:spTree>
    <p:extLst>
      <p:ext uri="{BB962C8B-B14F-4D97-AF65-F5344CB8AC3E}">
        <p14:creationId xmlns:p14="http://schemas.microsoft.com/office/powerpoint/2010/main" val="103289214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645199"/>
            <a:ext cx="8082196" cy="612775"/>
          </a:xfrm>
        </p:spPr>
        <p:txBody>
          <a:bodyPr>
            <a:normAutofit fontScale="90000"/>
          </a:bodyPr>
          <a:lstStyle/>
          <a:p>
            <a:r>
              <a:rPr lang="en-US" sz="3200" b="1" dirty="0">
                <a:solidFill>
                  <a:schemeClr val="tx1">
                    <a:lumMod val="65000"/>
                    <a:lumOff val="35000"/>
                  </a:schemeClr>
                </a:solidFill>
              </a:rPr>
              <a:t/>
            </a:r>
            <a:br>
              <a:rPr lang="en-US" sz="3200" b="1" dirty="0">
                <a:solidFill>
                  <a:schemeClr val="tx1">
                    <a:lumMod val="65000"/>
                    <a:lumOff val="35000"/>
                  </a:schemeClr>
                </a:solidFill>
              </a:rPr>
            </a:br>
            <a:r>
              <a:rPr lang="en-US" sz="4000" dirty="0">
                <a:solidFill>
                  <a:schemeClr val="tx1">
                    <a:lumMod val="65000"/>
                    <a:lumOff val="35000"/>
                  </a:schemeClr>
                </a:solidFill>
              </a:rPr>
              <a:t>LGBTQ Communities</a:t>
            </a:r>
            <a:r>
              <a:rPr lang="en-US" b="1" dirty="0">
                <a:solidFill>
                  <a:schemeClr val="tx1">
                    <a:lumMod val="65000"/>
                    <a:lumOff val="35000"/>
                  </a:schemeClr>
                </a:solidFill>
              </a:rPr>
              <a:t/>
            </a:r>
            <a:br>
              <a:rPr lang="en-US" b="1" dirty="0">
                <a:solidFill>
                  <a:schemeClr val="tx1">
                    <a:lumMod val="65000"/>
                    <a:lumOff val="35000"/>
                  </a:schemeClr>
                </a:solidFill>
              </a:rPr>
            </a:br>
            <a:endParaRPr lang="en-US" sz="4000" dirty="0">
              <a:solidFill>
                <a:schemeClr val="tx1">
                  <a:lumMod val="65000"/>
                  <a:lumOff val="35000"/>
                </a:schemeClr>
              </a:solidFill>
            </a:endParaRPr>
          </a:p>
        </p:txBody>
      </p:sp>
      <p:sp>
        <p:nvSpPr>
          <p:cNvPr id="2" name="Content Placeholder 1"/>
          <p:cNvSpPr>
            <a:spLocks noGrp="1"/>
          </p:cNvSpPr>
          <p:nvPr>
            <p:ph type="body" sz="quarter" idx="10"/>
          </p:nvPr>
        </p:nvSpPr>
        <p:spPr>
          <a:xfrm>
            <a:off x="228600" y="4800600"/>
            <a:ext cx="6477000" cy="1516763"/>
          </a:xfrm>
          <a:prstGeom prst="rect">
            <a:avLst/>
          </a:prstGeom>
        </p:spPr>
        <p:txBody>
          <a:bodyPr>
            <a:normAutofit lnSpcReduction="10000"/>
          </a:bodyPr>
          <a:lstStyle/>
          <a:p>
            <a:r>
              <a:rPr lang="en-US" sz="2400" b="1" dirty="0">
                <a:solidFill>
                  <a:srgbClr val="F09208"/>
                </a:solidFill>
              </a:rPr>
              <a:t>	</a:t>
            </a:r>
            <a:r>
              <a:rPr lang="en-US" sz="2400" b="1" dirty="0">
                <a:solidFill>
                  <a:srgbClr val="F09208"/>
                </a:solidFill>
                <a:effectLst>
                  <a:outerShdw blurRad="38100" dist="38100" dir="2700000" algn="tl">
                    <a:srgbClr val="000000">
                      <a:alpha val="43137"/>
                    </a:srgbClr>
                  </a:outerShdw>
                </a:effectLst>
              </a:rPr>
              <a:t>Of transgender individuals, 34.6%</a:t>
            </a:r>
            <a:r>
              <a:rPr lang="en-US" sz="2400" dirty="0">
                <a:solidFill>
                  <a:srgbClr val="F09208"/>
                </a:solidFill>
                <a:effectLst>
                  <a:outerShdw blurRad="38100" dist="38100" dir="2700000" algn="tl">
                    <a:srgbClr val="000000">
                      <a:alpha val="43137"/>
                    </a:srgbClr>
                  </a:outerShdw>
                </a:effectLst>
              </a:rPr>
              <a:t> </a:t>
            </a:r>
            <a:r>
              <a:rPr lang="en-US" sz="2400" dirty="0">
                <a:solidFill>
                  <a:schemeClr val="tx1">
                    <a:lumMod val="65000"/>
                    <a:lumOff val="35000"/>
                  </a:schemeClr>
                </a:solidFill>
              </a:rPr>
              <a:t>reported lifetime physical abuse by a partner and </a:t>
            </a:r>
            <a:r>
              <a:rPr lang="en-US" sz="2400" b="1" dirty="0">
                <a:solidFill>
                  <a:srgbClr val="F09208"/>
                </a:solidFill>
                <a:effectLst>
                  <a:outerShdw blurRad="38100" dist="38100" dir="2700000" algn="tl">
                    <a:srgbClr val="000000">
                      <a:alpha val="43137"/>
                    </a:srgbClr>
                  </a:outerShdw>
                </a:effectLst>
              </a:rPr>
              <a:t>64%</a:t>
            </a:r>
            <a:r>
              <a:rPr lang="en-US" sz="2400" b="1" dirty="0">
                <a:solidFill>
                  <a:srgbClr val="C00000"/>
                </a:solidFill>
              </a:rPr>
              <a:t> </a:t>
            </a:r>
            <a:r>
              <a:rPr lang="en-US" sz="2400" dirty="0">
                <a:solidFill>
                  <a:schemeClr val="tx1">
                    <a:lumMod val="65000"/>
                    <a:lumOff val="35000"/>
                  </a:schemeClr>
                </a:solidFill>
              </a:rPr>
              <a:t>reported experiencing sexual assault.</a:t>
            </a:r>
          </a:p>
          <a:p>
            <a:endParaRPr lang="en-US" dirty="0"/>
          </a:p>
        </p:txBody>
      </p:sp>
      <p:sp>
        <p:nvSpPr>
          <p:cNvPr id="10" name="TextBox 9"/>
          <p:cNvSpPr txBox="1"/>
          <p:nvPr/>
        </p:nvSpPr>
        <p:spPr>
          <a:xfrm>
            <a:off x="3295981" y="5877971"/>
            <a:ext cx="2329292" cy="276999"/>
          </a:xfrm>
          <a:prstGeom prst="rect">
            <a:avLst/>
          </a:prstGeom>
          <a:noFill/>
        </p:spPr>
        <p:txBody>
          <a:bodyPr wrap="none" rtlCol="0">
            <a:spAutoFit/>
          </a:bodyPr>
          <a:lstStyle/>
          <a:p>
            <a:r>
              <a:rPr lang="en-US" sz="1200" dirty="0">
                <a:solidFill>
                  <a:schemeClr val="tx1">
                    <a:lumMod val="65000"/>
                    <a:lumOff val="35000"/>
                  </a:schemeClr>
                </a:solidFill>
                <a:latin typeface="Arial" pitchFamily="34" charset="0"/>
                <a:cs typeface="Arial" pitchFamily="34" charset="0"/>
                <a:sym typeface="Avenir Roman"/>
              </a:rPr>
              <a:t>(</a:t>
            </a:r>
            <a:r>
              <a:rPr lang="en-US" sz="1200" dirty="0" err="1">
                <a:solidFill>
                  <a:schemeClr val="tx1">
                    <a:lumMod val="65000"/>
                    <a:lumOff val="35000"/>
                  </a:schemeClr>
                </a:solidFill>
                <a:latin typeface="Arial" pitchFamily="34" charset="0"/>
                <a:cs typeface="Arial" pitchFamily="34" charset="0"/>
                <a:sym typeface="Avenir Roman"/>
              </a:rPr>
              <a:t>Breiding</a:t>
            </a:r>
            <a:r>
              <a:rPr lang="en-US" sz="1200" dirty="0">
                <a:solidFill>
                  <a:schemeClr val="tx1">
                    <a:lumMod val="65000"/>
                    <a:lumOff val="35000"/>
                  </a:schemeClr>
                </a:solidFill>
                <a:latin typeface="Arial" pitchFamily="34" charset="0"/>
                <a:cs typeface="Arial" pitchFamily="34" charset="0"/>
                <a:sym typeface="Avenir Roman"/>
              </a:rPr>
              <a:t>, 2011; Landers, 2009)</a:t>
            </a:r>
            <a:endParaRPr lang="en-US" sz="1200" dirty="0">
              <a:solidFill>
                <a:schemeClr val="tx1">
                  <a:lumMod val="65000"/>
                  <a:lumOff val="35000"/>
                </a:schemeClr>
              </a:solidFill>
            </a:endParaRPr>
          </a:p>
        </p:txBody>
      </p:sp>
      <p:pic>
        <p:nvPicPr>
          <p:cNvPr id="6" name="Picture 5" descr="ii_jf4m8ve60_162555564e9c3632"/>
          <p:cNvPicPr>
            <a:picLocks noChangeAspect="1" noChangeArrowheads="1"/>
          </p:cNvPicPr>
          <p:nvPr/>
        </p:nvPicPr>
        <p:blipFill rotWithShape="1">
          <a:blip r:embed="rId3">
            <a:extLst>
              <a:ext uri="{28A0092B-C50C-407E-A947-70E740481C1C}">
                <a14:useLocalDpi xmlns:a14="http://schemas.microsoft.com/office/drawing/2010/main" val="0"/>
              </a:ext>
            </a:extLst>
          </a:blip>
          <a:srcRect l="4551" r="21561" b="2545"/>
          <a:stretch/>
        </p:blipFill>
        <p:spPr bwMode="auto">
          <a:xfrm flipH="1">
            <a:off x="604603" y="1738699"/>
            <a:ext cx="228316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Image result for transgender flag pic"/>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4628147"/>
            <a:ext cx="1941226" cy="1506770"/>
          </a:xfrm>
          <a:prstGeom prst="rect">
            <a:avLst/>
          </a:prstGeom>
          <a:noFill/>
          <a:ln>
            <a:noFill/>
          </a:ln>
        </p:spPr>
      </p:pic>
      <p:sp>
        <p:nvSpPr>
          <p:cNvPr id="8" name="Content Placeholder 1"/>
          <p:cNvSpPr txBox="1">
            <a:spLocks/>
          </p:cNvSpPr>
          <p:nvPr/>
        </p:nvSpPr>
        <p:spPr bwMode="auto">
          <a:xfrm>
            <a:off x="3033010" y="1524000"/>
            <a:ext cx="6096000" cy="24867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ts val="700"/>
              </a:spcBef>
              <a:spcAft>
                <a:spcPct val="0"/>
              </a:spcAft>
              <a:buClr>
                <a:srgbClr val="F58220"/>
              </a:buClr>
              <a:buSzPct val="125000"/>
              <a:buFont typeface="Wingdings" pitchFamily="2" charset="2"/>
              <a:defRPr sz="32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8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4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a:spcBef>
                <a:spcPts val="0"/>
              </a:spcBef>
            </a:pPr>
            <a:r>
              <a:rPr lang="en-US" sz="2400" b="1" dirty="0">
                <a:solidFill>
                  <a:srgbClr val="F09208"/>
                </a:solidFill>
                <a:effectLst>
                  <a:outerShdw blurRad="38100" dist="38100" dir="2700000" algn="tl">
                    <a:srgbClr val="000000">
                      <a:alpha val="43137"/>
                    </a:srgbClr>
                  </a:outerShdw>
                </a:effectLst>
              </a:rPr>
              <a:t>61% of bisexual women </a:t>
            </a:r>
            <a:r>
              <a:rPr lang="en-US" sz="2400" dirty="0">
                <a:solidFill>
                  <a:srgbClr val="F09208"/>
                </a:solidFill>
                <a:effectLst>
                  <a:outerShdw blurRad="38100" dist="38100" dir="2700000" algn="tl">
                    <a:srgbClr val="000000">
                      <a:alpha val="43137"/>
                    </a:srgbClr>
                  </a:outerShdw>
                </a:effectLst>
              </a:rPr>
              <a:t>and </a:t>
            </a:r>
            <a:r>
              <a:rPr lang="en-US" sz="2400" b="1" dirty="0">
                <a:solidFill>
                  <a:srgbClr val="F09208"/>
                </a:solidFill>
                <a:effectLst>
                  <a:outerShdw blurRad="38100" dist="38100" dir="2700000" algn="tl">
                    <a:srgbClr val="000000">
                      <a:alpha val="43137"/>
                    </a:srgbClr>
                  </a:outerShdw>
                </a:effectLst>
              </a:rPr>
              <a:t>37% of bisexual men</a:t>
            </a:r>
            <a:r>
              <a:rPr lang="en-US" sz="2400" b="1" dirty="0">
                <a:solidFill>
                  <a:schemeClr val="tx1">
                    <a:lumMod val="65000"/>
                    <a:lumOff val="35000"/>
                  </a:schemeClr>
                </a:solidFill>
                <a:effectLst>
                  <a:outerShdw blurRad="38100" dist="38100" dir="2700000" algn="tl">
                    <a:srgbClr val="000000">
                      <a:alpha val="43137"/>
                    </a:srgbClr>
                  </a:outerShdw>
                </a:effectLst>
              </a:rPr>
              <a:t> </a:t>
            </a:r>
            <a:r>
              <a:rPr lang="en-US" sz="2400" dirty="0">
                <a:solidFill>
                  <a:schemeClr val="tx1">
                    <a:lumMod val="65000"/>
                    <a:lumOff val="35000"/>
                  </a:schemeClr>
                </a:solidFill>
              </a:rPr>
              <a:t>experienced rape, physical violence, and/or stalking by an intimate partner in their lifetime. </a:t>
            </a:r>
            <a:r>
              <a:rPr lang="en-US" sz="1400" dirty="0">
                <a:solidFill>
                  <a:schemeClr val="tx1">
                    <a:lumMod val="65000"/>
                    <a:lumOff val="35000"/>
                  </a:schemeClr>
                </a:solidFill>
              </a:rPr>
              <a:t>(NISVS, 2010)</a:t>
            </a:r>
          </a:p>
          <a:p>
            <a:pPr marL="0">
              <a:spcBef>
                <a:spcPts val="0"/>
              </a:spcBef>
            </a:pPr>
            <a:endParaRPr lang="en-US" sz="1100" dirty="0">
              <a:solidFill>
                <a:srgbClr val="F09208"/>
              </a:solidFill>
            </a:endParaRPr>
          </a:p>
          <a:p>
            <a:pPr marL="0">
              <a:spcBef>
                <a:spcPts val="0"/>
              </a:spcBef>
            </a:pPr>
            <a:r>
              <a:rPr lang="en-US" sz="2400" b="1" dirty="0">
                <a:solidFill>
                  <a:srgbClr val="F09208"/>
                </a:solidFill>
                <a:effectLst>
                  <a:outerShdw blurRad="38100" dist="38100" dir="2700000" algn="tl">
                    <a:srgbClr val="000000">
                      <a:alpha val="43137"/>
                    </a:srgbClr>
                  </a:outerShdw>
                </a:effectLst>
              </a:rPr>
              <a:t>44% of lesbian women </a:t>
            </a:r>
            <a:r>
              <a:rPr lang="en-US" sz="2400" dirty="0">
                <a:solidFill>
                  <a:srgbClr val="F09208"/>
                </a:solidFill>
                <a:effectLst>
                  <a:outerShdw blurRad="38100" dist="38100" dir="2700000" algn="tl">
                    <a:srgbClr val="000000">
                      <a:alpha val="43137"/>
                    </a:srgbClr>
                  </a:outerShdw>
                </a:effectLst>
              </a:rPr>
              <a:t>and </a:t>
            </a:r>
            <a:r>
              <a:rPr lang="en-US" sz="2400" b="1" dirty="0">
                <a:solidFill>
                  <a:srgbClr val="F09208"/>
                </a:solidFill>
                <a:effectLst>
                  <a:outerShdw blurRad="38100" dist="38100" dir="2700000" algn="tl">
                    <a:srgbClr val="000000">
                      <a:alpha val="43137"/>
                    </a:srgbClr>
                  </a:outerShdw>
                </a:effectLst>
              </a:rPr>
              <a:t>26% of gay men </a:t>
            </a:r>
            <a:r>
              <a:rPr lang="en-US" sz="2400" dirty="0">
                <a:solidFill>
                  <a:schemeClr val="tx1">
                    <a:lumMod val="65000"/>
                    <a:lumOff val="35000"/>
                  </a:schemeClr>
                </a:solidFill>
              </a:rPr>
              <a:t>experienced rape, physical violence, and/or stalking by an intimate partner in their lifetime. </a:t>
            </a:r>
            <a:r>
              <a:rPr lang="en-US" sz="1400" dirty="0">
                <a:solidFill>
                  <a:schemeClr val="tx1">
                    <a:lumMod val="65000"/>
                    <a:lumOff val="35000"/>
                  </a:schemeClr>
                </a:solidFill>
              </a:rPr>
              <a:t>(NISVS, 2010)</a:t>
            </a:r>
          </a:p>
          <a:p>
            <a:pPr marL="0">
              <a:spcBef>
                <a:spcPts val="0"/>
              </a:spcBef>
            </a:pPr>
            <a:endParaRPr lang="en-US" sz="2400" dirty="0">
              <a:solidFill>
                <a:schemeClr val="tx1">
                  <a:lumMod val="65000"/>
                  <a:lumOff val="35000"/>
                </a:schemeClr>
              </a:solidFill>
            </a:endParaRPr>
          </a:p>
        </p:txBody>
      </p:sp>
    </p:spTree>
    <p:extLst>
      <p:ext uri="{BB962C8B-B14F-4D97-AF65-F5344CB8AC3E}">
        <p14:creationId xmlns:p14="http://schemas.microsoft.com/office/powerpoint/2010/main" val="42234222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16" y="430940"/>
            <a:ext cx="8153400" cy="990600"/>
          </a:xfrm>
        </p:spPr>
        <p:txBody>
          <a:bodyPr/>
          <a:lstStyle/>
          <a:p>
            <a:r>
              <a:rPr lang="en-US" dirty="0"/>
              <a:t>Elders and IPV</a:t>
            </a:r>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30189" t="-1" b="-4717"/>
          <a:stretch/>
        </p:blipFill>
        <p:spPr>
          <a:xfrm>
            <a:off x="6920675" y="1553470"/>
            <a:ext cx="2142038" cy="2142038"/>
          </a:xfrm>
        </p:spPr>
      </p:pic>
      <p:sp>
        <p:nvSpPr>
          <p:cNvPr id="3" name="Rectangle 2"/>
          <p:cNvSpPr/>
          <p:nvPr/>
        </p:nvSpPr>
        <p:spPr>
          <a:xfrm>
            <a:off x="585716" y="1479516"/>
            <a:ext cx="6196084" cy="892552"/>
          </a:xfrm>
          <a:prstGeom prst="rect">
            <a:avLst/>
          </a:prstGeom>
        </p:spPr>
        <p:txBody>
          <a:bodyPr wrap="square">
            <a:spAutoFit/>
          </a:bodyPr>
          <a:lstStyle/>
          <a:p>
            <a:pPr>
              <a:defRPr/>
            </a:pPr>
            <a:r>
              <a:rPr lang="en-US" sz="2600" b="1" dirty="0">
                <a:solidFill>
                  <a:srgbClr val="F09208"/>
                </a:solidFill>
                <a:effectLst>
                  <a:outerShdw blurRad="38100" dist="38100" dir="2700000" algn="tl">
                    <a:srgbClr val="000000">
                      <a:alpha val="43137"/>
                    </a:srgbClr>
                  </a:outerShdw>
                </a:effectLst>
              </a:rPr>
              <a:t>For many middle-aged and older women, leaving may not be an option. </a:t>
            </a:r>
            <a:endParaRPr lang="en-US" sz="900" b="1" dirty="0">
              <a:solidFill>
                <a:srgbClr val="F09208"/>
              </a:solidFill>
              <a:effectLst>
                <a:outerShdw blurRad="38100" dist="38100" dir="2700000" algn="tl">
                  <a:srgbClr val="000000">
                    <a:alpha val="43137"/>
                  </a:srgbClr>
                </a:outerShdw>
              </a:effectLst>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9608" t="14714" r="19607"/>
          <a:stretch/>
        </p:blipFill>
        <p:spPr>
          <a:xfrm>
            <a:off x="685800" y="3979086"/>
            <a:ext cx="2355591" cy="2202830"/>
          </a:xfrm>
          <a:prstGeom prst="rect">
            <a:avLst/>
          </a:prstGeom>
        </p:spPr>
      </p:pic>
      <p:sp>
        <p:nvSpPr>
          <p:cNvPr id="9" name="Rectangle 8"/>
          <p:cNvSpPr/>
          <p:nvPr/>
        </p:nvSpPr>
        <p:spPr>
          <a:xfrm>
            <a:off x="3041392" y="4224766"/>
            <a:ext cx="6021322" cy="1877437"/>
          </a:xfrm>
          <a:prstGeom prst="rect">
            <a:avLst/>
          </a:prstGeom>
        </p:spPr>
        <p:txBody>
          <a:bodyPr wrap="square">
            <a:spAutoFit/>
          </a:bodyPr>
          <a:lstStyle/>
          <a:p>
            <a:pPr marL="285750" indent="-285750">
              <a:buClr>
                <a:srgbClr val="E98A00"/>
              </a:buClr>
              <a:buFont typeface="Arial" panose="020B0604020202020204" pitchFamily="34" charset="0"/>
              <a:buChar char="•"/>
            </a:pPr>
            <a:r>
              <a:rPr lang="en-US" sz="2400" dirty="0">
                <a:solidFill>
                  <a:schemeClr val="tx1">
                    <a:lumMod val="65000"/>
                    <a:lumOff val="35000"/>
                  </a:schemeClr>
                </a:solidFill>
              </a:rPr>
              <a:t>Older victims often experience shame, pain, economic loss, spiritual and physical anguish, institutionalization, and poor quality of life.	</a:t>
            </a:r>
            <a:endParaRPr lang="en-US" sz="2400" dirty="0" smtClean="0">
              <a:solidFill>
                <a:schemeClr val="tx1">
                  <a:lumMod val="65000"/>
                  <a:lumOff val="35000"/>
                </a:schemeClr>
              </a:solidFill>
            </a:endParaRPr>
          </a:p>
          <a:p>
            <a:pPr>
              <a:buClr>
                <a:srgbClr val="E98A00"/>
              </a:buClr>
            </a:pPr>
            <a:r>
              <a:rPr lang="en-US" sz="2000" dirty="0">
                <a:solidFill>
                  <a:schemeClr val="tx1">
                    <a:lumMod val="65000"/>
                    <a:lumOff val="35000"/>
                  </a:schemeClr>
                </a:solidFill>
              </a:rPr>
              <a:t>	</a:t>
            </a:r>
            <a:r>
              <a:rPr lang="en-US" sz="1400" dirty="0" smtClean="0">
                <a:solidFill>
                  <a:schemeClr val="tx1">
                    <a:lumMod val="65000"/>
                    <a:lumOff val="35000"/>
                  </a:schemeClr>
                </a:solidFill>
              </a:rPr>
              <a:t>(</a:t>
            </a:r>
            <a:r>
              <a:rPr lang="en-US" sz="1400" dirty="0" err="1">
                <a:solidFill>
                  <a:schemeClr val="tx1">
                    <a:lumMod val="65000"/>
                    <a:lumOff val="35000"/>
                  </a:schemeClr>
                </a:solidFill>
              </a:rPr>
              <a:t>Beaulaurier</a:t>
            </a:r>
            <a:r>
              <a:rPr lang="en-US" sz="1400" dirty="0">
                <a:solidFill>
                  <a:schemeClr val="tx1">
                    <a:lumMod val="65000"/>
                    <a:lumOff val="35000"/>
                  </a:schemeClr>
                </a:solidFill>
              </a:rPr>
              <a:t>, 2008; </a:t>
            </a:r>
            <a:r>
              <a:rPr lang="en-US" sz="1400" dirty="0" err="1">
                <a:solidFill>
                  <a:schemeClr val="tx1">
                    <a:lumMod val="65000"/>
                    <a:lumOff val="35000"/>
                  </a:schemeClr>
                </a:solidFill>
              </a:rPr>
              <a:t>Brandl</a:t>
            </a:r>
            <a:r>
              <a:rPr lang="en-US" sz="1400" dirty="0">
                <a:solidFill>
                  <a:schemeClr val="tx1">
                    <a:lumMod val="65000"/>
                    <a:lumOff val="35000"/>
                  </a:schemeClr>
                </a:solidFill>
              </a:rPr>
              <a:t>, 2007; Dong, 2010</a:t>
            </a:r>
            <a:r>
              <a:rPr lang="en-US" sz="1400" dirty="0" smtClean="0">
                <a:solidFill>
                  <a:schemeClr val="tx1">
                    <a:lumMod val="65000"/>
                    <a:lumOff val="35000"/>
                  </a:schemeClr>
                </a:solidFill>
              </a:rPr>
              <a:t>)</a:t>
            </a:r>
            <a:endParaRPr lang="en-US" sz="1400" dirty="0">
              <a:solidFill>
                <a:schemeClr val="tx1">
                  <a:lumMod val="65000"/>
                  <a:lumOff val="35000"/>
                </a:schemeClr>
              </a:solidFill>
            </a:endParaRPr>
          </a:p>
        </p:txBody>
      </p:sp>
      <p:sp>
        <p:nvSpPr>
          <p:cNvPr id="10" name="Rectangle 9"/>
          <p:cNvSpPr/>
          <p:nvPr/>
        </p:nvSpPr>
        <p:spPr>
          <a:xfrm>
            <a:off x="585716" y="2452283"/>
            <a:ext cx="6196084" cy="1692771"/>
          </a:xfrm>
          <a:prstGeom prst="rect">
            <a:avLst/>
          </a:prstGeom>
        </p:spPr>
        <p:txBody>
          <a:bodyPr wrap="square">
            <a:spAutoFit/>
          </a:bodyPr>
          <a:lstStyle/>
          <a:p>
            <a:pPr marL="342900" indent="-342900">
              <a:buClr>
                <a:srgbClr val="F09208"/>
              </a:buClr>
              <a:buFont typeface="Arial" panose="020B0604020202020204" pitchFamily="34" charset="0"/>
              <a:buChar char="•"/>
              <a:defRPr/>
            </a:pPr>
            <a:r>
              <a:rPr lang="en-US" sz="2800" dirty="0">
                <a:solidFill>
                  <a:schemeClr val="tx1">
                    <a:lumMod val="65000"/>
                    <a:lumOff val="35000"/>
                  </a:schemeClr>
                </a:solidFill>
              </a:rPr>
              <a:t>Studies have revealed that support must be within the context of their marriages to be viable</a:t>
            </a:r>
            <a:r>
              <a:rPr lang="en-US" sz="2800" dirty="0" smtClean="0">
                <a:solidFill>
                  <a:schemeClr val="tx1">
                    <a:lumMod val="65000"/>
                    <a:lumOff val="35000"/>
                  </a:schemeClr>
                </a:solidFill>
              </a:rPr>
              <a:t>.       </a:t>
            </a:r>
            <a:r>
              <a:rPr lang="en-US" sz="2000" dirty="0">
                <a:solidFill>
                  <a:schemeClr val="tx1">
                    <a:lumMod val="65000"/>
                    <a:lumOff val="35000"/>
                  </a:schemeClr>
                </a:solidFill>
              </a:rPr>
              <a:t>		</a:t>
            </a:r>
            <a:r>
              <a:rPr lang="en-US" sz="2000" dirty="0" smtClean="0">
                <a:solidFill>
                  <a:schemeClr val="tx1">
                    <a:lumMod val="65000"/>
                    <a:lumOff val="35000"/>
                  </a:schemeClr>
                </a:solidFill>
              </a:rPr>
              <a:t>						</a:t>
            </a:r>
            <a:r>
              <a:rPr lang="en-US" sz="2000" dirty="0">
                <a:solidFill>
                  <a:schemeClr val="tx1">
                    <a:lumMod val="65000"/>
                    <a:lumOff val="35000"/>
                  </a:schemeClr>
                </a:solidFill>
              </a:rPr>
              <a:t>	</a:t>
            </a:r>
            <a:r>
              <a:rPr lang="en-US" sz="1400" dirty="0">
                <a:solidFill>
                  <a:schemeClr val="tx1">
                    <a:lumMod val="65000"/>
                    <a:lumOff val="35000"/>
                  </a:schemeClr>
                </a:solidFill>
              </a:rPr>
              <a:t>(</a:t>
            </a:r>
            <a:r>
              <a:rPr lang="en-US" sz="1400" dirty="0" err="1">
                <a:solidFill>
                  <a:schemeClr val="tx1">
                    <a:lumMod val="65000"/>
                    <a:lumOff val="35000"/>
                  </a:schemeClr>
                </a:solidFill>
              </a:rPr>
              <a:t>Beaulaurier</a:t>
            </a:r>
            <a:r>
              <a:rPr lang="en-US" sz="1400" dirty="0">
                <a:solidFill>
                  <a:schemeClr val="tx1">
                    <a:lumMod val="65000"/>
                    <a:lumOff val="35000"/>
                  </a:schemeClr>
                </a:solidFill>
              </a:rPr>
              <a:t>, 2006)</a:t>
            </a:r>
          </a:p>
        </p:txBody>
      </p:sp>
    </p:spTree>
    <p:extLst>
      <p:ext uri="{BB962C8B-B14F-4D97-AF65-F5344CB8AC3E}">
        <p14:creationId xmlns:p14="http://schemas.microsoft.com/office/powerpoint/2010/main" val="3586405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3833" y="609600"/>
            <a:ext cx="8229600" cy="612775"/>
          </a:xfrm>
        </p:spPr>
        <p:txBody>
          <a:bodyPr>
            <a:noAutofit/>
          </a:bodyPr>
          <a:lstStyle/>
          <a:p>
            <a:r>
              <a:rPr lang="en-US" sz="3600" dirty="0">
                <a:solidFill>
                  <a:schemeClr val="tx1">
                    <a:lumMod val="65000"/>
                    <a:lumOff val="35000"/>
                  </a:schemeClr>
                </a:solidFill>
              </a:rPr>
              <a:t>Workshop Agreements</a:t>
            </a:r>
          </a:p>
        </p:txBody>
      </p:sp>
      <p:sp>
        <p:nvSpPr>
          <p:cNvPr id="5" name="Text Placeholder 4"/>
          <p:cNvSpPr>
            <a:spLocks noGrp="1"/>
          </p:cNvSpPr>
          <p:nvPr>
            <p:ph type="body" sz="quarter" idx="4294967295"/>
          </p:nvPr>
        </p:nvSpPr>
        <p:spPr>
          <a:xfrm>
            <a:off x="593832" y="1600200"/>
            <a:ext cx="8702568" cy="4267200"/>
          </a:xfrm>
          <a:prstGeom prst="rect">
            <a:avLst/>
          </a:prstGeom>
        </p:spPr>
        <p:txBody>
          <a:bodyPr>
            <a:normAutofit lnSpcReduction="10000"/>
          </a:bodyPr>
          <a:lstStyle/>
          <a:p>
            <a:pPr marL="0" indent="0"/>
            <a:r>
              <a:rPr lang="en-US" sz="2800" dirty="0">
                <a:solidFill>
                  <a:schemeClr val="tx1">
                    <a:lumMod val="65000"/>
                    <a:lumOff val="35000"/>
                  </a:schemeClr>
                </a:solidFill>
              </a:rPr>
              <a:t>Because domestic and sexual violence, and human trafficking are so prevalent, assume that there are survivors among us.</a:t>
            </a:r>
          </a:p>
          <a:p>
            <a:pPr marL="457200" indent="-457200">
              <a:buFont typeface="Arial" panose="020B0604020202020204" pitchFamily="34" charset="0"/>
              <a:buChar char="•"/>
            </a:pPr>
            <a:r>
              <a:rPr lang="en-US" sz="2800" dirty="0">
                <a:solidFill>
                  <a:schemeClr val="tx1">
                    <a:lumMod val="65000"/>
                    <a:lumOff val="35000"/>
                  </a:schemeClr>
                </a:solidFill>
              </a:rPr>
              <a:t>Be aware of your reactions </a:t>
            </a:r>
          </a:p>
          <a:p>
            <a:pPr marL="0" indent="0"/>
            <a:r>
              <a:rPr lang="en-US" sz="2800" dirty="0">
                <a:solidFill>
                  <a:schemeClr val="tx1">
                    <a:lumMod val="65000"/>
                    <a:lumOff val="35000"/>
                  </a:schemeClr>
                </a:solidFill>
              </a:rPr>
              <a:t>     and take care of yourself first.</a:t>
            </a:r>
          </a:p>
          <a:p>
            <a:pPr marL="457200" indent="-457200">
              <a:buFont typeface="Arial" panose="020B0604020202020204" pitchFamily="34" charset="0"/>
              <a:buChar char="•"/>
            </a:pPr>
            <a:r>
              <a:rPr lang="en-US" sz="2800" dirty="0">
                <a:solidFill>
                  <a:schemeClr val="tx1">
                    <a:lumMod val="65000"/>
                    <a:lumOff val="35000"/>
                  </a:schemeClr>
                </a:solidFill>
              </a:rPr>
              <a:t>Respect confidentiality.</a:t>
            </a:r>
          </a:p>
          <a:p>
            <a:pPr marL="457200" indent="-457200">
              <a:buFont typeface="Arial" panose="020B0604020202020204" pitchFamily="34" charset="0"/>
              <a:buChar char="•"/>
            </a:pPr>
            <a:r>
              <a:rPr lang="en-US" sz="2800" dirty="0">
                <a:solidFill>
                  <a:schemeClr val="tx1">
                    <a:lumMod val="65000"/>
                    <a:lumOff val="35000"/>
                  </a:schemeClr>
                </a:solidFill>
              </a:rPr>
              <a:t>Please turn off your phones, </a:t>
            </a:r>
          </a:p>
          <a:p>
            <a:pPr marL="0" indent="0"/>
            <a:r>
              <a:rPr lang="en-US" sz="2800" dirty="0">
                <a:solidFill>
                  <a:schemeClr val="tx1">
                    <a:lumMod val="65000"/>
                    <a:lumOff val="35000"/>
                  </a:schemeClr>
                </a:solidFill>
              </a:rPr>
              <a:t>     laptops, etc.</a:t>
            </a:r>
          </a:p>
          <a:p>
            <a:pPr marL="457200" indent="-457200">
              <a:buFont typeface="Arial" panose="020B0604020202020204" pitchFamily="34" charset="0"/>
              <a:buChar char="•"/>
            </a:pPr>
            <a:r>
              <a:rPr lang="en-US" sz="2800" dirty="0">
                <a:solidFill>
                  <a:schemeClr val="tx1">
                    <a:lumMod val="65000"/>
                    <a:lumOff val="35000"/>
                  </a:schemeClr>
                </a:solidFill>
              </a:rPr>
              <a:t>Audience additions?</a:t>
            </a:r>
          </a:p>
          <a:p>
            <a:pPr marL="0" indent="0"/>
            <a:endParaRPr lang="en-US" sz="2800" dirty="0">
              <a:solidFill>
                <a:schemeClr val="tx1">
                  <a:lumMod val="65000"/>
                  <a:lumOff val="35000"/>
                </a:schemeClr>
              </a:solidFill>
            </a:endParaRPr>
          </a:p>
        </p:txBody>
      </p:sp>
      <p:pic>
        <p:nvPicPr>
          <p:cNvPr id="9" name="Picture 2" descr="C:\Users\anna\Pictures\2015 02-08 Feb-Aug\IMG_2271.JPG"/>
          <p:cNvPicPr>
            <a:picLocks noChangeAspect="1" noChangeArrowheads="1"/>
          </p:cNvPicPr>
          <p:nvPr/>
        </p:nvPicPr>
        <p:blipFill>
          <a:blip r:embed="rId3" cstate="print"/>
          <a:srcRect l="5660"/>
          <a:stretch>
            <a:fillRect/>
          </a:stretch>
        </p:blipFill>
        <p:spPr bwMode="auto">
          <a:xfrm>
            <a:off x="6019800" y="3124200"/>
            <a:ext cx="2917166" cy="2319147"/>
          </a:xfrm>
          <a:prstGeom prst="rect">
            <a:avLst/>
          </a:prstGeom>
          <a:noFill/>
        </p:spPr>
      </p:pic>
    </p:spTree>
    <p:extLst>
      <p:ext uri="{BB962C8B-B14F-4D97-AF65-F5344CB8AC3E}">
        <p14:creationId xmlns:p14="http://schemas.microsoft.com/office/powerpoint/2010/main" val="1402856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174" y="0"/>
            <a:ext cx="8153400" cy="1295400"/>
          </a:xfrm>
        </p:spPr>
        <p:txBody>
          <a:bodyPr>
            <a:noAutofit/>
          </a:bodyPr>
          <a:lstStyle/>
          <a:p>
            <a:pPr marL="228600">
              <a:buClr>
                <a:schemeClr val="tx1">
                  <a:lumMod val="50000"/>
                  <a:lumOff val="50000"/>
                </a:schemeClr>
              </a:buClr>
              <a:buSzPct val="100000"/>
              <a:defRPr/>
            </a:pPr>
            <a:r>
              <a:rPr lang="en-US" sz="3600" dirty="0">
                <a:solidFill>
                  <a:schemeClr val="tx1">
                    <a:lumMod val="65000"/>
                    <a:lumOff val="35000"/>
                  </a:schemeClr>
                </a:solidFill>
              </a:rPr>
              <a:t>Considerations for Immigrant Survivors of IPV/HT</a:t>
            </a:r>
          </a:p>
        </p:txBody>
      </p:sp>
      <p:sp>
        <p:nvSpPr>
          <p:cNvPr id="11" name="Content Placeholder 2"/>
          <p:cNvSpPr txBox="1">
            <a:spLocks/>
          </p:cNvSpPr>
          <p:nvPr/>
        </p:nvSpPr>
        <p:spPr bwMode="auto">
          <a:xfrm>
            <a:off x="457200" y="1600200"/>
            <a:ext cx="46482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indent="-228600" eaLnBrk="0" hangingPunct="0">
              <a:spcAft>
                <a:spcPts val="600"/>
              </a:spcAft>
              <a:buClr>
                <a:srgbClr val="F09208"/>
              </a:buClr>
              <a:buSzPct val="100000"/>
              <a:defRPr/>
            </a:pPr>
            <a:r>
              <a:rPr lang="en-US" sz="2400" dirty="0">
                <a:solidFill>
                  <a:schemeClr val="bg1">
                    <a:lumMod val="50000"/>
                  </a:schemeClr>
                </a:solidFill>
                <a:latin typeface="Arial" pitchFamily="34" charset="0"/>
                <a:cs typeface="Arial" pitchFamily="34" charset="0"/>
              </a:rPr>
              <a:t>	</a:t>
            </a:r>
            <a:r>
              <a:rPr lang="en-US" sz="2400" b="1" dirty="0">
                <a:solidFill>
                  <a:schemeClr val="tx1">
                    <a:lumMod val="65000"/>
                    <a:lumOff val="35000"/>
                  </a:schemeClr>
                </a:solidFill>
                <a:latin typeface="Arial" pitchFamily="34" charset="0"/>
                <a:cs typeface="Arial" pitchFamily="34" charset="0"/>
              </a:rPr>
              <a:t>Unique controlling behaviors:</a:t>
            </a:r>
          </a:p>
          <a:p>
            <a:pPr marL="685800" lvl="1" indent="-228600" eaLnBrk="0" hangingPunct="0">
              <a:spcAft>
                <a:spcPts val="600"/>
              </a:spcAft>
              <a:buClr>
                <a:srgbClr val="F09208"/>
              </a:buClr>
              <a:buSzPct val="100000"/>
              <a:buFont typeface="Arial" charset="0"/>
              <a:buChar char="•"/>
              <a:defRPr/>
            </a:pPr>
            <a:r>
              <a:rPr lang="en-US" sz="2400" dirty="0">
                <a:solidFill>
                  <a:schemeClr val="tx1">
                    <a:lumMod val="65000"/>
                    <a:lumOff val="35000"/>
                  </a:schemeClr>
                </a:solidFill>
                <a:latin typeface="Arial" pitchFamily="34" charset="0"/>
                <a:cs typeface="Arial" pitchFamily="34" charset="0"/>
              </a:rPr>
              <a:t>Threats of deportation </a:t>
            </a:r>
          </a:p>
          <a:p>
            <a:pPr marL="685800" lvl="1" indent="-228600" eaLnBrk="0" hangingPunct="0">
              <a:spcAft>
                <a:spcPts val="600"/>
              </a:spcAft>
              <a:buClr>
                <a:srgbClr val="F09208"/>
              </a:buClr>
              <a:buSzPct val="100000"/>
              <a:buFont typeface="Arial" charset="0"/>
              <a:buChar char="•"/>
              <a:defRPr/>
            </a:pPr>
            <a:r>
              <a:rPr lang="en-US" sz="2400" dirty="0">
                <a:solidFill>
                  <a:schemeClr val="tx1">
                    <a:lumMod val="65000"/>
                    <a:lumOff val="35000"/>
                  </a:schemeClr>
                </a:solidFill>
                <a:latin typeface="Arial" pitchFamily="34" charset="0"/>
                <a:cs typeface="Arial" pitchFamily="34" charset="0"/>
              </a:rPr>
              <a:t>Taking kids outside the U.S.</a:t>
            </a:r>
          </a:p>
          <a:p>
            <a:pPr marL="685800" lvl="1" indent="-228600" eaLnBrk="0" hangingPunct="0">
              <a:spcAft>
                <a:spcPts val="600"/>
              </a:spcAft>
              <a:buClr>
                <a:srgbClr val="F09208"/>
              </a:buClr>
              <a:buSzPct val="100000"/>
              <a:buFont typeface="Arial" charset="0"/>
              <a:buChar char="•"/>
              <a:defRPr/>
            </a:pPr>
            <a:r>
              <a:rPr lang="en-US" sz="2400" dirty="0">
                <a:solidFill>
                  <a:schemeClr val="tx1">
                    <a:lumMod val="65000"/>
                    <a:lumOff val="35000"/>
                  </a:schemeClr>
                </a:solidFill>
                <a:latin typeface="Arial" pitchFamily="34" charset="0"/>
                <a:cs typeface="Arial" pitchFamily="34" charset="0"/>
              </a:rPr>
              <a:t>Lying about immigration status</a:t>
            </a:r>
          </a:p>
          <a:p>
            <a:pPr marL="685800" lvl="1" indent="-228600" eaLnBrk="0" hangingPunct="0">
              <a:spcAft>
                <a:spcPts val="600"/>
              </a:spcAft>
              <a:buClr>
                <a:srgbClr val="F09208"/>
              </a:buClr>
              <a:buSzPct val="100000"/>
              <a:buFont typeface="Arial" charset="0"/>
              <a:buChar char="•"/>
              <a:defRPr/>
            </a:pPr>
            <a:r>
              <a:rPr lang="en-US" sz="2400" dirty="0">
                <a:solidFill>
                  <a:schemeClr val="tx1">
                    <a:lumMod val="65000"/>
                    <a:lumOff val="35000"/>
                  </a:schemeClr>
                </a:solidFill>
                <a:latin typeface="Arial" pitchFamily="34" charset="0"/>
                <a:cs typeface="Arial" pitchFamily="34" charset="0"/>
              </a:rPr>
              <a:t>Forbidding English classes</a:t>
            </a:r>
          </a:p>
          <a:p>
            <a:pPr marL="685800" lvl="1" indent="-228600" eaLnBrk="0" hangingPunct="0">
              <a:spcAft>
                <a:spcPts val="600"/>
              </a:spcAft>
              <a:buClr>
                <a:srgbClr val="F09208"/>
              </a:buClr>
              <a:buSzPct val="100000"/>
              <a:buFont typeface="Arial" charset="0"/>
              <a:buChar char="•"/>
              <a:defRPr/>
            </a:pPr>
            <a:r>
              <a:rPr lang="en-US" sz="2400" dirty="0">
                <a:solidFill>
                  <a:schemeClr val="tx1">
                    <a:lumMod val="65000"/>
                    <a:lumOff val="35000"/>
                  </a:schemeClr>
                </a:solidFill>
                <a:latin typeface="Arial" pitchFamily="34" charset="0"/>
                <a:cs typeface="Arial" pitchFamily="34" charset="0"/>
              </a:rPr>
              <a:t>Using language privilege</a:t>
            </a:r>
          </a:p>
          <a:p>
            <a:pPr marL="685800" lvl="1" indent="-228600" eaLnBrk="0" hangingPunct="0">
              <a:spcAft>
                <a:spcPts val="600"/>
              </a:spcAft>
              <a:buClr>
                <a:srgbClr val="F09208"/>
              </a:buClr>
              <a:buSzPct val="100000"/>
              <a:buFont typeface="Arial" charset="0"/>
              <a:buChar char="•"/>
              <a:defRPr/>
            </a:pPr>
            <a:r>
              <a:rPr lang="en-US" sz="2400" dirty="0">
                <a:solidFill>
                  <a:schemeClr val="tx1">
                    <a:lumMod val="65000"/>
                    <a:lumOff val="35000"/>
                  </a:schemeClr>
                </a:solidFill>
                <a:latin typeface="Arial" pitchFamily="34" charset="0"/>
                <a:cs typeface="Arial" pitchFamily="34" charset="0"/>
              </a:rPr>
              <a:t>Holding on to important documents</a:t>
            </a:r>
          </a:p>
        </p:txBody>
      </p:sp>
      <p:pic>
        <p:nvPicPr>
          <p:cNvPr id="1027" name="Picture 3" descr="ii_jfx6eaz40_162bc43c89e710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10436"/>
            <a:ext cx="377088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ettyImages_144449013.jpg"/>
          <p:cNvPicPr/>
          <p:nvPr/>
        </p:nvPicPr>
        <p:blipFill>
          <a:blip r:embed="rId4" cstate="print"/>
          <a:srcRect l="8201" r="21561"/>
          <a:stretch>
            <a:fillRect/>
          </a:stretch>
        </p:blipFill>
        <p:spPr>
          <a:xfrm>
            <a:off x="5791200" y="3636579"/>
            <a:ext cx="2971800" cy="2498090"/>
          </a:xfrm>
          <a:prstGeom prst="rect">
            <a:avLst/>
          </a:prstGeom>
        </p:spPr>
      </p:pic>
    </p:spTree>
    <p:extLst>
      <p:ext uri="{BB962C8B-B14F-4D97-AF65-F5344CB8AC3E}">
        <p14:creationId xmlns:p14="http://schemas.microsoft.com/office/powerpoint/2010/main" val="26019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0" y="0"/>
            <a:ext cx="9204470" cy="4888119"/>
          </a:xfrm>
          <a:prstGeom prst="rect">
            <a:avLst/>
          </a:prstGeom>
        </p:spPr>
      </p:pic>
      <p:sp>
        <p:nvSpPr>
          <p:cNvPr id="10" name="Title 2"/>
          <p:cNvSpPr txBox="1">
            <a:spLocks/>
          </p:cNvSpPr>
          <p:nvPr/>
        </p:nvSpPr>
        <p:spPr>
          <a:xfrm>
            <a:off x="-27813" y="5334000"/>
            <a:ext cx="9171813" cy="1032954"/>
          </a:xfrm>
          <a:prstGeom prst="rect">
            <a:avLst/>
          </a:prstGeom>
        </p:spPr>
        <p:txBody>
          <a:bodyPr vert="horz" lIns="91440" tIns="45720" rIns="91440" bIns="45720" rtlCol="0" anchor="ctr">
            <a:noAutofit/>
          </a:bodyPr>
          <a:lstStyle/>
          <a:p>
            <a:pPr algn="ctr" eaLnBrk="0" fontAlgn="base" hangingPunct="0">
              <a:spcBef>
                <a:spcPct val="0"/>
              </a:spcBef>
              <a:spcAft>
                <a:spcPct val="0"/>
              </a:spcAft>
              <a:defRPr/>
            </a:pPr>
            <a:r>
              <a:rPr lang="en-US" sz="3200" b="1" dirty="0">
                <a:solidFill>
                  <a:schemeClr val="tx1">
                    <a:lumMod val="65000"/>
                    <a:lumOff val="35000"/>
                  </a:schemeClr>
                </a:solidFill>
                <a:latin typeface="Arial" pitchFamily="34" charset="0"/>
                <a:ea typeface="+mj-ea"/>
                <a:cs typeface="Arial" pitchFamily="34" charset="0"/>
              </a:rPr>
              <a:t>Human Trafficking Definitions and Prevalence  </a:t>
            </a:r>
          </a:p>
          <a:p>
            <a:pPr algn="ctr" eaLnBrk="0" fontAlgn="base" hangingPunct="0">
              <a:spcBef>
                <a:spcPct val="0"/>
              </a:spcBef>
              <a:spcAft>
                <a:spcPct val="0"/>
              </a:spcAft>
              <a:defRPr/>
            </a:pPr>
            <a:endParaRPr lang="en-US" sz="3200" b="1" dirty="0">
              <a:solidFill>
                <a:srgbClr val="FFC000"/>
              </a:solidFill>
              <a:cs typeface="Arial"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3643607"/>
            <a:ext cx="2540571" cy="1244512"/>
          </a:xfrm>
          <a:prstGeom prst="rect">
            <a:avLst/>
          </a:prstGeom>
        </p:spPr>
      </p:pic>
    </p:spTree>
    <p:extLst>
      <p:ext uri="{BB962C8B-B14F-4D97-AF65-F5344CB8AC3E}">
        <p14:creationId xmlns:p14="http://schemas.microsoft.com/office/powerpoint/2010/main" val="256355116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5319" y="327616"/>
            <a:ext cx="8266176" cy="762000"/>
          </a:xfrm>
        </p:spPr>
        <p:txBody>
          <a:bodyPr>
            <a:noAutofit/>
          </a:bodyPr>
          <a:lstStyle/>
          <a:p>
            <a:pPr algn="l"/>
            <a:r>
              <a:rPr lang="en-US" sz="3600" b="0" dirty="0" smtClean="0">
                <a:solidFill>
                  <a:schemeClr val="tx1">
                    <a:lumMod val="65000"/>
                    <a:lumOff val="35000"/>
                  </a:schemeClr>
                </a:solidFill>
                <a:ea typeface="MS PGothic" pitchFamily="34" charset="-128"/>
              </a:rPr>
              <a:t>Victims of Trafficking and Violence Protection Act of 2000 (TVPA)</a:t>
            </a:r>
            <a:endParaRPr lang="en-US" sz="3600" b="0" dirty="0">
              <a:solidFill>
                <a:schemeClr val="tx1">
                  <a:lumMod val="65000"/>
                  <a:lumOff val="35000"/>
                </a:schemeClr>
              </a:solidFill>
              <a:ea typeface="MS PGothic" pitchFamily="34" charset="-128"/>
            </a:endParaRPr>
          </a:p>
        </p:txBody>
      </p:sp>
      <p:sp>
        <p:nvSpPr>
          <p:cNvPr id="7"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Content Placeholder 12"/>
          <p:cNvSpPr>
            <a:spLocks noGrp="1"/>
          </p:cNvSpPr>
          <p:nvPr>
            <p:ph sz="quarter" idx="13"/>
          </p:nvPr>
        </p:nvSpPr>
        <p:spPr>
          <a:xfrm>
            <a:off x="574839" y="1442632"/>
            <a:ext cx="8266176" cy="4495800"/>
          </a:xfrm>
        </p:spPr>
        <p:txBody>
          <a:bodyPr/>
          <a:lstStyle/>
          <a:p>
            <a:r>
              <a:rPr lang="en-US" sz="2400" b="1" dirty="0">
                <a:solidFill>
                  <a:schemeClr val="tx1">
                    <a:lumMod val="65000"/>
                    <a:lumOff val="35000"/>
                  </a:schemeClr>
                </a:solidFill>
              </a:rPr>
              <a:t>Human </a:t>
            </a:r>
            <a:r>
              <a:rPr lang="en-US" sz="2400" b="1" dirty="0" smtClean="0">
                <a:solidFill>
                  <a:schemeClr val="tx1">
                    <a:lumMod val="65000"/>
                    <a:lumOff val="35000"/>
                  </a:schemeClr>
                </a:solidFill>
              </a:rPr>
              <a:t>Trafficking Legislative Definition</a:t>
            </a:r>
            <a:r>
              <a:rPr lang="en-US" sz="2400" dirty="0" smtClean="0">
                <a:solidFill>
                  <a:schemeClr val="tx1">
                    <a:lumMod val="65000"/>
                    <a:lumOff val="35000"/>
                  </a:schemeClr>
                </a:solidFill>
              </a:rPr>
              <a:t>:</a:t>
            </a:r>
            <a:endParaRPr lang="en-US" sz="2400" b="1" dirty="0" smtClean="0">
              <a:solidFill>
                <a:schemeClr val="tx1">
                  <a:lumMod val="65000"/>
                  <a:lumOff val="35000"/>
                </a:schemeClr>
              </a:solidFill>
            </a:endParaRPr>
          </a:p>
          <a:p>
            <a:endParaRPr lang="en-US" sz="1200" dirty="0">
              <a:solidFill>
                <a:schemeClr val="tx1">
                  <a:lumMod val="65000"/>
                  <a:lumOff val="35000"/>
                </a:schemeClr>
              </a:solidFill>
            </a:endParaRPr>
          </a:p>
          <a:p>
            <a:r>
              <a:rPr lang="en-US" sz="2400" b="1" dirty="0">
                <a:solidFill>
                  <a:srgbClr val="F58220"/>
                </a:solidFill>
              </a:rPr>
              <a:t>Labor trafficking:</a:t>
            </a:r>
            <a:r>
              <a:rPr lang="en-US" sz="2400" b="1" dirty="0">
                <a:solidFill>
                  <a:schemeClr val="tx1">
                    <a:lumMod val="65000"/>
                    <a:lumOff val="35000"/>
                  </a:schemeClr>
                </a:solidFill>
              </a:rPr>
              <a:t> </a:t>
            </a:r>
          </a:p>
          <a:p>
            <a:r>
              <a:rPr lang="en-US" sz="2000" dirty="0">
                <a:solidFill>
                  <a:schemeClr val="tx1">
                    <a:lumMod val="65000"/>
                    <a:lumOff val="35000"/>
                  </a:schemeClr>
                </a:solidFill>
              </a:rPr>
              <a:t>The </a:t>
            </a:r>
            <a:r>
              <a:rPr lang="en-US" sz="2000" b="1" i="1" dirty="0">
                <a:solidFill>
                  <a:schemeClr val="tx1">
                    <a:lumMod val="65000"/>
                    <a:lumOff val="35000"/>
                  </a:schemeClr>
                </a:solidFill>
              </a:rPr>
              <a:t>recruitment, harboring, transportation, provision, or obtaining </a:t>
            </a:r>
            <a:r>
              <a:rPr lang="en-US" sz="2000" dirty="0">
                <a:solidFill>
                  <a:schemeClr val="tx1">
                    <a:lumMod val="65000"/>
                    <a:lumOff val="35000"/>
                  </a:schemeClr>
                </a:solidFill>
              </a:rPr>
              <a:t>of a person for </a:t>
            </a:r>
            <a:r>
              <a:rPr lang="en-US" sz="2000" b="1" i="1" dirty="0">
                <a:solidFill>
                  <a:schemeClr val="tx1">
                    <a:lumMod val="65000"/>
                    <a:lumOff val="35000"/>
                  </a:schemeClr>
                </a:solidFill>
              </a:rPr>
              <a:t>labor or services, </a:t>
            </a:r>
            <a:r>
              <a:rPr lang="en-US" sz="2000" dirty="0">
                <a:solidFill>
                  <a:schemeClr val="tx1">
                    <a:lumMod val="65000"/>
                    <a:lumOff val="35000"/>
                  </a:schemeClr>
                </a:solidFill>
              </a:rPr>
              <a:t>through the use of </a:t>
            </a:r>
            <a:r>
              <a:rPr lang="en-US" sz="2000" b="1" i="1" dirty="0">
                <a:solidFill>
                  <a:schemeClr val="tx1">
                    <a:lumMod val="65000"/>
                    <a:lumOff val="35000"/>
                  </a:schemeClr>
                </a:solidFill>
              </a:rPr>
              <a:t>force, fraud, or coercion</a:t>
            </a:r>
            <a:r>
              <a:rPr lang="en-US" sz="2000" dirty="0">
                <a:solidFill>
                  <a:schemeClr val="tx1">
                    <a:lumMod val="65000"/>
                    <a:lumOff val="35000"/>
                  </a:schemeClr>
                </a:solidFill>
              </a:rPr>
              <a:t> for the purpose of subjection to </a:t>
            </a:r>
            <a:r>
              <a:rPr lang="en-US" sz="2000" b="1" i="1" dirty="0">
                <a:solidFill>
                  <a:schemeClr val="tx1">
                    <a:lumMod val="65000"/>
                    <a:lumOff val="35000"/>
                  </a:schemeClr>
                </a:solidFill>
              </a:rPr>
              <a:t>involuntary servitude, peonage, debt bondage, or slavery. </a:t>
            </a:r>
            <a:endParaRPr lang="en-US" sz="2000" b="1" i="1" dirty="0" smtClean="0">
              <a:solidFill>
                <a:schemeClr val="tx1">
                  <a:lumMod val="65000"/>
                  <a:lumOff val="35000"/>
                </a:schemeClr>
              </a:solidFill>
            </a:endParaRPr>
          </a:p>
          <a:p>
            <a:endParaRPr lang="en-US" sz="2400" b="1" i="1" dirty="0">
              <a:solidFill>
                <a:schemeClr val="tx1">
                  <a:lumMod val="65000"/>
                  <a:lumOff val="35000"/>
                </a:schemeClr>
              </a:solidFill>
            </a:endParaRPr>
          </a:p>
          <a:p>
            <a:r>
              <a:rPr lang="en-US" sz="2400" b="1" dirty="0" smtClean="0">
                <a:solidFill>
                  <a:srgbClr val="F58220"/>
                </a:solidFill>
              </a:rPr>
              <a:t>Sex trafficking:</a:t>
            </a:r>
          </a:p>
          <a:p>
            <a:pPr marL="342900" indent="-342900">
              <a:buClr>
                <a:schemeClr val="tx1">
                  <a:lumMod val="65000"/>
                  <a:lumOff val="35000"/>
                </a:schemeClr>
              </a:buClr>
              <a:buSzPct val="100000"/>
              <a:buFont typeface="+mj-lt"/>
              <a:buAutoNum type="arabicPeriod"/>
            </a:pPr>
            <a:r>
              <a:rPr lang="en-US" sz="2000" dirty="0" smtClean="0">
                <a:solidFill>
                  <a:schemeClr val="tx1">
                    <a:lumMod val="65000"/>
                    <a:lumOff val="35000"/>
                  </a:schemeClr>
                </a:solidFill>
              </a:rPr>
              <a:t>A </a:t>
            </a:r>
            <a:r>
              <a:rPr lang="en-US" sz="2000" b="1" i="1" dirty="0" smtClean="0">
                <a:solidFill>
                  <a:schemeClr val="tx1">
                    <a:lumMod val="65000"/>
                    <a:lumOff val="35000"/>
                  </a:schemeClr>
                </a:solidFill>
              </a:rPr>
              <a:t>commercial sex act </a:t>
            </a:r>
            <a:r>
              <a:rPr lang="en-US" sz="2000" dirty="0" smtClean="0">
                <a:solidFill>
                  <a:schemeClr val="tx1">
                    <a:lumMod val="65000"/>
                    <a:lumOff val="35000"/>
                  </a:schemeClr>
                </a:solidFill>
              </a:rPr>
              <a:t>induced by </a:t>
            </a:r>
            <a:r>
              <a:rPr lang="en-US" sz="2000" b="1" i="1" dirty="0" smtClean="0">
                <a:solidFill>
                  <a:schemeClr val="tx1">
                    <a:lumMod val="65000"/>
                    <a:lumOff val="35000"/>
                  </a:schemeClr>
                </a:solidFill>
              </a:rPr>
              <a:t>force, fraud, or coercion, </a:t>
            </a:r>
          </a:p>
          <a:p>
            <a:pPr marL="342900" indent="-342900">
              <a:buClr>
                <a:schemeClr val="tx1">
                  <a:lumMod val="65000"/>
                  <a:lumOff val="35000"/>
                </a:schemeClr>
              </a:buClr>
              <a:buSzPct val="100000"/>
              <a:buFont typeface="+mj-lt"/>
              <a:buAutoNum type="arabicPeriod"/>
            </a:pPr>
            <a:r>
              <a:rPr lang="en-US" sz="2000" dirty="0" smtClean="0">
                <a:solidFill>
                  <a:schemeClr val="tx1">
                    <a:lumMod val="65000"/>
                    <a:lumOff val="35000"/>
                  </a:schemeClr>
                </a:solidFill>
              </a:rPr>
              <a:t>Or in which the person induced to perform such act has </a:t>
            </a:r>
            <a:r>
              <a:rPr lang="en-US" sz="2000" b="1" i="1" dirty="0" smtClean="0">
                <a:solidFill>
                  <a:schemeClr val="tx1">
                    <a:lumMod val="65000"/>
                    <a:lumOff val="35000"/>
                  </a:schemeClr>
                </a:solidFill>
              </a:rPr>
              <a:t>not attained 18 years of age.</a:t>
            </a:r>
          </a:p>
          <a:p>
            <a:pPr>
              <a:buClr>
                <a:schemeClr val="tx1">
                  <a:lumMod val="65000"/>
                  <a:lumOff val="35000"/>
                </a:schemeClr>
              </a:buClr>
            </a:pPr>
            <a:endParaRPr lang="en-US" sz="1200" b="1" i="1" dirty="0">
              <a:solidFill>
                <a:schemeClr val="tx1">
                  <a:lumMod val="65000"/>
                  <a:lumOff val="35000"/>
                </a:schemeClr>
              </a:solidFill>
            </a:endParaRPr>
          </a:p>
          <a:p>
            <a:pPr algn="ctr"/>
            <a:endParaRPr lang="en-US" sz="2000" dirty="0">
              <a:solidFill>
                <a:schemeClr val="tx1">
                  <a:lumMod val="65000"/>
                  <a:lumOff val="35000"/>
                </a:schemeClr>
              </a:solidFill>
            </a:endParaRPr>
          </a:p>
        </p:txBody>
      </p:sp>
    </p:spTree>
    <p:extLst>
      <p:ext uri="{BB962C8B-B14F-4D97-AF65-F5344CB8AC3E}">
        <p14:creationId xmlns:p14="http://schemas.microsoft.com/office/powerpoint/2010/main" val="27033817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654373" cy="609600"/>
          </a:xfrm>
        </p:spPr>
        <p:txBody>
          <a:bodyPr/>
          <a:lstStyle/>
          <a:p>
            <a:r>
              <a:rPr lang="en-US" sz="3200" dirty="0">
                <a:solidFill>
                  <a:schemeClr val="tx1">
                    <a:lumMod val="65000"/>
                    <a:lumOff val="35000"/>
                  </a:schemeClr>
                </a:solidFill>
                <a:ea typeface="MS PGothic" pitchFamily="34" charset="-128"/>
              </a:rPr>
              <a:t>Trafficking Prevalence Data is Complicated</a:t>
            </a:r>
          </a:p>
        </p:txBody>
      </p:sp>
      <p:sp>
        <p:nvSpPr>
          <p:cNvPr id="4" name="Content Placeholder 3"/>
          <p:cNvSpPr>
            <a:spLocks noGrp="1"/>
          </p:cNvSpPr>
          <p:nvPr>
            <p:ph type="body" sz="half" idx="1"/>
          </p:nvPr>
        </p:nvSpPr>
        <p:spPr>
          <a:xfrm>
            <a:off x="609601" y="1600202"/>
            <a:ext cx="5334000" cy="4525963"/>
          </a:xfrm>
        </p:spPr>
        <p:txBody>
          <a:bodyPr/>
          <a:lstStyle/>
          <a:p>
            <a:r>
              <a:rPr lang="en-US" sz="2100" b="1" dirty="0">
                <a:solidFill>
                  <a:schemeClr val="tx1">
                    <a:lumMod val="65000"/>
                    <a:lumOff val="35000"/>
                  </a:schemeClr>
                </a:solidFill>
              </a:rPr>
              <a:t>Because trafficking is illegal, secretive and lucrative, the best we can do is estimate: </a:t>
            </a:r>
          </a:p>
          <a:p>
            <a:endParaRPr lang="en-US" sz="1000" dirty="0">
              <a:solidFill>
                <a:schemeClr val="tx1">
                  <a:lumMod val="65000"/>
                  <a:lumOff val="35000"/>
                </a:schemeClr>
              </a:solidFill>
            </a:endParaRPr>
          </a:p>
          <a:p>
            <a:pPr marL="342900" indent="-342900">
              <a:buClr>
                <a:srgbClr val="F09208"/>
              </a:buClr>
              <a:buFont typeface="Arial" panose="020B0604020202020204" pitchFamily="34" charset="0"/>
              <a:buChar char="•"/>
            </a:pPr>
            <a:r>
              <a:rPr lang="en-US" sz="2000" dirty="0">
                <a:solidFill>
                  <a:schemeClr val="tx1">
                    <a:lumMod val="65000"/>
                    <a:lumOff val="35000"/>
                  </a:schemeClr>
                </a:solidFill>
              </a:rPr>
              <a:t>Approximately 600,000 to 800,000 victims are trafficked annually across international borders worldwide and approximately </a:t>
            </a:r>
            <a:r>
              <a:rPr lang="en-US" sz="2000" b="1" dirty="0">
                <a:solidFill>
                  <a:srgbClr val="F09208"/>
                </a:solidFill>
                <a:effectLst>
                  <a:outerShdw blurRad="38100" dist="38100" dir="2700000" algn="tl">
                    <a:srgbClr val="000000">
                      <a:alpha val="43137"/>
                    </a:srgbClr>
                  </a:outerShdw>
                </a:effectLst>
              </a:rPr>
              <a:t>half of these victims are younger than age 18. 	</a:t>
            </a:r>
            <a:r>
              <a:rPr lang="en-US" sz="1400" dirty="0" smtClean="0">
                <a:solidFill>
                  <a:schemeClr val="tx1">
                    <a:lumMod val="65000"/>
                    <a:lumOff val="35000"/>
                  </a:schemeClr>
                </a:solidFill>
              </a:rPr>
              <a:t>(</a:t>
            </a:r>
            <a:r>
              <a:rPr lang="en-US" sz="1400" dirty="0">
                <a:solidFill>
                  <a:schemeClr val="tx1">
                    <a:lumMod val="65000"/>
                    <a:lumOff val="35000"/>
                  </a:schemeClr>
                </a:solidFill>
              </a:rPr>
              <a:t>U.S. Department of State, </a:t>
            </a:r>
            <a:r>
              <a:rPr lang="en-US" sz="1400" dirty="0" smtClean="0">
                <a:solidFill>
                  <a:schemeClr val="tx1">
                    <a:lumMod val="65000"/>
                    <a:lumOff val="35000"/>
                  </a:schemeClr>
                </a:solidFill>
              </a:rPr>
              <a:t>2009)</a:t>
            </a:r>
          </a:p>
          <a:p>
            <a:pPr>
              <a:buClr>
                <a:srgbClr val="F09208"/>
              </a:buClr>
            </a:pPr>
            <a:endParaRPr lang="en-US" sz="2000" b="1" dirty="0">
              <a:solidFill>
                <a:srgbClr val="F09208"/>
              </a:solidFill>
              <a:effectLst>
                <a:outerShdw blurRad="38100" dist="38100" dir="2700000" algn="tl">
                  <a:srgbClr val="000000">
                    <a:alpha val="43137"/>
                  </a:srgbClr>
                </a:outerShdw>
              </a:effectLst>
            </a:endParaRPr>
          </a:p>
        </p:txBody>
      </p:sp>
      <p:sp>
        <p:nvSpPr>
          <p:cNvPr id="6" name="Content Placeholder 3"/>
          <p:cNvSpPr>
            <a:spLocks noGrp="1"/>
          </p:cNvSpPr>
          <p:nvPr>
            <p:ph type="body" sz="half" idx="1"/>
          </p:nvPr>
        </p:nvSpPr>
        <p:spPr>
          <a:xfrm>
            <a:off x="609600" y="4809876"/>
            <a:ext cx="8253951" cy="1805781"/>
          </a:xfrm>
        </p:spPr>
        <p:txBody>
          <a:bodyPr/>
          <a:lstStyle/>
          <a:p>
            <a:pPr marL="342900" indent="-342900">
              <a:buClr>
                <a:srgbClr val="F09208"/>
              </a:buClr>
              <a:buFont typeface="Arial" panose="020B0604020202020204" pitchFamily="34" charset="0"/>
              <a:buChar char="•"/>
            </a:pPr>
            <a:r>
              <a:rPr lang="en-US" sz="2000" dirty="0"/>
              <a:t>Commercial Sexual Exploitation of Children </a:t>
            </a:r>
            <a:r>
              <a:rPr lang="en-US" sz="2000" dirty="0" smtClean="0"/>
              <a:t>(CSEC) </a:t>
            </a:r>
            <a:r>
              <a:rPr lang="en-US" sz="2000" dirty="0"/>
              <a:t>is the most common form of human trafficking of U.S. citizens and </a:t>
            </a:r>
            <a:r>
              <a:rPr lang="en-US" sz="2000" b="1" dirty="0">
                <a:solidFill>
                  <a:srgbClr val="F09208"/>
                </a:solidFill>
                <a:effectLst>
                  <a:outerShdw blurRad="38100" dist="38100" dir="2700000" algn="tl">
                    <a:srgbClr val="000000">
                      <a:alpha val="43137"/>
                    </a:srgbClr>
                  </a:outerShdw>
                </a:effectLst>
              </a:rPr>
              <a:t>runaway and homeless youth are often its victims</a:t>
            </a:r>
            <a:r>
              <a:rPr lang="en-US" sz="2000" dirty="0" smtClean="0"/>
              <a:t>. </a:t>
            </a:r>
            <a:r>
              <a:rPr lang="en-US" sz="1400" dirty="0" smtClean="0"/>
              <a:t>(National Alliance to End Homelessness)</a:t>
            </a:r>
          </a:p>
          <a:p>
            <a:r>
              <a:rPr lang="en-US" sz="2000" dirty="0" smtClean="0"/>
              <a:t> </a:t>
            </a:r>
            <a:endParaRPr lang="en-US" sz="2000" dirty="0"/>
          </a:p>
          <a:p>
            <a:endParaRPr lang="en-US" sz="2000" dirty="0"/>
          </a:p>
        </p:txBody>
      </p:sp>
      <p:sp>
        <p:nvSpPr>
          <p:cNvPr id="9" name="Text Box 2"/>
          <p:cNvSpPr txBox="1"/>
          <p:nvPr/>
        </p:nvSpPr>
        <p:spPr>
          <a:xfrm>
            <a:off x="5981398" y="1686573"/>
            <a:ext cx="2895600" cy="2176610"/>
          </a:xfrm>
          <a:prstGeom prst="rect">
            <a:avLst/>
          </a:prstGeom>
          <a:solidFill>
            <a:schemeClr val="bg2">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2000" b="1" i="1" dirty="0" smtClean="0">
                <a:solidFill>
                  <a:schemeClr val="tx1">
                    <a:lumMod val="65000"/>
                    <a:lumOff val="35000"/>
                  </a:schemeClr>
                </a:solidFill>
                <a:ea typeface="Calibri" panose="020F0502020204030204" pitchFamily="34" charset="0"/>
                <a:cs typeface="Helvetica" panose="020B0604020202020204" pitchFamily="34" charset="0"/>
              </a:rPr>
              <a:t>“</a:t>
            </a:r>
            <a:r>
              <a:rPr lang="en-US" sz="2000" b="1" i="1" dirty="0">
                <a:solidFill>
                  <a:schemeClr val="tx1">
                    <a:lumMod val="65000"/>
                    <a:lumOff val="35000"/>
                  </a:schemeClr>
                </a:solidFill>
                <a:ea typeface="Calibri" panose="020F0502020204030204" pitchFamily="34" charset="0"/>
                <a:cs typeface="Helvetica" panose="020B0604020202020204" pitchFamily="34" charset="0"/>
              </a:rPr>
              <a:t>From 2012 to 2016, the National Human Trafficking Hotline estimated 774 cases of human trafficking in Colorado.”</a:t>
            </a:r>
            <a:endParaRPr lang="en-US" sz="2000" i="1" dirty="0">
              <a:solidFill>
                <a:schemeClr val="tx1">
                  <a:lumMod val="65000"/>
                  <a:lumOff val="3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67686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65000"/>
                    <a:lumOff val="35000"/>
                  </a:schemeClr>
                </a:solidFill>
              </a:rPr>
              <a:t>Labor </a:t>
            </a:r>
            <a:r>
              <a:rPr lang="en-US" dirty="0" smtClean="0">
                <a:solidFill>
                  <a:schemeClr val="tx1">
                    <a:lumMod val="65000"/>
                    <a:lumOff val="35000"/>
                  </a:schemeClr>
                </a:solidFill>
              </a:rPr>
              <a:t>Trafficking—Dynamics</a:t>
            </a:r>
            <a:endParaRPr lang="en-US" dirty="0">
              <a:solidFill>
                <a:schemeClr val="tx1">
                  <a:lumMod val="65000"/>
                  <a:lumOff val="35000"/>
                </a:schemeClr>
              </a:solidFill>
            </a:endParaRPr>
          </a:p>
        </p:txBody>
      </p:sp>
      <p:sp>
        <p:nvSpPr>
          <p:cNvPr id="3" name="Text Placeholder 2"/>
          <p:cNvSpPr>
            <a:spLocks noGrp="1"/>
          </p:cNvSpPr>
          <p:nvPr>
            <p:ph type="body" sz="half" idx="1"/>
          </p:nvPr>
        </p:nvSpPr>
        <p:spPr>
          <a:xfrm>
            <a:off x="609600" y="1600202"/>
            <a:ext cx="8305800" cy="4525963"/>
          </a:xfrm>
        </p:spPr>
        <p:txBody>
          <a:bodyPr/>
          <a:lstStyle/>
          <a:p>
            <a:pPr marL="342900" indent="-342900">
              <a:buFont typeface="Arial" panose="020B0604020202020204" pitchFamily="34" charset="0"/>
              <a:buChar char="•"/>
            </a:pPr>
            <a:r>
              <a:rPr lang="en-US" sz="1800" dirty="0" smtClean="0"/>
              <a:t>Being </a:t>
            </a:r>
            <a:r>
              <a:rPr lang="en-US" sz="1800" dirty="0"/>
              <a:t>unpaid, paid very little, or paid only through tips</a:t>
            </a:r>
          </a:p>
          <a:p>
            <a:pPr marL="342900" indent="-342900">
              <a:buFont typeface="Arial" panose="020B0604020202020204" pitchFamily="34" charset="0"/>
              <a:buChar char="•"/>
            </a:pPr>
            <a:r>
              <a:rPr lang="en-US" sz="1800" dirty="0" smtClean="0"/>
              <a:t>Owing </a:t>
            </a:r>
            <a:r>
              <a:rPr lang="en-US" sz="1800" dirty="0"/>
              <a:t>a large debt and being unable to pay it off</a:t>
            </a:r>
          </a:p>
          <a:p>
            <a:pPr marL="342900" indent="-342900">
              <a:buFont typeface="Arial" panose="020B0604020202020204" pitchFamily="34" charset="0"/>
              <a:buChar char="•"/>
            </a:pPr>
            <a:r>
              <a:rPr lang="en-US" sz="1800" dirty="0" smtClean="0"/>
              <a:t>Not </a:t>
            </a:r>
            <a:r>
              <a:rPr lang="en-US" sz="1800" dirty="0"/>
              <a:t>being allowed breaks at work or being subjected to excessively long work hours</a:t>
            </a:r>
          </a:p>
          <a:p>
            <a:pPr marL="342900" indent="-342900">
              <a:buFont typeface="Arial" panose="020B0604020202020204" pitchFamily="34" charset="0"/>
              <a:buChar char="•"/>
            </a:pPr>
            <a:r>
              <a:rPr lang="en-US" sz="1800" dirty="0" smtClean="0"/>
              <a:t>Not </a:t>
            </a:r>
            <a:r>
              <a:rPr lang="en-US" sz="1800" dirty="0"/>
              <a:t>being in control of his or her own </a:t>
            </a:r>
            <a:r>
              <a:rPr lang="en-US" sz="1800" dirty="0" smtClean="0"/>
              <a:t>money, or important papers</a:t>
            </a:r>
          </a:p>
          <a:p>
            <a:endParaRPr lang="en-US" sz="1800" dirty="0"/>
          </a:p>
          <a:p>
            <a:r>
              <a:rPr lang="en-US" sz="1800" dirty="0" smtClean="0"/>
              <a:t>Additional dynamics for students and adolescents:</a:t>
            </a:r>
            <a:endParaRPr lang="en-US" sz="1800" dirty="0"/>
          </a:p>
          <a:p>
            <a:pPr marL="342900" indent="-342900">
              <a:buFont typeface="Arial" panose="020B0604020202020204" pitchFamily="34" charset="0"/>
              <a:buChar char="•"/>
            </a:pPr>
            <a:r>
              <a:rPr lang="en-US" sz="1800" dirty="0" smtClean="0"/>
              <a:t>Living </a:t>
            </a:r>
            <a:r>
              <a:rPr lang="en-US" sz="1800" dirty="0"/>
              <a:t>with an employer or having an employer listed as a student’s caregiver</a:t>
            </a:r>
          </a:p>
          <a:p>
            <a:pPr marL="342900" indent="-342900">
              <a:buFont typeface="Arial" panose="020B0604020202020204" pitchFamily="34" charset="0"/>
              <a:buChar char="•"/>
            </a:pPr>
            <a:r>
              <a:rPr lang="en-US" sz="1800" dirty="0"/>
              <a:t>Being overly concerned with pleasing an employer and/or deferring personal or educational decisions to a boss</a:t>
            </a:r>
          </a:p>
          <a:p>
            <a:pPr marL="342900" indent="-342900">
              <a:buFont typeface="Arial" panose="020B0604020202020204" pitchFamily="34" charset="0"/>
              <a:buChar char="•"/>
            </a:pPr>
            <a:r>
              <a:rPr lang="en-US" sz="1800" dirty="0" smtClean="0"/>
              <a:t>Being </a:t>
            </a:r>
            <a:r>
              <a:rPr lang="en-US" sz="1800" dirty="0"/>
              <a:t>employed but not having a school-authorized work permit</a:t>
            </a:r>
          </a:p>
          <a:p>
            <a:pPr marL="342900" indent="-342900">
              <a:buFont typeface="Arial" panose="020B0604020202020204" pitchFamily="34" charset="0"/>
              <a:buChar char="•"/>
            </a:pPr>
            <a:r>
              <a:rPr lang="en-US" sz="1800" dirty="0"/>
              <a:t>Being employed and having a work permit but clearly working outside the permitted hours for students</a:t>
            </a:r>
          </a:p>
          <a:p>
            <a:endParaRPr lang="en-US" dirty="0"/>
          </a:p>
          <a:p>
            <a:endParaRPr lang="en-US" dirty="0"/>
          </a:p>
        </p:txBody>
      </p:sp>
    </p:spTree>
    <p:extLst>
      <p:ext uri="{BB962C8B-B14F-4D97-AF65-F5344CB8AC3E}">
        <p14:creationId xmlns:p14="http://schemas.microsoft.com/office/powerpoint/2010/main" val="21062911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990600"/>
          </a:xfrm>
        </p:spPr>
        <p:txBody>
          <a:bodyPr/>
          <a:lstStyle/>
          <a:p>
            <a:r>
              <a:rPr lang="en-US" sz="4000" dirty="0" smtClean="0"/>
              <a:t>Slide Template: Trafficking Prevalence</a:t>
            </a:r>
            <a:endParaRPr lang="en-US" sz="4000" dirty="0"/>
          </a:p>
        </p:txBody>
      </p:sp>
      <p:sp>
        <p:nvSpPr>
          <p:cNvPr id="3" name="Text Placeholder 2"/>
          <p:cNvSpPr>
            <a:spLocks noGrp="1"/>
          </p:cNvSpPr>
          <p:nvPr>
            <p:ph type="body" sz="half" idx="1"/>
          </p:nvPr>
        </p:nvSpPr>
        <p:spPr>
          <a:xfrm>
            <a:off x="457200" y="1600202"/>
            <a:ext cx="8077200" cy="4525963"/>
          </a:xfrm>
        </p:spPr>
        <p:txBody>
          <a:bodyPr/>
          <a:lstStyle/>
          <a:p>
            <a:r>
              <a:rPr lang="en-US" sz="3600" dirty="0" smtClean="0"/>
              <a:t>ADD IN DATA FROM YOUR STATE HERE. You can pull data from the National Human Trafficking Hotline Website. </a:t>
            </a:r>
            <a:endParaRPr lang="en-US" sz="3600" dirty="0"/>
          </a:p>
        </p:txBody>
      </p:sp>
    </p:spTree>
    <p:extLst>
      <p:ext uri="{BB962C8B-B14F-4D97-AF65-F5344CB8AC3E}">
        <p14:creationId xmlns:p14="http://schemas.microsoft.com/office/powerpoint/2010/main" val="4043135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153400" cy="677074"/>
          </a:xfrm>
        </p:spPr>
        <p:txBody>
          <a:bodyPr/>
          <a:lstStyle/>
          <a:p>
            <a:r>
              <a:rPr lang="en-US" sz="3600" dirty="0" smtClean="0"/>
              <a:t>Homeless Youth and Their Traffickers</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549" y="2263556"/>
            <a:ext cx="5017702" cy="4044518"/>
          </a:xfrm>
          <a:prstGeom prst="rect">
            <a:avLst/>
          </a:prstGeom>
        </p:spPr>
      </p:pic>
      <p:sp>
        <p:nvSpPr>
          <p:cNvPr id="3" name="TextBox 2"/>
          <p:cNvSpPr txBox="1"/>
          <p:nvPr/>
        </p:nvSpPr>
        <p:spPr>
          <a:xfrm>
            <a:off x="2246029" y="5985057"/>
            <a:ext cx="1752600" cy="307777"/>
          </a:xfrm>
          <a:prstGeom prst="rect">
            <a:avLst/>
          </a:prstGeom>
          <a:noFill/>
        </p:spPr>
        <p:txBody>
          <a:bodyPr wrap="square" rtlCol="0">
            <a:spAutoFit/>
          </a:bodyPr>
          <a:lstStyle/>
          <a:p>
            <a:pPr defTabSz="914400"/>
            <a:r>
              <a:rPr lang="en-US" sz="1400" dirty="0">
                <a:solidFill>
                  <a:prstClr val="black">
                    <a:lumMod val="65000"/>
                    <a:lumOff val="35000"/>
                  </a:prstClr>
                </a:solidFill>
              </a:rPr>
              <a:t>(</a:t>
            </a:r>
            <a:r>
              <a:rPr lang="en-US" sz="1400" dirty="0" err="1" smtClean="0">
                <a:solidFill>
                  <a:prstClr val="black">
                    <a:lumMod val="65000"/>
                    <a:lumOff val="35000"/>
                  </a:prstClr>
                </a:solidFill>
              </a:rPr>
              <a:t>Bigelsen</a:t>
            </a:r>
            <a:r>
              <a:rPr lang="en-US" sz="1400" dirty="0" smtClean="0">
                <a:solidFill>
                  <a:prstClr val="black">
                    <a:lumMod val="65000"/>
                    <a:lumOff val="35000"/>
                  </a:prstClr>
                </a:solidFill>
              </a:rPr>
              <a:t>, 2013) </a:t>
            </a:r>
            <a:endParaRPr lang="en-US" sz="1400" dirty="0">
              <a:solidFill>
                <a:prstClr val="black">
                  <a:lumMod val="65000"/>
                  <a:lumOff val="35000"/>
                </a:prstClr>
              </a:solidFill>
            </a:endParaRPr>
          </a:p>
        </p:txBody>
      </p:sp>
      <p:sp>
        <p:nvSpPr>
          <p:cNvPr id="4" name="TextBox 3"/>
          <p:cNvSpPr txBox="1"/>
          <p:nvPr/>
        </p:nvSpPr>
        <p:spPr>
          <a:xfrm>
            <a:off x="1295400" y="1447799"/>
            <a:ext cx="6858000" cy="830997"/>
          </a:xfrm>
          <a:prstGeom prst="rect">
            <a:avLst/>
          </a:prstGeom>
          <a:noFill/>
        </p:spPr>
        <p:txBody>
          <a:bodyPr wrap="square" rtlCol="0">
            <a:spAutoFit/>
          </a:bodyPr>
          <a:lstStyle/>
          <a:p>
            <a:pPr algn="ctr" defTabSz="914400"/>
            <a:r>
              <a:rPr lang="en-US" sz="2400" dirty="0">
                <a:solidFill>
                  <a:prstClr val="black"/>
                </a:solidFill>
              </a:rPr>
              <a:t>Experiences of Homeless Youth at Covenant House New York</a:t>
            </a:r>
          </a:p>
        </p:txBody>
      </p:sp>
    </p:spTree>
    <p:extLst>
      <p:ext uri="{BB962C8B-B14F-4D97-AF65-F5344CB8AC3E}">
        <p14:creationId xmlns:p14="http://schemas.microsoft.com/office/powerpoint/2010/main" val="1020155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610600" cy="685800"/>
          </a:xfrm>
        </p:spPr>
        <p:txBody>
          <a:bodyPr>
            <a:noAutofit/>
          </a:bodyPr>
          <a:lstStyle/>
          <a:p>
            <a:r>
              <a:rPr lang="en-US" sz="3200" dirty="0" smtClean="0">
                <a:solidFill>
                  <a:schemeClr val="tx1">
                    <a:lumMod val="65000"/>
                    <a:lumOff val="35000"/>
                  </a:schemeClr>
                </a:solidFill>
              </a:rPr>
              <a:t>Audience Call and Response</a:t>
            </a:r>
            <a:endParaRPr lang="en-US" sz="3200" dirty="0">
              <a:solidFill>
                <a:schemeClr val="tx1">
                  <a:lumMod val="65000"/>
                  <a:lumOff val="35000"/>
                </a:schemeClr>
              </a:solidFill>
            </a:endParaRPr>
          </a:p>
        </p:txBody>
      </p:sp>
      <p:pic>
        <p:nvPicPr>
          <p:cNvPr id="717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86400" y="2513081"/>
            <a:ext cx="3284713" cy="3404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3400" y="1543734"/>
            <a:ext cx="8305800" cy="954107"/>
          </a:xfrm>
          <a:prstGeom prst="rect">
            <a:avLst/>
          </a:prstGeom>
        </p:spPr>
        <p:txBody>
          <a:bodyPr wrap="square">
            <a:spAutoFit/>
          </a:bodyPr>
          <a:lstStyle/>
          <a:p>
            <a:pPr algn="ctr"/>
            <a:r>
              <a:rPr lang="en-US" sz="2800" dirty="0">
                <a:solidFill>
                  <a:schemeClr val="tx1">
                    <a:lumMod val="65000"/>
                    <a:lumOff val="35000"/>
                  </a:schemeClr>
                </a:solidFill>
              </a:rPr>
              <a:t>What are some </a:t>
            </a:r>
            <a:r>
              <a:rPr lang="en-US" sz="2800" dirty="0" smtClean="0">
                <a:solidFill>
                  <a:schemeClr val="tx1">
                    <a:lumMod val="65000"/>
                    <a:lumOff val="35000"/>
                  </a:schemeClr>
                </a:solidFill>
              </a:rPr>
              <a:t>possible similar dynamics </a:t>
            </a:r>
          </a:p>
          <a:p>
            <a:pPr algn="ctr"/>
            <a:r>
              <a:rPr lang="en-US" sz="2800" dirty="0" smtClean="0">
                <a:solidFill>
                  <a:schemeClr val="tx1">
                    <a:lumMod val="65000"/>
                    <a:lumOff val="35000"/>
                  </a:schemeClr>
                </a:solidFill>
              </a:rPr>
              <a:t>between IPV </a:t>
            </a:r>
            <a:r>
              <a:rPr lang="en-US" sz="2800" dirty="0">
                <a:solidFill>
                  <a:schemeClr val="tx1">
                    <a:lumMod val="65000"/>
                    <a:lumOff val="35000"/>
                  </a:schemeClr>
                </a:solidFill>
              </a:rPr>
              <a:t>and HT survivors</a:t>
            </a:r>
            <a:r>
              <a:rPr lang="en-US" sz="2800" dirty="0" smtClean="0">
                <a:solidFill>
                  <a:schemeClr val="tx1">
                    <a:lumMod val="65000"/>
                    <a:lumOff val="35000"/>
                  </a:schemeClr>
                </a:solidFill>
              </a:rPr>
              <a:t>?</a:t>
            </a:r>
            <a:endParaRPr lang="en-US" sz="2800" dirty="0"/>
          </a:p>
        </p:txBody>
      </p:sp>
      <p:sp>
        <p:nvSpPr>
          <p:cNvPr id="5" name="Text Placeholder 3"/>
          <p:cNvSpPr>
            <a:spLocks noGrp="1"/>
          </p:cNvSpPr>
          <p:nvPr>
            <p:ph sz="half" idx="1"/>
          </p:nvPr>
        </p:nvSpPr>
        <p:spPr>
          <a:xfrm>
            <a:off x="990600" y="2521136"/>
            <a:ext cx="4141840" cy="2428524"/>
          </a:xfrm>
        </p:spPr>
        <p:txBody>
          <a:bodyPr/>
          <a:lstStyle/>
          <a:p>
            <a:pPr>
              <a:spcBef>
                <a:spcPts val="0"/>
              </a:spcBef>
              <a:buClr>
                <a:srgbClr val="F09208"/>
              </a:buClr>
              <a:buFont typeface="Arial" panose="020B0604020202020204" pitchFamily="34" charset="0"/>
              <a:buChar char="•"/>
            </a:pPr>
            <a:r>
              <a:rPr lang="en-US" sz="2000" dirty="0">
                <a:solidFill>
                  <a:schemeClr val="tx1">
                    <a:lumMod val="65000"/>
                    <a:lumOff val="35000"/>
                  </a:schemeClr>
                </a:solidFill>
              </a:rPr>
              <a:t>Physical and sexual violence </a:t>
            </a:r>
          </a:p>
          <a:p>
            <a:pPr>
              <a:spcBef>
                <a:spcPts val="0"/>
              </a:spcBef>
              <a:buClr>
                <a:srgbClr val="F09208"/>
              </a:buClr>
              <a:buFont typeface="Arial" panose="020B0604020202020204" pitchFamily="34" charset="0"/>
              <a:buChar char="•"/>
            </a:pPr>
            <a:r>
              <a:rPr lang="en-US" sz="2000" dirty="0">
                <a:solidFill>
                  <a:schemeClr val="tx1">
                    <a:lumMod val="65000"/>
                    <a:lumOff val="35000"/>
                  </a:schemeClr>
                </a:solidFill>
              </a:rPr>
              <a:t>Restrictions on freedom of movement, control</a:t>
            </a:r>
          </a:p>
          <a:p>
            <a:pPr>
              <a:spcBef>
                <a:spcPts val="0"/>
              </a:spcBef>
              <a:buClr>
                <a:srgbClr val="F09208"/>
              </a:buClr>
              <a:buFont typeface="Arial" panose="020B0604020202020204" pitchFamily="34" charset="0"/>
              <a:buChar char="•"/>
            </a:pPr>
            <a:r>
              <a:rPr lang="en-US" sz="2000" dirty="0">
                <a:solidFill>
                  <a:schemeClr val="tx1">
                    <a:lumMod val="65000"/>
                    <a:lumOff val="35000"/>
                  </a:schemeClr>
                </a:solidFill>
              </a:rPr>
              <a:t>Isolation</a:t>
            </a:r>
          </a:p>
          <a:p>
            <a:pPr>
              <a:spcBef>
                <a:spcPts val="0"/>
              </a:spcBef>
              <a:buClr>
                <a:srgbClr val="F09208"/>
              </a:buClr>
              <a:buFont typeface="Arial" panose="020B0604020202020204" pitchFamily="34" charset="0"/>
              <a:buChar char="•"/>
            </a:pPr>
            <a:r>
              <a:rPr lang="en-US" sz="2000" dirty="0">
                <a:solidFill>
                  <a:schemeClr val="tx1">
                    <a:lumMod val="65000"/>
                    <a:lumOff val="35000"/>
                  </a:schemeClr>
                </a:solidFill>
              </a:rPr>
              <a:t>Financial control</a:t>
            </a:r>
          </a:p>
          <a:p>
            <a:pPr>
              <a:spcBef>
                <a:spcPts val="0"/>
              </a:spcBef>
              <a:buClr>
                <a:srgbClr val="F09208"/>
              </a:buClr>
              <a:buFont typeface="Arial" panose="020B0604020202020204" pitchFamily="34" charset="0"/>
              <a:buChar char="•"/>
            </a:pPr>
            <a:r>
              <a:rPr lang="en-US" sz="2000" dirty="0">
                <a:solidFill>
                  <a:schemeClr val="tx1">
                    <a:lumMod val="65000"/>
                    <a:lumOff val="35000"/>
                  </a:schemeClr>
                </a:solidFill>
              </a:rPr>
              <a:t>Intimidation, fear</a:t>
            </a:r>
          </a:p>
          <a:p>
            <a:pPr>
              <a:spcBef>
                <a:spcPts val="0"/>
              </a:spcBef>
              <a:buClr>
                <a:srgbClr val="F09208"/>
              </a:buClr>
              <a:buFont typeface="Arial" panose="020B0604020202020204" pitchFamily="34" charset="0"/>
              <a:buChar char="•"/>
            </a:pPr>
            <a:r>
              <a:rPr lang="en-US" sz="2000" dirty="0">
                <a:solidFill>
                  <a:schemeClr val="tx1">
                    <a:lumMod val="65000"/>
                    <a:lumOff val="35000"/>
                  </a:schemeClr>
                </a:solidFill>
              </a:rPr>
              <a:t>Fostering of drug and alcohol dependencies due to their situations</a:t>
            </a:r>
          </a:p>
          <a:p>
            <a:pPr indent="0"/>
            <a:endParaRPr lang="en-US" sz="2400" dirty="0"/>
          </a:p>
        </p:txBody>
      </p:sp>
      <p:sp>
        <p:nvSpPr>
          <p:cNvPr id="6" name="TextBox 5"/>
          <p:cNvSpPr txBox="1"/>
          <p:nvPr/>
        </p:nvSpPr>
        <p:spPr>
          <a:xfrm>
            <a:off x="585020" y="5333006"/>
            <a:ext cx="4953000" cy="830997"/>
          </a:xfrm>
          <a:prstGeom prst="rect">
            <a:avLst/>
          </a:prstGeom>
          <a:noFill/>
        </p:spPr>
        <p:txBody>
          <a:bodyPr wrap="square" rtlCol="0">
            <a:spAutoFit/>
          </a:bodyPr>
          <a:lstStyle/>
          <a:p>
            <a:r>
              <a:rPr lang="en-US" sz="1600" b="1" dirty="0">
                <a:solidFill>
                  <a:srgbClr val="F58220"/>
                </a:solidFill>
              </a:rPr>
              <a:t>It is not uncommon in federal trafficking prosecutions for the trafficker to be the husband, boyfriend, or romantic partner of the victim.</a:t>
            </a:r>
          </a:p>
        </p:txBody>
      </p:sp>
      <p:sp>
        <p:nvSpPr>
          <p:cNvPr id="7" name="TextBox 6"/>
          <p:cNvSpPr txBox="1"/>
          <p:nvPr/>
        </p:nvSpPr>
        <p:spPr>
          <a:xfrm>
            <a:off x="5866580" y="5856524"/>
            <a:ext cx="3859160" cy="276999"/>
          </a:xfrm>
          <a:prstGeom prst="rect">
            <a:avLst/>
          </a:prstGeom>
          <a:noFill/>
        </p:spPr>
        <p:txBody>
          <a:bodyPr wrap="square" rtlCol="0">
            <a:spAutoFit/>
          </a:bodyPr>
          <a:lstStyle/>
          <a:p>
            <a:r>
              <a:rPr lang="en-US" sz="1200" dirty="0">
                <a:solidFill>
                  <a:schemeClr val="tx1">
                    <a:lumMod val="65000"/>
                    <a:lumOff val="35000"/>
                  </a:schemeClr>
                </a:solidFill>
              </a:rPr>
              <a:t>(Human Trafficking Legal Center, 2018)</a:t>
            </a:r>
          </a:p>
        </p:txBody>
      </p:sp>
    </p:spTree>
    <p:extLst>
      <p:ext uri="{BB962C8B-B14F-4D97-AF65-F5344CB8AC3E}">
        <p14:creationId xmlns:p14="http://schemas.microsoft.com/office/powerpoint/2010/main" val="137918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Shape 1233"/>
          <p:cNvSpPr>
            <a:spLocks noGrp="1"/>
          </p:cNvSpPr>
          <p:nvPr>
            <p:ph type="title"/>
          </p:nvPr>
        </p:nvSpPr>
        <p:spPr>
          <a:xfrm>
            <a:off x="533400" y="543877"/>
            <a:ext cx="8305799" cy="612775"/>
          </a:xfrm>
        </p:spPr>
        <p:txBody>
          <a:bodyPr>
            <a:noAutofit/>
          </a:bodyPr>
          <a:lstStyle/>
          <a:p>
            <a:pPr lvl="0"/>
            <a:r>
              <a:rPr lang="en-US" sz="3600" dirty="0"/>
              <a:t>Mindful Movement</a:t>
            </a:r>
          </a:p>
        </p:txBody>
      </p:sp>
      <p:sp>
        <p:nvSpPr>
          <p:cNvPr id="12" name="Shape 1232"/>
          <p:cNvSpPr>
            <a:spLocks noGrp="1"/>
          </p:cNvSpPr>
          <p:nvPr>
            <p:ph type="body" idx="4294967295"/>
          </p:nvPr>
        </p:nvSpPr>
        <p:spPr>
          <a:xfrm>
            <a:off x="685800" y="1524000"/>
            <a:ext cx="4038600" cy="4800600"/>
          </a:xfrm>
          <a:prstGeom prst="rect">
            <a:avLst/>
          </a:prstGeom>
        </p:spPr>
        <p:txBody>
          <a:bodyPr lIns="0" tIns="0" rIns="0" bIns="0">
            <a:normAutofit fontScale="92500"/>
          </a:bodyPr>
          <a:lstStyle/>
          <a:p>
            <a:pPr marL="514350" lvl="0" indent="-514350">
              <a:lnSpc>
                <a:spcPct val="100000"/>
              </a:lnSpc>
              <a:buClr>
                <a:srgbClr val="F09208"/>
              </a:buClr>
              <a:buFont typeface="+mj-lt"/>
              <a:buAutoNum type="arabicPeriod"/>
              <a:defRPr sz="1800">
                <a:solidFill>
                  <a:srgbClr val="000000"/>
                </a:solidFill>
              </a:defRPr>
            </a:pPr>
            <a:r>
              <a:rPr sz="2600" dirty="0">
                <a:solidFill>
                  <a:srgbClr val="58595B"/>
                </a:solidFill>
              </a:rPr>
              <a:t>Stand up</a:t>
            </a:r>
            <a:r>
              <a:rPr lang="en-US" sz="2600" dirty="0">
                <a:solidFill>
                  <a:srgbClr val="58595B"/>
                </a:solidFill>
              </a:rPr>
              <a:t>, or stay seated</a:t>
            </a:r>
            <a:endParaRPr sz="2600" dirty="0">
              <a:solidFill>
                <a:srgbClr val="58595B"/>
              </a:solidFill>
            </a:endParaRPr>
          </a:p>
          <a:p>
            <a:pPr marL="514350" lvl="0" indent="-514350">
              <a:lnSpc>
                <a:spcPct val="100000"/>
              </a:lnSpc>
              <a:buClr>
                <a:srgbClr val="F09208"/>
              </a:buClr>
              <a:buFont typeface="+mj-lt"/>
              <a:buAutoNum type="arabicPeriod"/>
              <a:defRPr sz="1800">
                <a:solidFill>
                  <a:srgbClr val="000000"/>
                </a:solidFill>
              </a:defRPr>
            </a:pPr>
            <a:r>
              <a:rPr sz="2600" dirty="0">
                <a:solidFill>
                  <a:srgbClr val="58595B"/>
                </a:solidFill>
              </a:rPr>
              <a:t>Breathe in, palms up, arms out stretched</a:t>
            </a:r>
          </a:p>
          <a:p>
            <a:pPr marL="514350" lvl="0" indent="-514350">
              <a:lnSpc>
                <a:spcPct val="100000"/>
              </a:lnSpc>
              <a:buClr>
                <a:srgbClr val="F09208"/>
              </a:buClr>
              <a:buFont typeface="+mj-lt"/>
              <a:buAutoNum type="arabicPeriod"/>
              <a:defRPr sz="1800">
                <a:solidFill>
                  <a:srgbClr val="000000"/>
                </a:solidFill>
              </a:defRPr>
            </a:pPr>
            <a:r>
              <a:rPr sz="2600" dirty="0">
                <a:solidFill>
                  <a:srgbClr val="58595B"/>
                </a:solidFill>
              </a:rPr>
              <a:t>Breathe out, touch your shoulders with your fingertips</a:t>
            </a:r>
          </a:p>
          <a:p>
            <a:pPr marL="514350" lvl="0" indent="-514350">
              <a:lnSpc>
                <a:spcPct val="100000"/>
              </a:lnSpc>
              <a:buClr>
                <a:srgbClr val="F09208"/>
              </a:buClr>
              <a:buFont typeface="+mj-lt"/>
              <a:buAutoNum type="arabicPeriod"/>
              <a:defRPr sz="1800">
                <a:solidFill>
                  <a:srgbClr val="000000"/>
                </a:solidFill>
              </a:defRPr>
            </a:pPr>
            <a:r>
              <a:rPr sz="2600" dirty="0">
                <a:solidFill>
                  <a:srgbClr val="58595B"/>
                </a:solidFill>
              </a:rPr>
              <a:t>Breathe in, open and extend your arms out to the sides</a:t>
            </a:r>
          </a:p>
          <a:p>
            <a:pPr marL="514350" lvl="0" indent="-514350">
              <a:lnSpc>
                <a:spcPct val="100000"/>
              </a:lnSpc>
              <a:buClr>
                <a:srgbClr val="F09208"/>
              </a:buClr>
              <a:buFont typeface="+mj-lt"/>
              <a:buAutoNum type="arabicPeriod"/>
              <a:defRPr sz="1800">
                <a:solidFill>
                  <a:srgbClr val="000000"/>
                </a:solidFill>
              </a:defRPr>
            </a:pPr>
            <a:r>
              <a:rPr sz="2600" dirty="0">
                <a:solidFill>
                  <a:srgbClr val="58595B"/>
                </a:solidFill>
              </a:rPr>
              <a:t>Breathe out as you bring fingertips back to your shoulders</a:t>
            </a:r>
          </a:p>
        </p:txBody>
      </p:sp>
      <p:grpSp>
        <p:nvGrpSpPr>
          <p:cNvPr id="1237" name="Group 1237" descr="C:\Users\timmie\Dropbox\Home Visitation\z_For Website\Women\Mother Daughter in Field.jpg"/>
          <p:cNvGrpSpPr/>
          <p:nvPr/>
        </p:nvGrpSpPr>
        <p:grpSpPr>
          <a:xfrm>
            <a:off x="4724400" y="2133600"/>
            <a:ext cx="4127038" cy="3157538"/>
            <a:chOff x="0" y="0"/>
            <a:chExt cx="4208317" cy="3429000"/>
          </a:xfrm>
        </p:grpSpPr>
        <p:sp>
          <p:nvSpPr>
            <p:cNvPr id="1235" name="Shape 1235"/>
            <p:cNvSpPr/>
            <p:nvPr/>
          </p:nvSpPr>
          <p:spPr>
            <a:xfrm>
              <a:off x="0" y="0"/>
              <a:ext cx="4208318" cy="3429000"/>
            </a:xfrm>
            <a:prstGeom prst="rect">
              <a:avLst/>
            </a:prstGeom>
            <a:solidFill>
              <a:srgbClr val="EDEDED"/>
            </a:solidFill>
            <a:ln w="12700" cap="flat">
              <a:noFill/>
              <a:miter lim="400000"/>
            </a:ln>
            <a:effectLst/>
          </p:spPr>
          <p:txBody>
            <a:bodyPr wrap="square" lIns="0" tIns="0" rIns="0" bIns="0" numCol="1" anchor="ctr">
              <a:noAutofit/>
            </a:bodyPr>
            <a:lstStyle/>
            <a:p>
              <a:endParaRPr>
                <a:solidFill>
                  <a:prstClr val="black"/>
                </a:solidFill>
              </a:endParaRPr>
            </a:p>
          </p:txBody>
        </p:sp>
        <p:pic>
          <p:nvPicPr>
            <p:cNvPr id="1236" name="image56.jpg"/>
            <p:cNvPicPr/>
            <p:nvPr/>
          </p:nvPicPr>
          <p:blipFill>
            <a:blip r:embed="rId3" cstate="print">
              <a:extLst/>
            </a:blip>
            <a:srcRect l="47142" t="43490" r="14068" b="8770"/>
            <a:stretch>
              <a:fillRect/>
            </a:stretch>
          </p:blipFill>
          <p:spPr>
            <a:xfrm>
              <a:off x="-1" y="-1"/>
              <a:ext cx="4208319" cy="3429002"/>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Tree>
    <p:extLst>
      <p:ext uri="{BB962C8B-B14F-4D97-AF65-F5344CB8AC3E}">
        <p14:creationId xmlns:p14="http://schemas.microsoft.com/office/powerpoint/2010/main" val="304947741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208"/>
          <a:stretch/>
        </p:blipFill>
        <p:spPr>
          <a:xfrm flipH="1">
            <a:off x="-22128" y="0"/>
            <a:ext cx="9183713" cy="5391727"/>
          </a:xfrm>
          <a:prstGeom prst="rect">
            <a:avLst/>
          </a:prstGeom>
        </p:spPr>
      </p:pic>
      <p:sp>
        <p:nvSpPr>
          <p:cNvPr id="16" name="Rectangle 4"/>
          <p:cNvSpPr txBox="1">
            <a:spLocks noChangeArrowheads="1"/>
          </p:cNvSpPr>
          <p:nvPr/>
        </p:nvSpPr>
        <p:spPr>
          <a:xfrm>
            <a:off x="190499" y="5638800"/>
            <a:ext cx="8763000" cy="489566"/>
          </a:xfrm>
          <a:prstGeom prst="rect">
            <a:avLst/>
          </a:prstGeom>
        </p:spPr>
        <p:txBody>
          <a:bodyPr vert="horz" lIns="91440" tIns="45720" rIns="91440" bIns="45720" rtlCol="0" anchor="t">
            <a:noAutofit/>
          </a:bodyPr>
          <a:lstStyle/>
          <a:p>
            <a:pPr algn="ctr" defTabSz="457200">
              <a:spcBef>
                <a:spcPct val="0"/>
              </a:spcBef>
              <a:defRPr/>
            </a:pPr>
            <a:r>
              <a:rPr lang="en-US" sz="3200" b="1" dirty="0">
                <a:solidFill>
                  <a:schemeClr val="tx1">
                    <a:lumMod val="65000"/>
                    <a:lumOff val="35000"/>
                  </a:schemeClr>
                </a:solidFill>
                <a:latin typeface="Arial" pitchFamily="34" charset="0"/>
                <a:ea typeface="+mj-ea"/>
                <a:cs typeface="Arial" pitchFamily="34" charset="0"/>
              </a:rPr>
              <a:t>Health Impact of IPV and Human Trafficking</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555" y="3962400"/>
            <a:ext cx="2429445" cy="1190077"/>
          </a:xfrm>
          <a:prstGeom prst="rect">
            <a:avLst/>
          </a:prstGeom>
        </p:spPr>
      </p:pic>
    </p:spTree>
    <p:custDataLst>
      <p:tags r:id="rId1"/>
    </p:custDataLst>
    <p:extLst>
      <p:ext uri="{BB962C8B-B14F-4D97-AF65-F5344CB8AC3E}">
        <p14:creationId xmlns:p14="http://schemas.microsoft.com/office/powerpoint/2010/main" val="1312771559"/>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496" y="427892"/>
            <a:ext cx="8153400" cy="990600"/>
          </a:xfrm>
        </p:spPr>
        <p:txBody>
          <a:bodyPr>
            <a:normAutofit/>
          </a:bodyPr>
          <a:lstStyle/>
          <a:p>
            <a:r>
              <a:rPr lang="en-US" sz="3600" dirty="0">
                <a:solidFill>
                  <a:schemeClr val="tx1">
                    <a:lumMod val="65000"/>
                    <a:lumOff val="35000"/>
                  </a:schemeClr>
                </a:solidFill>
              </a:rPr>
              <a:t>Why Health?</a:t>
            </a:r>
          </a:p>
        </p:txBody>
      </p:sp>
      <p:sp>
        <p:nvSpPr>
          <p:cNvPr id="3" name="Content Placeholder 2"/>
          <p:cNvSpPr>
            <a:spLocks noGrp="1"/>
          </p:cNvSpPr>
          <p:nvPr>
            <p:ph sz="quarter" idx="13"/>
          </p:nvPr>
        </p:nvSpPr>
        <p:spPr>
          <a:xfrm>
            <a:off x="588819" y="2147235"/>
            <a:ext cx="6324600" cy="4572000"/>
          </a:xfrm>
        </p:spPr>
        <p:txBody>
          <a:bodyPr/>
          <a:lstStyle/>
          <a:p>
            <a:pPr>
              <a:lnSpc>
                <a:spcPct val="100000"/>
              </a:lnSpc>
              <a:spcAft>
                <a:spcPts val="600"/>
              </a:spcAft>
              <a:buFont typeface="Wingdings" panose="05000000000000000000" pitchFamily="2" charset="2"/>
              <a:buChar char="ü"/>
            </a:pPr>
            <a:r>
              <a:rPr lang="en-US" sz="2400" dirty="0"/>
              <a:t>Understanding that IPV/HT has serious health impacts and advocates are in a unique position to intervene</a:t>
            </a:r>
          </a:p>
          <a:p>
            <a:pPr>
              <a:lnSpc>
                <a:spcPct val="100000"/>
              </a:lnSpc>
              <a:spcAft>
                <a:spcPts val="600"/>
              </a:spcAft>
              <a:buFont typeface="Wingdings" panose="05000000000000000000" pitchFamily="2" charset="2"/>
              <a:buChar char="ü"/>
            </a:pPr>
            <a:r>
              <a:rPr lang="en-US" sz="2400" dirty="0"/>
              <a:t>Improves client access to care/medical home</a:t>
            </a:r>
          </a:p>
          <a:p>
            <a:pPr marL="0" indent="0"/>
            <a:endParaRPr lang="en-US" sz="2400" dirty="0">
              <a:solidFill>
                <a:schemeClr val="bg1">
                  <a:lumMod val="50000"/>
                </a:schemeClr>
              </a:solidFill>
            </a:endParaRPr>
          </a:p>
        </p:txBody>
      </p:sp>
      <p:pic>
        <p:nvPicPr>
          <p:cNvPr id="4" name="Picture 4" descr="Image result for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3622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74132" y="4327947"/>
            <a:ext cx="8229600" cy="19204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700"/>
              </a:spcBef>
              <a:spcAft>
                <a:spcPct val="0"/>
              </a:spcAft>
              <a:buClr>
                <a:srgbClr val="F58220"/>
              </a:buClr>
              <a:buSzPct val="125000"/>
              <a:buFont typeface="Wingdings"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defTabSz="914400">
              <a:spcAft>
                <a:spcPts val="600"/>
              </a:spcAft>
              <a:buFont typeface="Wingdings" pitchFamily="2" charset="2"/>
              <a:buChar char="ü"/>
            </a:pPr>
            <a:r>
              <a:rPr lang="en-US" sz="2400" dirty="0"/>
              <a:t>Holistic approach to healing and support</a:t>
            </a:r>
          </a:p>
          <a:p>
            <a:pPr defTabSz="914400">
              <a:spcAft>
                <a:spcPts val="600"/>
              </a:spcAft>
              <a:buFont typeface="Wingdings" pitchFamily="2" charset="2"/>
              <a:buChar char="ü"/>
            </a:pPr>
            <a:r>
              <a:rPr lang="en-US" sz="2400" dirty="0"/>
              <a:t>Opportunity to deepen partnerships with local community health centers</a:t>
            </a:r>
          </a:p>
          <a:p>
            <a:pPr marL="0" indent="0" defTabSz="914400"/>
            <a:endParaRPr lang="en-US" sz="2400" dirty="0">
              <a:solidFill>
                <a:schemeClr val="bg1">
                  <a:lumMod val="50000"/>
                </a:schemeClr>
              </a:solidFill>
            </a:endParaRPr>
          </a:p>
        </p:txBody>
      </p:sp>
      <p:sp>
        <p:nvSpPr>
          <p:cNvPr id="6" name="Rectangle 5"/>
          <p:cNvSpPr/>
          <p:nvPr/>
        </p:nvSpPr>
        <p:spPr>
          <a:xfrm>
            <a:off x="574132" y="1552031"/>
            <a:ext cx="7960268" cy="461665"/>
          </a:xfrm>
          <a:prstGeom prst="rect">
            <a:avLst/>
          </a:prstGeom>
        </p:spPr>
        <p:txBody>
          <a:bodyPr wrap="square">
            <a:spAutoFit/>
          </a:bodyPr>
          <a:lstStyle/>
          <a:p>
            <a:pPr>
              <a:spcAft>
                <a:spcPts val="600"/>
              </a:spcAft>
            </a:pPr>
            <a:r>
              <a:rPr lang="en-US" sz="2400" b="1" dirty="0">
                <a:solidFill>
                  <a:srgbClr val="E98A00"/>
                </a:solidFill>
                <a:effectLst>
                  <a:outerShdw blurRad="38100" dist="38100" dir="2700000" algn="tl">
                    <a:srgbClr val="000000">
                      <a:alpha val="43137"/>
                    </a:srgbClr>
                  </a:outerShdw>
                </a:effectLst>
              </a:rPr>
              <a:t>An essential part of safety planning and wellness:</a:t>
            </a:r>
          </a:p>
        </p:txBody>
      </p:sp>
    </p:spTree>
    <p:extLst>
      <p:ext uri="{BB962C8B-B14F-4D97-AF65-F5344CB8AC3E}">
        <p14:creationId xmlns:p14="http://schemas.microsoft.com/office/powerpoint/2010/main" val="2145736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39.jpeg" descr="C:\Users\Rebecca\Desktop\images-of-question-marks-139.jpg"/>
          <p:cNvPicPr/>
          <p:nvPr/>
        </p:nvPicPr>
        <p:blipFill>
          <a:blip r:embed="rId3" cstate="print">
            <a:extLst/>
          </a:blip>
          <a:stretch>
            <a:fillRect/>
          </a:stretch>
        </p:blipFill>
        <p:spPr>
          <a:xfrm>
            <a:off x="5304321" y="1617602"/>
            <a:ext cx="3813175" cy="4191001"/>
          </a:xfrm>
          <a:prstGeom prst="rect">
            <a:avLst/>
          </a:prstGeom>
          <a:ln w="12700">
            <a:miter lim="400000"/>
          </a:ln>
        </p:spPr>
      </p:pic>
      <p:sp>
        <p:nvSpPr>
          <p:cNvPr id="3" name="Rectangle 2"/>
          <p:cNvSpPr/>
          <p:nvPr/>
        </p:nvSpPr>
        <p:spPr>
          <a:xfrm>
            <a:off x="762000" y="1905000"/>
            <a:ext cx="4876800" cy="3785652"/>
          </a:xfrm>
          <a:prstGeom prst="rect">
            <a:avLst/>
          </a:prstGeom>
        </p:spPr>
        <p:txBody>
          <a:bodyPr wrap="square">
            <a:spAutoFit/>
          </a:bodyPr>
          <a:lstStyle/>
          <a:p>
            <a:pPr algn="ctr"/>
            <a:r>
              <a:rPr lang="en-US" sz="4800" b="1" dirty="0">
                <a:solidFill>
                  <a:srgbClr val="FF842B"/>
                </a:solidFill>
                <a:effectLst>
                  <a:outerShdw blurRad="38100" dist="38100" dir="2700000" algn="tl">
                    <a:srgbClr val="000000">
                      <a:alpha val="43137"/>
                    </a:srgbClr>
                  </a:outerShdw>
                </a:effectLst>
                <a:latin typeface="+mj-lt"/>
                <a:cs typeface="Calibri"/>
              </a:rPr>
              <a:t>How </a:t>
            </a:r>
            <a:r>
              <a:rPr lang="en-US" sz="4800" b="1" dirty="0" smtClean="0">
                <a:solidFill>
                  <a:srgbClr val="FF842B"/>
                </a:solidFill>
                <a:effectLst>
                  <a:outerShdw blurRad="38100" dist="38100" dir="2700000" algn="tl">
                    <a:srgbClr val="000000">
                      <a:alpha val="43137"/>
                    </a:srgbClr>
                  </a:outerShdw>
                </a:effectLst>
                <a:latin typeface="+mj-lt"/>
                <a:cs typeface="Calibri"/>
              </a:rPr>
              <a:t>do </a:t>
            </a:r>
            <a:r>
              <a:rPr lang="en-US" sz="4800" b="1" dirty="0">
                <a:solidFill>
                  <a:srgbClr val="FF842B"/>
                </a:solidFill>
                <a:effectLst>
                  <a:outerShdw blurRad="38100" dist="38100" dir="2700000" algn="tl">
                    <a:srgbClr val="000000">
                      <a:alpha val="43137"/>
                    </a:srgbClr>
                  </a:outerShdw>
                </a:effectLst>
                <a:latin typeface="+mj-lt"/>
                <a:cs typeface="Calibri"/>
              </a:rPr>
              <a:t>domestic </a:t>
            </a:r>
            <a:r>
              <a:rPr lang="en-US" sz="4800" b="1" dirty="0" smtClean="0">
                <a:solidFill>
                  <a:srgbClr val="FF842B"/>
                </a:solidFill>
                <a:effectLst>
                  <a:outerShdw blurRad="38100" dist="38100" dir="2700000" algn="tl">
                    <a:srgbClr val="000000">
                      <a:alpha val="43137"/>
                    </a:srgbClr>
                  </a:outerShdw>
                </a:effectLst>
                <a:latin typeface="+mj-lt"/>
                <a:cs typeface="Calibri"/>
              </a:rPr>
              <a:t>violence and trafficking </a:t>
            </a:r>
            <a:r>
              <a:rPr lang="en-US" sz="4800" b="1" dirty="0">
                <a:solidFill>
                  <a:srgbClr val="FF842B"/>
                </a:solidFill>
                <a:effectLst>
                  <a:outerShdw blurRad="38100" dist="38100" dir="2700000" algn="tl">
                    <a:srgbClr val="000000">
                      <a:alpha val="43137"/>
                    </a:srgbClr>
                  </a:outerShdw>
                </a:effectLst>
                <a:latin typeface="+mj-lt"/>
                <a:cs typeface="Calibri"/>
              </a:rPr>
              <a:t>impact health?</a:t>
            </a:r>
          </a:p>
        </p:txBody>
      </p:sp>
      <p:sp>
        <p:nvSpPr>
          <p:cNvPr id="2" name="Title 1"/>
          <p:cNvSpPr>
            <a:spLocks noGrp="1"/>
          </p:cNvSpPr>
          <p:nvPr>
            <p:ph type="title"/>
          </p:nvPr>
        </p:nvSpPr>
        <p:spPr>
          <a:xfrm>
            <a:off x="588818" y="534121"/>
            <a:ext cx="8229600" cy="612775"/>
          </a:xfrm>
        </p:spPr>
        <p:txBody>
          <a:bodyPr>
            <a:noAutofit/>
          </a:bodyPr>
          <a:lstStyle/>
          <a:p>
            <a:r>
              <a:rPr lang="en-US" sz="3600" dirty="0">
                <a:solidFill>
                  <a:schemeClr val="tx1">
                    <a:lumMod val="65000"/>
                    <a:lumOff val="35000"/>
                  </a:schemeClr>
                </a:solidFill>
              </a:rPr>
              <a:t>Group Discussion</a:t>
            </a:r>
          </a:p>
        </p:txBody>
      </p:sp>
    </p:spTree>
    <p:extLst>
      <p:ext uri="{BB962C8B-B14F-4D97-AF65-F5344CB8AC3E}">
        <p14:creationId xmlns:p14="http://schemas.microsoft.com/office/powerpoint/2010/main" val="164948616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575352" y="318499"/>
            <a:ext cx="8568648" cy="1200150"/>
          </a:xfrm>
        </p:spPr>
        <p:txBody>
          <a:bodyPr/>
          <a:lstStyle/>
          <a:p>
            <a:pPr eaLnBrk="1" hangingPunct="1"/>
            <a:r>
              <a:rPr lang="en-US" sz="3200" dirty="0">
                <a:solidFill>
                  <a:schemeClr val="tx1">
                    <a:lumMod val="65000"/>
                    <a:lumOff val="35000"/>
                  </a:schemeClr>
                </a:solidFill>
              </a:rPr>
              <a:t>More Than Broken Bones and Black Eyes</a:t>
            </a:r>
          </a:p>
        </p:txBody>
      </p:sp>
      <p:sp>
        <p:nvSpPr>
          <p:cNvPr id="6" name="Rectangle 3"/>
          <p:cNvSpPr>
            <a:spLocks noGrp="1" noChangeArrowheads="1"/>
          </p:cNvSpPr>
          <p:nvPr>
            <p:ph idx="1"/>
          </p:nvPr>
        </p:nvSpPr>
        <p:spPr>
          <a:xfrm>
            <a:off x="651551" y="1553213"/>
            <a:ext cx="9652507" cy="4876799"/>
          </a:xfrm>
        </p:spPr>
        <p:txBody>
          <a:bodyPr numCol="2">
            <a:noAutofit/>
          </a:bodyPr>
          <a:lstStyle/>
          <a:p>
            <a:pPr marL="0" indent="0">
              <a:spcBef>
                <a:spcPts val="0"/>
              </a:spcBef>
            </a:pPr>
            <a:r>
              <a:rPr lang="en-US" sz="2500" b="1" dirty="0" smtClean="0">
                <a:solidFill>
                  <a:srgbClr val="F58220"/>
                </a:solidFill>
              </a:rPr>
              <a:t>IPV: </a:t>
            </a:r>
          </a:p>
          <a:p>
            <a:pPr marL="457200" indent="-457200">
              <a:spcBef>
                <a:spcPts val="0"/>
              </a:spcBef>
              <a:buFont typeface="Arial" panose="020B0604020202020204" pitchFamily="34" charset="0"/>
              <a:buChar char="•"/>
            </a:pPr>
            <a:r>
              <a:rPr lang="en-US" sz="2200" dirty="0" smtClean="0"/>
              <a:t>Asthma</a:t>
            </a:r>
            <a:endParaRPr lang="en-US" sz="2200" dirty="0"/>
          </a:p>
          <a:p>
            <a:pPr marL="457200" indent="-457200">
              <a:spcBef>
                <a:spcPts val="0"/>
              </a:spcBef>
              <a:buFont typeface="Arial" panose="020B0604020202020204" pitchFamily="34" charset="0"/>
              <a:buChar char="•"/>
            </a:pPr>
            <a:r>
              <a:rPr lang="en-US" sz="2200" dirty="0"/>
              <a:t>Bladder and kidney infections</a:t>
            </a:r>
          </a:p>
          <a:p>
            <a:pPr marL="457200" indent="-457200">
              <a:spcBef>
                <a:spcPts val="0"/>
              </a:spcBef>
              <a:buFont typeface="Arial" panose="020B0604020202020204" pitchFamily="34" charset="0"/>
              <a:buChar char="•"/>
            </a:pPr>
            <a:r>
              <a:rPr lang="en-US" sz="2200" dirty="0"/>
              <a:t>Circulatory conditions</a:t>
            </a:r>
          </a:p>
          <a:p>
            <a:pPr marL="457200" indent="-457200">
              <a:spcBef>
                <a:spcPts val="0"/>
              </a:spcBef>
              <a:buFont typeface="Arial" panose="020B0604020202020204" pitchFamily="34" charset="0"/>
              <a:buChar char="•"/>
            </a:pPr>
            <a:r>
              <a:rPr lang="en-US" sz="2200" dirty="0"/>
              <a:t>Cardiovascular </a:t>
            </a:r>
            <a:r>
              <a:rPr lang="en-US" sz="2200" dirty="0" smtClean="0"/>
              <a:t>disease</a:t>
            </a:r>
            <a:endParaRPr lang="en-US" sz="2200" dirty="0"/>
          </a:p>
          <a:p>
            <a:pPr marL="457200" indent="-457200">
              <a:spcBef>
                <a:spcPts val="0"/>
              </a:spcBef>
              <a:buFont typeface="Arial" panose="020B0604020202020204" pitchFamily="34" charset="0"/>
              <a:buChar char="•"/>
            </a:pPr>
            <a:r>
              <a:rPr lang="en-US" sz="2200" dirty="0" smtClean="0"/>
              <a:t>IBS</a:t>
            </a:r>
            <a:endParaRPr lang="en-US" sz="2200" dirty="0"/>
          </a:p>
          <a:p>
            <a:pPr marL="457200" indent="-457200">
              <a:spcBef>
                <a:spcPts val="0"/>
              </a:spcBef>
              <a:buFont typeface="Arial" panose="020B0604020202020204" pitchFamily="34" charset="0"/>
              <a:buChar char="•"/>
            </a:pPr>
            <a:r>
              <a:rPr lang="en-US" sz="2200" dirty="0"/>
              <a:t>Chronic pain syndromes</a:t>
            </a:r>
          </a:p>
          <a:p>
            <a:pPr marL="457200" indent="-457200">
              <a:spcBef>
                <a:spcPts val="0"/>
              </a:spcBef>
              <a:buFont typeface="Arial" panose="020B0604020202020204" pitchFamily="34" charset="0"/>
              <a:buChar char="•"/>
            </a:pPr>
            <a:r>
              <a:rPr lang="en-US" sz="2200" dirty="0"/>
              <a:t>Central nervous system disorders</a:t>
            </a:r>
          </a:p>
          <a:p>
            <a:pPr marL="457200" indent="-457200">
              <a:spcBef>
                <a:spcPts val="0"/>
              </a:spcBef>
              <a:buFont typeface="Arial" panose="020B0604020202020204" pitchFamily="34" charset="0"/>
              <a:buChar char="•"/>
            </a:pPr>
            <a:r>
              <a:rPr lang="en-US" sz="2200" dirty="0"/>
              <a:t>Gastrointestinal </a:t>
            </a:r>
            <a:r>
              <a:rPr lang="en-US" sz="2200" dirty="0" smtClean="0"/>
              <a:t>disorders</a:t>
            </a:r>
          </a:p>
          <a:p>
            <a:pPr marL="457200" indent="-457200">
              <a:spcBef>
                <a:spcPts val="0"/>
              </a:spcBef>
              <a:buFont typeface="Arial" panose="020B0604020202020204" pitchFamily="34" charset="0"/>
              <a:buChar char="•"/>
            </a:pPr>
            <a:r>
              <a:rPr lang="en-US" sz="2200" dirty="0"/>
              <a:t>Joint </a:t>
            </a:r>
            <a:r>
              <a:rPr lang="en-US" sz="2200" dirty="0" smtClean="0"/>
              <a:t>disease</a:t>
            </a:r>
            <a:endParaRPr lang="en-US" sz="2200" dirty="0"/>
          </a:p>
          <a:p>
            <a:pPr marL="457200" indent="-457200">
              <a:spcBef>
                <a:spcPts val="0"/>
              </a:spcBef>
              <a:buFont typeface="Arial" panose="020B0604020202020204" pitchFamily="34" charset="0"/>
              <a:buChar char="•"/>
            </a:pPr>
            <a:r>
              <a:rPr lang="en-US" sz="2200" dirty="0"/>
              <a:t>Migraines and headaches</a:t>
            </a:r>
          </a:p>
          <a:p>
            <a:pPr marL="457200" indent="-457200">
              <a:spcBef>
                <a:spcPts val="0"/>
              </a:spcBef>
              <a:buFont typeface="Arial" panose="020B0604020202020204" pitchFamily="34" charset="0"/>
              <a:buChar char="•"/>
            </a:pPr>
            <a:r>
              <a:rPr lang="en-US" sz="2200" dirty="0"/>
              <a:t>Fibromyalgia</a:t>
            </a:r>
          </a:p>
          <a:p>
            <a:pPr marL="0" indent="0">
              <a:spcBef>
                <a:spcPts val="0"/>
              </a:spcBef>
            </a:pPr>
            <a:endParaRPr lang="en-US" sz="2200" dirty="0"/>
          </a:p>
          <a:p>
            <a:pPr marL="457200" indent="-457200">
              <a:spcBef>
                <a:spcPts val="0"/>
              </a:spcBef>
              <a:buFont typeface="Arial" panose="020B0604020202020204" pitchFamily="34" charset="0"/>
              <a:buChar char="•"/>
            </a:pPr>
            <a:endParaRPr lang="en-US" sz="2700" dirty="0"/>
          </a:p>
        </p:txBody>
      </p:sp>
      <p:sp>
        <p:nvSpPr>
          <p:cNvPr id="2" name="TextBox 1"/>
          <p:cNvSpPr txBox="1"/>
          <p:nvPr/>
        </p:nvSpPr>
        <p:spPr>
          <a:xfrm>
            <a:off x="2057400" y="5753565"/>
            <a:ext cx="2209800" cy="369332"/>
          </a:xfrm>
          <a:prstGeom prst="rect">
            <a:avLst/>
          </a:prstGeom>
          <a:noFill/>
        </p:spPr>
        <p:txBody>
          <a:bodyPr wrap="square" rtlCol="0">
            <a:spAutoFit/>
          </a:bodyPr>
          <a:lstStyle/>
          <a:p>
            <a:pPr defTabSz="914400"/>
            <a:r>
              <a:rPr lang="en-US" dirty="0" smtClean="0">
                <a:solidFill>
                  <a:prstClr val="black">
                    <a:lumMod val="65000"/>
                    <a:lumOff val="35000"/>
                  </a:prstClr>
                </a:solidFill>
              </a:rPr>
              <a:t>(Black/CDC, 2011)</a:t>
            </a:r>
            <a:endParaRPr lang="en-US" dirty="0">
              <a:solidFill>
                <a:prstClr val="black">
                  <a:lumMod val="65000"/>
                  <a:lumOff val="35000"/>
                </a:prstClr>
              </a:solidFill>
            </a:endParaRPr>
          </a:p>
        </p:txBody>
      </p:sp>
      <p:sp>
        <p:nvSpPr>
          <p:cNvPr id="3" name="TextBox 2"/>
          <p:cNvSpPr txBox="1"/>
          <p:nvPr/>
        </p:nvSpPr>
        <p:spPr>
          <a:xfrm>
            <a:off x="5550735" y="1567413"/>
            <a:ext cx="3652774" cy="3862596"/>
          </a:xfrm>
          <a:prstGeom prst="rect">
            <a:avLst/>
          </a:prstGeom>
          <a:noFill/>
        </p:spPr>
        <p:txBody>
          <a:bodyPr wrap="square" rtlCol="0">
            <a:spAutoFit/>
          </a:bodyPr>
          <a:lstStyle/>
          <a:p>
            <a:pPr defTabSz="914400"/>
            <a:r>
              <a:rPr lang="en-US" sz="2500" b="1" dirty="0" smtClean="0">
                <a:solidFill>
                  <a:srgbClr val="F58220"/>
                </a:solidFill>
                <a:ea typeface="MS PGothic" pitchFamily="34" charset="-128"/>
              </a:rPr>
              <a:t>Human Trafficking:</a:t>
            </a:r>
          </a:p>
          <a:p>
            <a:pPr marL="457200" indent="-457200" defTabSz="914400" fontAlgn="base">
              <a:spcAft>
                <a:spcPct val="0"/>
              </a:spcAft>
              <a:buClr>
                <a:srgbClr val="F58220"/>
              </a:buClr>
              <a:buSzPct val="125000"/>
              <a:buFont typeface="Arial" panose="020B0604020202020204" pitchFamily="34" charset="0"/>
              <a:buChar char="•"/>
            </a:pPr>
            <a:r>
              <a:rPr lang="en-US" sz="2200" dirty="0" smtClean="0">
                <a:solidFill>
                  <a:srgbClr val="58595B"/>
                </a:solidFill>
                <a:ea typeface="MS PGothic" pitchFamily="34" charset="-128"/>
              </a:rPr>
              <a:t>Headaches</a:t>
            </a:r>
            <a:endParaRPr lang="en-US" sz="2200" dirty="0">
              <a:solidFill>
                <a:srgbClr val="58595B"/>
              </a:solidFill>
              <a:ea typeface="MS PGothic" pitchFamily="34" charset="-128"/>
            </a:endParaRPr>
          </a:p>
          <a:p>
            <a:pPr marL="457200" indent="-457200" defTabSz="914400" fontAlgn="base">
              <a:spcAft>
                <a:spcPct val="0"/>
              </a:spcAft>
              <a:buClr>
                <a:srgbClr val="F58220"/>
              </a:buClr>
              <a:buSzPct val="125000"/>
              <a:buFont typeface="Arial" panose="020B0604020202020204" pitchFamily="34" charset="0"/>
              <a:buChar char="•"/>
            </a:pPr>
            <a:r>
              <a:rPr lang="en-US" sz="2200" dirty="0">
                <a:solidFill>
                  <a:srgbClr val="58595B"/>
                </a:solidFill>
                <a:ea typeface="MS PGothic" pitchFamily="34" charset="-128"/>
              </a:rPr>
              <a:t>Back pain</a:t>
            </a:r>
          </a:p>
          <a:p>
            <a:pPr marL="457200" indent="-457200" defTabSz="914400" fontAlgn="base">
              <a:spcAft>
                <a:spcPct val="0"/>
              </a:spcAft>
              <a:buClr>
                <a:srgbClr val="F58220"/>
              </a:buClr>
              <a:buSzPct val="125000"/>
              <a:buFont typeface="Arial" panose="020B0604020202020204" pitchFamily="34" charset="0"/>
              <a:buChar char="•"/>
            </a:pPr>
            <a:r>
              <a:rPr lang="en-US" sz="2200" dirty="0">
                <a:solidFill>
                  <a:srgbClr val="58595B"/>
                </a:solidFill>
                <a:ea typeface="MS PGothic" pitchFamily="34" charset="-128"/>
              </a:rPr>
              <a:t>Stomach pain</a:t>
            </a:r>
          </a:p>
          <a:p>
            <a:pPr marL="457200" indent="-457200" defTabSz="914400" fontAlgn="base">
              <a:spcAft>
                <a:spcPct val="0"/>
              </a:spcAft>
              <a:buClr>
                <a:srgbClr val="F58220"/>
              </a:buClr>
              <a:buSzPct val="125000"/>
              <a:buFont typeface="Arial" panose="020B0604020202020204" pitchFamily="34" charset="0"/>
              <a:buChar char="•"/>
            </a:pPr>
            <a:r>
              <a:rPr lang="en-US" sz="2200" dirty="0">
                <a:solidFill>
                  <a:srgbClr val="58595B"/>
                </a:solidFill>
                <a:ea typeface="MS PGothic" pitchFamily="34" charset="-128"/>
              </a:rPr>
              <a:t>Dental pain</a:t>
            </a:r>
          </a:p>
          <a:p>
            <a:pPr marL="457200" indent="-457200" defTabSz="914400" fontAlgn="base">
              <a:spcAft>
                <a:spcPct val="0"/>
              </a:spcAft>
              <a:buClr>
                <a:srgbClr val="F58220"/>
              </a:buClr>
              <a:buSzPct val="125000"/>
              <a:buFont typeface="Arial" panose="020B0604020202020204" pitchFamily="34" charset="0"/>
              <a:buChar char="•"/>
            </a:pPr>
            <a:r>
              <a:rPr lang="en-US" sz="2200" dirty="0">
                <a:solidFill>
                  <a:srgbClr val="58595B"/>
                </a:solidFill>
                <a:ea typeface="MS PGothic" pitchFamily="34" charset="-128"/>
              </a:rPr>
              <a:t>Fatigue</a:t>
            </a:r>
          </a:p>
          <a:p>
            <a:pPr marL="457200" indent="-457200" defTabSz="914400" fontAlgn="base">
              <a:spcAft>
                <a:spcPct val="0"/>
              </a:spcAft>
              <a:buClr>
                <a:srgbClr val="F58220"/>
              </a:buClr>
              <a:buSzPct val="125000"/>
              <a:buFont typeface="Arial" panose="020B0604020202020204" pitchFamily="34" charset="0"/>
              <a:buChar char="•"/>
            </a:pPr>
            <a:r>
              <a:rPr lang="en-US" sz="2200" dirty="0" smtClean="0">
                <a:solidFill>
                  <a:srgbClr val="58595B"/>
                </a:solidFill>
                <a:ea typeface="MS PGothic" pitchFamily="34" charset="-128"/>
              </a:rPr>
              <a:t>Dizziness</a:t>
            </a:r>
          </a:p>
          <a:p>
            <a:pPr marL="457200" indent="-457200" defTabSz="914400" fontAlgn="base">
              <a:spcAft>
                <a:spcPct val="0"/>
              </a:spcAft>
              <a:buClr>
                <a:srgbClr val="F58220"/>
              </a:buClr>
              <a:buSzPct val="125000"/>
              <a:buFont typeface="Arial" panose="020B0604020202020204" pitchFamily="34" charset="0"/>
              <a:buChar char="•"/>
            </a:pPr>
            <a:r>
              <a:rPr lang="en-US" sz="2200" dirty="0" smtClean="0">
                <a:solidFill>
                  <a:srgbClr val="58595B"/>
                </a:solidFill>
                <a:ea typeface="MS PGothic" pitchFamily="34" charset="-128"/>
              </a:rPr>
              <a:t>Weight loss </a:t>
            </a:r>
          </a:p>
          <a:p>
            <a:pPr marL="457200" indent="-457200" defTabSz="914400" fontAlgn="base">
              <a:spcAft>
                <a:spcPct val="0"/>
              </a:spcAft>
              <a:buClr>
                <a:srgbClr val="F58220"/>
              </a:buClr>
              <a:buSzPct val="125000"/>
              <a:buFont typeface="Arial" panose="020B0604020202020204" pitchFamily="34" charset="0"/>
              <a:buChar char="•"/>
            </a:pPr>
            <a:r>
              <a:rPr lang="en-US" sz="2200" dirty="0" smtClean="0">
                <a:solidFill>
                  <a:srgbClr val="58595B"/>
                </a:solidFill>
                <a:ea typeface="MS PGothic" pitchFamily="34" charset="-128"/>
              </a:rPr>
              <a:t>Chest/heart pain</a:t>
            </a:r>
          </a:p>
          <a:p>
            <a:pPr marL="457200" indent="-457200" defTabSz="914400" fontAlgn="base">
              <a:spcAft>
                <a:spcPct val="0"/>
              </a:spcAft>
              <a:buClr>
                <a:srgbClr val="F58220"/>
              </a:buClr>
              <a:buSzPct val="125000"/>
              <a:buFont typeface="Arial" panose="020B0604020202020204" pitchFamily="34" charset="0"/>
              <a:buChar char="•"/>
            </a:pPr>
            <a:r>
              <a:rPr lang="en-US" sz="2200" dirty="0" smtClean="0">
                <a:solidFill>
                  <a:srgbClr val="58595B"/>
                </a:solidFill>
                <a:ea typeface="MS PGothic" pitchFamily="34" charset="-128"/>
              </a:rPr>
              <a:t>Respiratory problems</a:t>
            </a:r>
          </a:p>
          <a:p>
            <a:pPr defTabSz="914400" fontAlgn="base">
              <a:spcAft>
                <a:spcPct val="0"/>
              </a:spcAft>
              <a:buClr>
                <a:srgbClr val="F58220"/>
              </a:buClr>
              <a:buSzPct val="125000"/>
            </a:pPr>
            <a:endParaRPr lang="en-US" sz="2200" dirty="0">
              <a:solidFill>
                <a:srgbClr val="58595B"/>
              </a:solidFill>
              <a:ea typeface="MS PGothic" pitchFamily="34" charset="-128"/>
            </a:endParaRPr>
          </a:p>
        </p:txBody>
      </p:sp>
      <p:sp>
        <p:nvSpPr>
          <p:cNvPr id="4" name="TextBox 3"/>
          <p:cNvSpPr txBox="1"/>
          <p:nvPr/>
        </p:nvSpPr>
        <p:spPr>
          <a:xfrm>
            <a:off x="5658853" y="5279907"/>
            <a:ext cx="3307080" cy="369332"/>
          </a:xfrm>
          <a:prstGeom prst="rect">
            <a:avLst/>
          </a:prstGeom>
          <a:noFill/>
        </p:spPr>
        <p:txBody>
          <a:bodyPr wrap="square" rtlCol="0">
            <a:spAutoFit/>
          </a:bodyPr>
          <a:lstStyle/>
          <a:p>
            <a:pPr defTabSz="914400"/>
            <a:r>
              <a:rPr lang="en-US" dirty="0">
                <a:solidFill>
                  <a:prstClr val="black">
                    <a:lumMod val="65000"/>
                    <a:lumOff val="35000"/>
                  </a:prstClr>
                </a:solidFill>
              </a:rPr>
              <a:t>(</a:t>
            </a:r>
            <a:r>
              <a:rPr lang="en-US" dirty="0" err="1">
                <a:solidFill>
                  <a:prstClr val="black">
                    <a:lumMod val="65000"/>
                    <a:lumOff val="35000"/>
                  </a:prstClr>
                </a:solidFill>
              </a:rPr>
              <a:t>Ottisova</a:t>
            </a:r>
            <a:r>
              <a:rPr lang="en-US" dirty="0" smtClean="0">
                <a:solidFill>
                  <a:prstClr val="black">
                    <a:lumMod val="65000"/>
                    <a:lumOff val="35000"/>
                  </a:prstClr>
                </a:solidFill>
              </a:rPr>
              <a:t>, </a:t>
            </a:r>
            <a:r>
              <a:rPr lang="en-US" dirty="0">
                <a:solidFill>
                  <a:prstClr val="black">
                    <a:lumMod val="65000"/>
                    <a:lumOff val="35000"/>
                  </a:prstClr>
                </a:solidFill>
              </a:rPr>
              <a:t>2016; </a:t>
            </a:r>
            <a:r>
              <a:rPr lang="en-US" dirty="0" err="1" smtClean="0">
                <a:solidFill>
                  <a:prstClr val="black">
                    <a:lumMod val="65000"/>
                    <a:lumOff val="35000"/>
                  </a:prstClr>
                </a:solidFill>
              </a:rPr>
              <a:t>Oram</a:t>
            </a:r>
            <a:r>
              <a:rPr lang="en-US" dirty="0">
                <a:solidFill>
                  <a:prstClr val="black">
                    <a:lumMod val="65000"/>
                    <a:lumOff val="35000"/>
                  </a:prstClr>
                </a:solidFill>
              </a:rPr>
              <a:t> </a:t>
            </a:r>
            <a:r>
              <a:rPr lang="en-US" dirty="0" smtClean="0">
                <a:solidFill>
                  <a:prstClr val="black">
                    <a:lumMod val="65000"/>
                    <a:lumOff val="35000"/>
                  </a:prstClr>
                </a:solidFill>
              </a:rPr>
              <a:t>2016</a:t>
            </a:r>
            <a:r>
              <a:rPr lang="en-US" dirty="0">
                <a:solidFill>
                  <a:prstClr val="black">
                    <a:lumMod val="65000"/>
                    <a:lumOff val="35000"/>
                  </a:prstClr>
                </a:solidFill>
              </a:rPr>
              <a:t>)</a:t>
            </a:r>
          </a:p>
        </p:txBody>
      </p:sp>
    </p:spTree>
    <p:extLst>
      <p:ext uri="{BB962C8B-B14F-4D97-AF65-F5344CB8AC3E}">
        <p14:creationId xmlns:p14="http://schemas.microsoft.com/office/powerpoint/2010/main" val="31887511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77874" y="3033395"/>
            <a:ext cx="8077200" cy="3230880"/>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8F8F8"/>
              </a:solidFill>
            </a:endParaRPr>
          </a:p>
        </p:txBody>
      </p:sp>
      <p:sp>
        <p:nvSpPr>
          <p:cNvPr id="177156" name="Text Box 3"/>
          <p:cNvSpPr txBox="1">
            <a:spLocks noChangeArrowheads="1"/>
          </p:cNvSpPr>
          <p:nvPr/>
        </p:nvSpPr>
        <p:spPr bwMode="auto">
          <a:xfrm>
            <a:off x="685800" y="5867400"/>
            <a:ext cx="184150" cy="396875"/>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dirty="0">
              <a:solidFill>
                <a:prstClr val="black"/>
              </a:solidFill>
              <a:latin typeface="Corbel" pitchFamily="34" charset="0"/>
            </a:endParaRPr>
          </a:p>
        </p:txBody>
      </p:sp>
      <p:pic>
        <p:nvPicPr>
          <p:cNvPr id="11" name="Picture 10" descr="stk63153cor.jpg"/>
          <p:cNvPicPr>
            <a:picLocks noChangeAspect="1"/>
          </p:cNvPicPr>
          <p:nvPr/>
        </p:nvPicPr>
        <p:blipFill>
          <a:blip r:embed="rId3" cstate="print"/>
          <a:srcRect r="16924"/>
          <a:stretch>
            <a:fillRect/>
          </a:stretch>
        </p:blipFill>
        <p:spPr>
          <a:xfrm>
            <a:off x="527539" y="3103736"/>
            <a:ext cx="2578626" cy="3103940"/>
          </a:xfrm>
          <a:prstGeom prst="rect">
            <a:avLst/>
          </a:prstGeom>
          <a:ln w="28575">
            <a:solidFill>
              <a:schemeClr val="bg1"/>
            </a:solidFill>
          </a:ln>
          <a:effectLst>
            <a:outerShdw blurRad="50800" dist="38100" algn="l" rotWithShape="0">
              <a:prstClr val="black">
                <a:alpha val="40000"/>
              </a:prstClr>
            </a:outerShdw>
          </a:effectLst>
        </p:spPr>
      </p:pic>
      <p:sp>
        <p:nvSpPr>
          <p:cNvPr id="3" name="Title 2"/>
          <p:cNvSpPr>
            <a:spLocks noGrp="1"/>
          </p:cNvSpPr>
          <p:nvPr>
            <p:ph type="title"/>
          </p:nvPr>
        </p:nvSpPr>
        <p:spPr>
          <a:xfrm>
            <a:off x="527539" y="533399"/>
            <a:ext cx="8616462" cy="779771"/>
          </a:xfrm>
        </p:spPr>
        <p:txBody>
          <a:bodyPr>
            <a:normAutofit/>
          </a:bodyPr>
          <a:lstStyle/>
          <a:p>
            <a:r>
              <a:rPr lang="en-US" sz="3600" dirty="0">
                <a:solidFill>
                  <a:schemeClr val="tx1">
                    <a:lumMod val="65000"/>
                    <a:lumOff val="35000"/>
                  </a:schemeClr>
                </a:solidFill>
              </a:rPr>
              <a:t>Traumatic Brain Injury and Strangulation </a:t>
            </a:r>
          </a:p>
        </p:txBody>
      </p:sp>
      <p:sp>
        <p:nvSpPr>
          <p:cNvPr id="2" name="Rectangle 1"/>
          <p:cNvSpPr/>
          <p:nvPr/>
        </p:nvSpPr>
        <p:spPr>
          <a:xfrm>
            <a:off x="559477" y="1625753"/>
            <a:ext cx="8295597" cy="1384995"/>
          </a:xfrm>
          <a:prstGeom prst="rect">
            <a:avLst/>
          </a:prstGeom>
        </p:spPr>
        <p:txBody>
          <a:bodyPr wrap="square">
            <a:spAutoFit/>
          </a:bodyPr>
          <a:lstStyle/>
          <a:p>
            <a:r>
              <a:rPr lang="en-US" sz="2800" dirty="0">
                <a:solidFill>
                  <a:schemeClr val="tx1">
                    <a:lumMod val="65000"/>
                    <a:lumOff val="35000"/>
                  </a:schemeClr>
                </a:solidFill>
              </a:rPr>
              <a:t>Studies show a range of </a:t>
            </a:r>
            <a:r>
              <a:rPr lang="en-US" sz="2800" b="1" dirty="0">
                <a:solidFill>
                  <a:srgbClr val="F09208"/>
                </a:solidFill>
                <a:effectLst>
                  <a:outerShdw blurRad="38100" dist="38100" dir="2700000" algn="tl">
                    <a:srgbClr val="000000">
                      <a:alpha val="43137"/>
                    </a:srgbClr>
                  </a:outerShdw>
                </a:effectLst>
              </a:rPr>
              <a:t>40%-91%</a:t>
            </a:r>
            <a:r>
              <a:rPr lang="en-US" sz="2800" b="1" dirty="0">
                <a:solidFill>
                  <a:srgbClr val="F09208"/>
                </a:solidFill>
              </a:rPr>
              <a:t> </a:t>
            </a:r>
            <a:r>
              <a:rPr lang="en-US" sz="2800" dirty="0">
                <a:solidFill>
                  <a:schemeClr val="tx1">
                    <a:lumMod val="65000"/>
                    <a:lumOff val="35000"/>
                  </a:schemeClr>
                </a:solidFill>
              </a:rPr>
              <a:t>of women experiencing IPV have incurred a traumatic brain injury (TBI) due to a physical assault </a:t>
            </a:r>
            <a:r>
              <a:rPr lang="en-US" sz="1600" dirty="0">
                <a:solidFill>
                  <a:schemeClr val="tx1">
                    <a:lumMod val="65000"/>
                    <a:lumOff val="35000"/>
                  </a:schemeClr>
                </a:solidFill>
              </a:rPr>
              <a:t>(Campbell, 2018)</a:t>
            </a:r>
          </a:p>
        </p:txBody>
      </p:sp>
      <p:sp>
        <p:nvSpPr>
          <p:cNvPr id="5" name="Rectangle 4"/>
          <p:cNvSpPr/>
          <p:nvPr/>
        </p:nvSpPr>
        <p:spPr>
          <a:xfrm>
            <a:off x="3251198" y="3086046"/>
            <a:ext cx="5695950" cy="2954655"/>
          </a:xfrm>
          <a:prstGeom prst="rect">
            <a:avLst/>
          </a:prstGeom>
          <a:ln>
            <a:solidFill>
              <a:schemeClr val="accent1"/>
            </a:solidFill>
          </a:ln>
        </p:spPr>
        <p:txBody>
          <a:bodyPr wrap="square">
            <a:spAutoFit/>
          </a:bodyPr>
          <a:lstStyle/>
          <a:p>
            <a:pPr algn="ctr" fontAlgn="base"/>
            <a:r>
              <a:rPr lang="en-US" sz="3200" dirty="0">
                <a:solidFill>
                  <a:schemeClr val="tx1">
                    <a:lumMod val="65000"/>
                    <a:lumOff val="35000"/>
                  </a:schemeClr>
                </a:solidFill>
                <a:latin typeface="Arial" panose="020B0604020202020204" pitchFamily="34" charset="0"/>
                <a:ea typeface="Calibri" panose="020F0502020204030204" pitchFamily="34" charset="0"/>
              </a:rPr>
              <a:t>More than </a:t>
            </a:r>
            <a:endParaRPr lang="en-US" sz="1400" dirty="0">
              <a:solidFill>
                <a:schemeClr val="tx1">
                  <a:lumMod val="65000"/>
                  <a:lumOff val="35000"/>
                </a:schemeClr>
              </a:solidFill>
              <a:latin typeface="Times New Roman" panose="02020603050405020304" pitchFamily="18" charset="0"/>
              <a:ea typeface="Calibri" panose="020F0502020204030204" pitchFamily="34" charset="0"/>
            </a:endParaRPr>
          </a:p>
          <a:p>
            <a:pPr algn="ctr" fontAlgn="base"/>
            <a:r>
              <a:rPr lang="en-US" sz="3200" dirty="0">
                <a:solidFill>
                  <a:srgbClr val="F09208"/>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rPr>
              <a:t>two-thirds</a:t>
            </a:r>
            <a:endParaRPr lang="en-US" sz="1400" dirty="0">
              <a:solidFill>
                <a:srgbClr val="F09208"/>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algn="ctr" fontAlgn="base"/>
            <a:r>
              <a:rPr lang="en-US" sz="3200" dirty="0">
                <a:solidFill>
                  <a:schemeClr val="tx1">
                    <a:lumMod val="65000"/>
                    <a:lumOff val="35000"/>
                  </a:schemeClr>
                </a:solidFill>
                <a:latin typeface="Arial" panose="020B0604020202020204" pitchFamily="34" charset="0"/>
                <a:ea typeface="Calibri" panose="020F0502020204030204" pitchFamily="34" charset="0"/>
              </a:rPr>
              <a:t>of IPV victims are </a:t>
            </a:r>
            <a:r>
              <a:rPr lang="en-US" sz="3200" b="1" dirty="0">
                <a:solidFill>
                  <a:srgbClr val="F09208"/>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strangled</a:t>
            </a:r>
            <a:r>
              <a:rPr lang="en-US" sz="3200" dirty="0">
                <a:solidFill>
                  <a:srgbClr val="F09208"/>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 </a:t>
            </a:r>
            <a:r>
              <a:rPr lang="en-US" sz="3200" dirty="0">
                <a:solidFill>
                  <a:srgbClr val="F09208"/>
                </a:solidFill>
                <a:latin typeface="Arial" panose="020B0604020202020204" pitchFamily="34" charset="0"/>
                <a:ea typeface="Calibri" panose="020F0502020204030204" pitchFamily="34" charset="0"/>
              </a:rPr>
              <a:t/>
            </a:r>
            <a:br>
              <a:rPr lang="en-US" sz="3200" dirty="0">
                <a:solidFill>
                  <a:srgbClr val="F09208"/>
                </a:solidFill>
                <a:latin typeface="Arial" panose="020B0604020202020204" pitchFamily="34" charset="0"/>
                <a:ea typeface="Calibri" panose="020F0502020204030204" pitchFamily="34" charset="0"/>
              </a:rPr>
            </a:br>
            <a:r>
              <a:rPr lang="en-US" sz="3200" dirty="0">
                <a:solidFill>
                  <a:schemeClr val="tx1">
                    <a:lumMod val="65000"/>
                    <a:lumOff val="35000"/>
                  </a:schemeClr>
                </a:solidFill>
                <a:latin typeface="Arial" panose="020B0604020202020204" pitchFamily="34" charset="0"/>
                <a:ea typeface="Calibri" panose="020F0502020204030204" pitchFamily="34" charset="0"/>
              </a:rPr>
              <a:t>at least once </a:t>
            </a:r>
          </a:p>
          <a:p>
            <a:pPr algn="ctr" fontAlgn="base"/>
            <a:r>
              <a:rPr lang="en-US" sz="2400" dirty="0">
                <a:solidFill>
                  <a:srgbClr val="F09208"/>
                </a:solidFill>
                <a:latin typeface="Corbel" panose="020B0503020204020204" pitchFamily="34" charset="0"/>
                <a:ea typeface="Calibri" panose="020F0502020204030204" pitchFamily="34" charset="0"/>
              </a:rPr>
              <a:t>{ </a:t>
            </a:r>
            <a:r>
              <a:rPr lang="en-US" sz="2400" dirty="0">
                <a:solidFill>
                  <a:schemeClr val="tx1">
                    <a:lumMod val="65000"/>
                    <a:lumOff val="35000"/>
                  </a:schemeClr>
                </a:solidFill>
                <a:latin typeface="Arial" panose="020B0604020202020204" pitchFamily="34" charset="0"/>
                <a:ea typeface="Calibri" panose="020F0502020204030204" pitchFamily="34" charset="0"/>
              </a:rPr>
              <a:t>the average is </a:t>
            </a:r>
            <a:r>
              <a:rPr lang="en-US" sz="2400" b="1" dirty="0">
                <a:solidFill>
                  <a:srgbClr val="F09208"/>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rPr>
              <a:t>5.3</a:t>
            </a:r>
            <a:r>
              <a:rPr lang="en-US" sz="2400" dirty="0">
                <a:solidFill>
                  <a:srgbClr val="F09208"/>
                </a:solidFill>
                <a:latin typeface="Arial" panose="020B0604020202020204" pitchFamily="34" charset="0"/>
                <a:ea typeface="Calibri" panose="020F0502020204030204" pitchFamily="34" charset="0"/>
              </a:rPr>
              <a:t> </a:t>
            </a:r>
            <a:r>
              <a:rPr lang="en-US" sz="2400" dirty="0">
                <a:solidFill>
                  <a:schemeClr val="tx1">
                    <a:lumMod val="65000"/>
                    <a:lumOff val="35000"/>
                  </a:schemeClr>
                </a:solidFill>
                <a:latin typeface="Arial" panose="020B0604020202020204" pitchFamily="34" charset="0"/>
                <a:ea typeface="Calibri" panose="020F0502020204030204" pitchFamily="34" charset="0"/>
              </a:rPr>
              <a:t>times per victim </a:t>
            </a:r>
            <a:r>
              <a:rPr lang="en-US" sz="2400" dirty="0">
                <a:solidFill>
                  <a:srgbClr val="F09208"/>
                </a:solidFill>
                <a:latin typeface="Corbel" panose="020B0503020204020204" pitchFamily="34" charset="0"/>
                <a:ea typeface="Calibri" panose="020F0502020204030204" pitchFamily="34" charset="0"/>
              </a:rPr>
              <a:t>}</a:t>
            </a:r>
          </a:p>
          <a:p>
            <a:pPr algn="ctr" fontAlgn="base"/>
            <a:endParaRPr lang="en-US" sz="1000" dirty="0">
              <a:solidFill>
                <a:srgbClr val="F09208"/>
              </a:solidFill>
              <a:ea typeface="Calibri" panose="020F0502020204030204" pitchFamily="34" charset="0"/>
            </a:endParaRPr>
          </a:p>
          <a:p>
            <a:pPr algn="ctr"/>
            <a:r>
              <a:rPr lang="en-US" sz="1200" dirty="0">
                <a:solidFill>
                  <a:schemeClr val="bg1">
                    <a:lumMod val="50000"/>
                  </a:schemeClr>
                </a:solidFill>
              </a:rPr>
              <a:t>(</a:t>
            </a:r>
            <a:r>
              <a:rPr lang="en-US" sz="1200" dirty="0" err="1">
                <a:solidFill>
                  <a:schemeClr val="bg1">
                    <a:lumMod val="50000"/>
                  </a:schemeClr>
                </a:solidFill>
              </a:rPr>
              <a:t>Chrisler</a:t>
            </a:r>
            <a:r>
              <a:rPr lang="en-US" sz="1200" dirty="0">
                <a:solidFill>
                  <a:schemeClr val="bg1">
                    <a:lumMod val="50000"/>
                  </a:schemeClr>
                </a:solidFill>
              </a:rPr>
              <a:t> &amp; Ferguson, 2006 Abbott, 1995; Coker, 2002; Frye, 2001; Goldberg, 1984; Golding, 1999; </a:t>
            </a:r>
            <a:r>
              <a:rPr lang="en-US" sz="1200" dirty="0" err="1">
                <a:solidFill>
                  <a:schemeClr val="bg1">
                    <a:lumMod val="50000"/>
                  </a:schemeClr>
                </a:solidFill>
              </a:rPr>
              <a:t>McLeer</a:t>
            </a:r>
            <a:r>
              <a:rPr lang="en-US" sz="1200" dirty="0">
                <a:solidFill>
                  <a:schemeClr val="bg1">
                    <a:lumMod val="50000"/>
                  </a:schemeClr>
                </a:solidFill>
              </a:rPr>
              <a:t>, 1989; Stark, 1979; Stark, 1995)</a:t>
            </a:r>
          </a:p>
        </p:txBody>
      </p:sp>
    </p:spTree>
    <p:extLst>
      <p:ext uri="{BB962C8B-B14F-4D97-AF65-F5344CB8AC3E}">
        <p14:creationId xmlns:p14="http://schemas.microsoft.com/office/powerpoint/2010/main" val="119853709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162966"/>
            <a:ext cx="8153400" cy="990600"/>
          </a:xfrm>
        </p:spPr>
        <p:txBody>
          <a:bodyPr>
            <a:noAutofit/>
          </a:bodyPr>
          <a:lstStyle/>
          <a:p>
            <a:r>
              <a:rPr lang="en-US" sz="3200" dirty="0">
                <a:solidFill>
                  <a:schemeClr val="tx1">
                    <a:lumMod val="65000"/>
                    <a:lumOff val="35000"/>
                  </a:schemeClr>
                </a:solidFill>
              </a:rPr>
              <a:t>Understanding Strangulation and </a:t>
            </a:r>
            <a:br>
              <a:rPr lang="en-US" sz="3200" dirty="0">
                <a:solidFill>
                  <a:schemeClr val="tx1">
                    <a:lumMod val="65000"/>
                    <a:lumOff val="35000"/>
                  </a:schemeClr>
                </a:solidFill>
              </a:rPr>
            </a:br>
            <a:r>
              <a:rPr lang="en-US" sz="3200" dirty="0">
                <a:solidFill>
                  <a:schemeClr val="tx1">
                    <a:lumMod val="65000"/>
                    <a:lumOff val="35000"/>
                  </a:schemeClr>
                </a:solidFill>
              </a:rPr>
              <a:t>Traumatic Brain Injuries</a:t>
            </a:r>
          </a:p>
        </p:txBody>
      </p:sp>
      <p:sp>
        <p:nvSpPr>
          <p:cNvPr id="5" name="AutoShape 2" descr="Image result for br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bra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017" y="1597650"/>
            <a:ext cx="2606040" cy="3474720"/>
          </a:xfrm>
          <a:prstGeom prst="rect">
            <a:avLst/>
          </a:prstGeom>
        </p:spPr>
      </p:pic>
      <p:sp>
        <p:nvSpPr>
          <p:cNvPr id="9" name="TextBox 8"/>
          <p:cNvSpPr txBox="1"/>
          <p:nvPr/>
        </p:nvSpPr>
        <p:spPr>
          <a:xfrm>
            <a:off x="1447800" y="5901370"/>
            <a:ext cx="3498000" cy="261610"/>
          </a:xfrm>
          <a:prstGeom prst="rect">
            <a:avLst/>
          </a:prstGeom>
          <a:noFill/>
        </p:spPr>
        <p:txBody>
          <a:bodyPr wrap="square" rtlCol="0">
            <a:spAutoFit/>
          </a:bodyPr>
          <a:lstStyle/>
          <a:p>
            <a:r>
              <a:rPr lang="en-US" sz="1100" dirty="0">
                <a:solidFill>
                  <a:schemeClr val="bg1">
                    <a:lumMod val="50000"/>
                  </a:schemeClr>
                </a:solidFill>
              </a:rPr>
              <a:t>(Training Institute on Strangulation Prevention, 2017)</a:t>
            </a:r>
          </a:p>
        </p:txBody>
      </p:sp>
      <p:sp>
        <p:nvSpPr>
          <p:cNvPr id="2" name="TextBox 1"/>
          <p:cNvSpPr txBox="1"/>
          <p:nvPr/>
        </p:nvSpPr>
        <p:spPr>
          <a:xfrm>
            <a:off x="6172201" y="5108845"/>
            <a:ext cx="2971800" cy="923330"/>
          </a:xfrm>
          <a:prstGeom prst="rect">
            <a:avLst/>
          </a:prstGeom>
          <a:noFill/>
        </p:spPr>
        <p:txBody>
          <a:bodyPr wrap="square" rtlCol="0">
            <a:spAutoFit/>
          </a:bodyPr>
          <a:lstStyle/>
          <a:p>
            <a:pPr algn="ctr"/>
            <a:r>
              <a:rPr lang="en-US" b="1" dirty="0">
                <a:solidFill>
                  <a:srgbClr val="E98A00"/>
                </a:solidFill>
                <a:effectLst>
                  <a:outerShdw blurRad="38100" dist="38100" dir="2700000" algn="tl">
                    <a:srgbClr val="000000">
                      <a:alpha val="43137"/>
                    </a:srgbClr>
                  </a:outerShdw>
                </a:effectLst>
              </a:rPr>
              <a:t>Pointer - Google “HELPS screening tool for traumatic brain injury”</a:t>
            </a:r>
          </a:p>
        </p:txBody>
      </p:sp>
      <p:sp>
        <p:nvSpPr>
          <p:cNvPr id="8" name="Rectangle 7"/>
          <p:cNvSpPr/>
          <p:nvPr/>
        </p:nvSpPr>
        <p:spPr>
          <a:xfrm>
            <a:off x="566000" y="1597650"/>
            <a:ext cx="5559426" cy="4154984"/>
          </a:xfrm>
          <a:prstGeom prst="rect">
            <a:avLst/>
          </a:prstGeom>
        </p:spPr>
        <p:txBody>
          <a:bodyPr wrap="square">
            <a:spAutoFit/>
          </a:bodyPr>
          <a:lstStyle/>
          <a:p>
            <a:pPr marL="171450" indent="-171450">
              <a:lnSpc>
                <a:spcPct val="100000"/>
              </a:lnSpc>
              <a:buClr>
                <a:srgbClr val="E98A00"/>
              </a:buClr>
              <a:buFont typeface="Arial" panose="020B0604020202020204" pitchFamily="34" charset="0"/>
              <a:buChar char="•"/>
            </a:pPr>
            <a:r>
              <a:rPr lang="en-US" sz="2400" b="1" dirty="0">
                <a:solidFill>
                  <a:schemeClr val="tx1">
                    <a:lumMod val="65000"/>
                    <a:lumOff val="35000"/>
                  </a:schemeClr>
                </a:solidFill>
              </a:rPr>
              <a:t>Common form of physical violence that is often </a:t>
            </a:r>
            <a:r>
              <a:rPr lang="en-US" sz="2400" b="1" dirty="0" smtClean="0">
                <a:solidFill>
                  <a:schemeClr val="tx1">
                    <a:lumMod val="65000"/>
                    <a:lumOff val="35000"/>
                  </a:schemeClr>
                </a:solidFill>
              </a:rPr>
              <a:t>repeated</a:t>
            </a:r>
          </a:p>
          <a:p>
            <a:pPr>
              <a:lnSpc>
                <a:spcPct val="100000"/>
              </a:lnSpc>
              <a:buClr>
                <a:srgbClr val="E98A00"/>
              </a:buClr>
            </a:pPr>
            <a:endParaRPr lang="en-US" sz="800" b="1" dirty="0">
              <a:solidFill>
                <a:schemeClr val="tx1">
                  <a:lumMod val="65000"/>
                  <a:lumOff val="35000"/>
                </a:schemeClr>
              </a:solidFill>
            </a:endParaRPr>
          </a:p>
          <a:p>
            <a:pPr marL="171450" indent="-171450">
              <a:lnSpc>
                <a:spcPct val="100000"/>
              </a:lnSpc>
              <a:buClr>
                <a:srgbClr val="E98A00"/>
              </a:buClr>
              <a:buFont typeface="Arial" panose="020B0604020202020204" pitchFamily="34" charset="0"/>
              <a:buChar char="•"/>
            </a:pPr>
            <a:r>
              <a:rPr lang="en-US" sz="2400" b="1" dirty="0">
                <a:solidFill>
                  <a:schemeClr val="tx1">
                    <a:lumMod val="65000"/>
                    <a:lumOff val="35000"/>
                  </a:schemeClr>
                </a:solidFill>
              </a:rPr>
              <a:t>Not always immediate physical </a:t>
            </a:r>
            <a:r>
              <a:rPr lang="en-US" sz="2400" b="1" dirty="0" smtClean="0">
                <a:solidFill>
                  <a:schemeClr val="tx1">
                    <a:lumMod val="65000"/>
                    <a:lumOff val="35000"/>
                  </a:schemeClr>
                </a:solidFill>
              </a:rPr>
              <a:t>repercussions</a:t>
            </a:r>
          </a:p>
          <a:p>
            <a:pPr>
              <a:lnSpc>
                <a:spcPct val="100000"/>
              </a:lnSpc>
              <a:buClr>
                <a:srgbClr val="E98A00"/>
              </a:buClr>
            </a:pPr>
            <a:endParaRPr lang="en-US" sz="800" b="1" dirty="0">
              <a:solidFill>
                <a:schemeClr val="tx1">
                  <a:lumMod val="65000"/>
                  <a:lumOff val="35000"/>
                </a:schemeClr>
              </a:solidFill>
            </a:endParaRPr>
          </a:p>
          <a:p>
            <a:pPr marL="171450" indent="-171450">
              <a:lnSpc>
                <a:spcPct val="100000"/>
              </a:lnSpc>
              <a:buClr>
                <a:srgbClr val="E98A00"/>
              </a:buClr>
              <a:buFont typeface="Arial" panose="020B0604020202020204" pitchFamily="34" charset="0"/>
              <a:buChar char="•"/>
            </a:pPr>
            <a:r>
              <a:rPr lang="en-US" sz="2400" b="1" dirty="0">
                <a:solidFill>
                  <a:schemeClr val="tx1">
                    <a:lumMod val="65000"/>
                    <a:lumOff val="35000"/>
                  </a:schemeClr>
                </a:solidFill>
              </a:rPr>
              <a:t>Even if it is not painful, can leave marks, make voice raspy, or break blood vessels in eyes, it is still cutting off oxygen to the brain</a:t>
            </a:r>
            <a:r>
              <a:rPr lang="en-US" sz="2400" b="1" dirty="0" smtClean="0">
                <a:solidFill>
                  <a:schemeClr val="tx1">
                    <a:lumMod val="65000"/>
                    <a:lumOff val="35000"/>
                  </a:schemeClr>
                </a:solidFill>
              </a:rPr>
              <a:t>.</a:t>
            </a:r>
          </a:p>
          <a:p>
            <a:pPr>
              <a:lnSpc>
                <a:spcPct val="100000"/>
              </a:lnSpc>
              <a:buClr>
                <a:srgbClr val="E98A00"/>
              </a:buClr>
            </a:pPr>
            <a:endParaRPr lang="en-US" sz="800" b="1" dirty="0">
              <a:solidFill>
                <a:schemeClr val="tx1">
                  <a:lumMod val="65000"/>
                  <a:lumOff val="35000"/>
                </a:schemeClr>
              </a:solidFill>
            </a:endParaRPr>
          </a:p>
          <a:p>
            <a:pPr marL="171450" indent="-171450">
              <a:lnSpc>
                <a:spcPct val="100000"/>
              </a:lnSpc>
              <a:buClr>
                <a:srgbClr val="E98A00"/>
              </a:buClr>
              <a:buFont typeface="Arial" panose="020B0604020202020204" pitchFamily="34" charset="0"/>
              <a:buChar char="•"/>
            </a:pPr>
            <a:r>
              <a:rPr lang="en-US" sz="2400" b="1" dirty="0">
                <a:solidFill>
                  <a:schemeClr val="tx1">
                    <a:lumMod val="65000"/>
                    <a:lumOff val="35000"/>
                  </a:schemeClr>
                </a:solidFill>
              </a:rPr>
              <a:t>Victims can die from TBI hours or days after the assault</a:t>
            </a:r>
          </a:p>
        </p:txBody>
      </p:sp>
    </p:spTree>
    <p:extLst>
      <p:ext uri="{BB962C8B-B14F-4D97-AF65-F5344CB8AC3E}">
        <p14:creationId xmlns:p14="http://schemas.microsoft.com/office/powerpoint/2010/main" val="2749207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1">
                    <a:lumMod val="65000"/>
                    <a:lumOff val="35000"/>
                  </a:schemeClr>
                </a:solidFill>
              </a:rPr>
              <a:t>How </a:t>
            </a:r>
            <a:r>
              <a:rPr lang="en-US" sz="3600" dirty="0">
                <a:solidFill>
                  <a:schemeClr val="tx1">
                    <a:lumMod val="65000"/>
                    <a:lumOff val="35000"/>
                  </a:schemeClr>
                </a:solidFill>
              </a:rPr>
              <a:t>d</a:t>
            </a:r>
            <a:r>
              <a:rPr lang="en-US" sz="3600" dirty="0" smtClean="0">
                <a:solidFill>
                  <a:schemeClr val="tx1">
                    <a:lumMod val="65000"/>
                    <a:lumOff val="35000"/>
                  </a:schemeClr>
                </a:solidFill>
              </a:rPr>
              <a:t>oes TBI affect someone?</a:t>
            </a:r>
            <a:endParaRPr lang="en-US" sz="3600" dirty="0">
              <a:solidFill>
                <a:schemeClr val="tx1">
                  <a:lumMod val="65000"/>
                  <a:lumOff val="35000"/>
                </a:schemeClr>
              </a:solidFill>
            </a:endParaRPr>
          </a:p>
        </p:txBody>
      </p:sp>
      <p:sp>
        <p:nvSpPr>
          <p:cNvPr id="3" name="Content Placeholder 2"/>
          <p:cNvSpPr>
            <a:spLocks noGrp="1"/>
          </p:cNvSpPr>
          <p:nvPr>
            <p:ph sz="quarter" idx="13"/>
          </p:nvPr>
        </p:nvSpPr>
        <p:spPr>
          <a:xfrm>
            <a:off x="612648" y="1905000"/>
            <a:ext cx="8153400" cy="3895493"/>
          </a:xfrm>
        </p:spPr>
        <p:txBody>
          <a:bodyPr/>
          <a:lstStyle/>
          <a:p>
            <a:pPr marL="457200" indent="-457200">
              <a:buFont typeface="Arial" panose="020B0604020202020204" pitchFamily="34" charset="0"/>
              <a:buChar char="•"/>
            </a:pPr>
            <a:r>
              <a:rPr lang="en-US" sz="2400" dirty="0" smtClean="0">
                <a:solidFill>
                  <a:schemeClr val="tx1">
                    <a:lumMod val="65000"/>
                    <a:lumOff val="35000"/>
                  </a:schemeClr>
                </a:solidFill>
              </a:rPr>
              <a:t>Trouble concentrating, processing information, answering questions</a:t>
            </a:r>
          </a:p>
          <a:p>
            <a:pPr marL="457200" indent="-457200">
              <a:buFont typeface="Arial" panose="020B0604020202020204" pitchFamily="34" charset="0"/>
              <a:buChar char="•"/>
            </a:pPr>
            <a:r>
              <a:rPr lang="en-US" sz="2400" dirty="0" smtClean="0">
                <a:solidFill>
                  <a:schemeClr val="tx1">
                    <a:lumMod val="65000"/>
                    <a:lumOff val="35000"/>
                  </a:schemeClr>
                </a:solidFill>
              </a:rPr>
              <a:t>Irritability and hard to self-regulate emotional responses and other personality changes</a:t>
            </a:r>
          </a:p>
          <a:p>
            <a:pPr marL="457200" indent="-457200">
              <a:buFont typeface="Arial" panose="020B0604020202020204" pitchFamily="34" charset="0"/>
              <a:buChar char="•"/>
            </a:pPr>
            <a:r>
              <a:rPr lang="en-US" sz="2400" dirty="0" smtClean="0">
                <a:solidFill>
                  <a:schemeClr val="tx1">
                    <a:lumMod val="65000"/>
                    <a:lumOff val="35000"/>
                  </a:schemeClr>
                </a:solidFill>
              </a:rPr>
              <a:t>Increases depression and anxiety</a:t>
            </a:r>
          </a:p>
          <a:p>
            <a:pPr marL="457200" indent="-457200">
              <a:buFont typeface="Arial" panose="020B0604020202020204" pitchFamily="34" charset="0"/>
              <a:buChar char="•"/>
            </a:pPr>
            <a:r>
              <a:rPr lang="en-US" sz="2400" dirty="0" smtClean="0">
                <a:solidFill>
                  <a:schemeClr val="tx1">
                    <a:lumMod val="65000"/>
                    <a:lumOff val="35000"/>
                  </a:schemeClr>
                </a:solidFill>
              </a:rPr>
              <a:t>Sleep problems – always sleeping or can’t fall asleep</a:t>
            </a:r>
          </a:p>
          <a:p>
            <a:pPr marL="457200" indent="-457200">
              <a:buFont typeface="Arial" panose="020B0604020202020204" pitchFamily="34" charset="0"/>
              <a:buChar char="•"/>
            </a:pPr>
            <a:r>
              <a:rPr lang="en-US" sz="2400" dirty="0" smtClean="0">
                <a:solidFill>
                  <a:schemeClr val="tx1">
                    <a:lumMod val="65000"/>
                    <a:lumOff val="35000"/>
                  </a:schemeClr>
                </a:solidFill>
              </a:rPr>
              <a:t>Memory loss</a:t>
            </a:r>
          </a:p>
          <a:p>
            <a:pPr marL="457200" indent="-457200">
              <a:buFont typeface="Arial" panose="020B0604020202020204" pitchFamily="34" charset="0"/>
              <a:buChar char="•"/>
            </a:pPr>
            <a:r>
              <a:rPr lang="en-US" sz="2400" dirty="0" smtClean="0">
                <a:solidFill>
                  <a:schemeClr val="tx1">
                    <a:lumMod val="65000"/>
                    <a:lumOff val="35000"/>
                  </a:schemeClr>
                </a:solidFill>
              </a:rPr>
              <a:t>Other physical health issues: headaches, digestion problems</a:t>
            </a:r>
          </a:p>
          <a:p>
            <a:pPr marL="457200" indent="-457200">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55953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a:xfrm>
            <a:off x="584832" y="381000"/>
            <a:ext cx="6882768" cy="852948"/>
          </a:xfrm>
        </p:spPr>
        <p:txBody>
          <a:bodyPr>
            <a:noAutofit/>
          </a:bodyPr>
          <a:lstStyle/>
          <a:p>
            <a:r>
              <a:rPr lang="en-US" sz="3600" dirty="0" smtClean="0">
                <a:solidFill>
                  <a:schemeClr val="tx1">
                    <a:lumMod val="65000"/>
                    <a:lumOff val="35000"/>
                  </a:schemeClr>
                </a:solidFill>
              </a:rPr>
              <a:t>IPV, HT </a:t>
            </a:r>
            <a:r>
              <a:rPr lang="en-US" sz="3600" dirty="0">
                <a:solidFill>
                  <a:schemeClr val="tx1">
                    <a:lumMod val="65000"/>
                    <a:lumOff val="35000"/>
                  </a:schemeClr>
                </a:solidFill>
              </a:rPr>
              <a:t>and Behavioral Health </a:t>
            </a:r>
          </a:p>
        </p:txBody>
      </p:sp>
      <p:sp>
        <p:nvSpPr>
          <p:cNvPr id="9" name="Rectangle 3"/>
          <p:cNvSpPr txBox="1">
            <a:spLocks noChangeArrowheads="1"/>
          </p:cNvSpPr>
          <p:nvPr/>
        </p:nvSpPr>
        <p:spPr bwMode="auto">
          <a:xfrm>
            <a:off x="527905" y="1588610"/>
            <a:ext cx="8222841" cy="32179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Anxiety and/or depression</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Post-traumatic stress disorder (PTSD)</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Antisocial behavior</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Suicidal behavior </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Low self-esteem</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Emotional detachment</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Sleep disturbances</a:t>
            </a:r>
          </a:p>
          <a:p>
            <a:pPr marL="285750" indent="-285750" fontAlgn="base">
              <a:spcBef>
                <a:spcPct val="0"/>
              </a:spcBef>
              <a:spcAft>
                <a:spcPct val="0"/>
              </a:spcAft>
              <a:buClr>
                <a:srgbClr val="F09208"/>
              </a:buClr>
              <a:buFont typeface="Arial" panose="020B0604020202020204" pitchFamily="34" charset="0"/>
              <a:buChar char="•"/>
            </a:pPr>
            <a:r>
              <a:rPr lang="en-US" sz="2100" b="1" dirty="0">
                <a:solidFill>
                  <a:schemeClr val="tx1">
                    <a:lumMod val="65000"/>
                    <a:lumOff val="35000"/>
                  </a:schemeClr>
                </a:solidFill>
              </a:rPr>
              <a:t>Substance dependency</a:t>
            </a:r>
          </a:p>
          <a:p>
            <a:pPr marL="285750" indent="-285750" fontAlgn="base">
              <a:spcBef>
                <a:spcPct val="0"/>
              </a:spcBef>
              <a:spcAft>
                <a:spcPct val="0"/>
              </a:spcAft>
              <a:buFont typeface="Arial" panose="020B0604020202020204" pitchFamily="34" charset="0"/>
              <a:buChar char="•"/>
            </a:pPr>
            <a:endParaRPr lang="en-US" sz="2100" b="1" dirty="0">
              <a:solidFill>
                <a:srgbClr val="595959"/>
              </a:solidFill>
            </a:endParaRPr>
          </a:p>
        </p:txBody>
      </p:sp>
      <p:pic>
        <p:nvPicPr>
          <p:cNvPr id="12" name="Picture 2" descr="F:\ORGDATA\PHOTOS\Health Team Photos &amp; Graphics\ALL PHOTOS\By Project\Home Visitation Guidelines\Empty glass_Alcohol.png"/>
          <p:cNvPicPr>
            <a:picLocks noChangeAspect="1" noChangeArrowheads="1"/>
          </p:cNvPicPr>
          <p:nvPr/>
        </p:nvPicPr>
        <p:blipFill>
          <a:blip r:embed="rId3" cstate="print"/>
          <a:srcRect/>
          <a:stretch>
            <a:fillRect/>
          </a:stretch>
        </p:blipFill>
        <p:spPr bwMode="auto">
          <a:xfrm>
            <a:off x="6865264" y="3593547"/>
            <a:ext cx="2288115" cy="1517907"/>
          </a:xfrm>
          <a:prstGeom prst="rect">
            <a:avLst/>
          </a:prstGeom>
          <a:noFill/>
        </p:spPr>
      </p:pic>
      <p:sp>
        <p:nvSpPr>
          <p:cNvPr id="2" name="Rectangle 1"/>
          <p:cNvSpPr/>
          <p:nvPr/>
        </p:nvSpPr>
        <p:spPr>
          <a:xfrm>
            <a:off x="886932" y="4267200"/>
            <a:ext cx="3457595" cy="523220"/>
          </a:xfrm>
          <a:prstGeom prst="rect">
            <a:avLst/>
          </a:prstGeom>
        </p:spPr>
        <p:txBody>
          <a:bodyPr wrap="square">
            <a:spAutoFit/>
          </a:bodyPr>
          <a:lstStyle/>
          <a:p>
            <a:pPr fontAlgn="base">
              <a:spcBef>
                <a:spcPct val="0"/>
              </a:spcBef>
              <a:spcAft>
                <a:spcPct val="0"/>
              </a:spcAft>
            </a:pPr>
            <a:r>
              <a:rPr lang="en-US" sz="1400" dirty="0">
                <a:solidFill>
                  <a:schemeClr val="tx1">
                    <a:lumMod val="65000"/>
                    <a:lumOff val="35000"/>
                  </a:schemeClr>
                </a:solidFill>
              </a:rPr>
              <a:t>(</a:t>
            </a:r>
            <a:r>
              <a:rPr lang="en-US" sz="1400" dirty="0" err="1">
                <a:solidFill>
                  <a:schemeClr val="tx1">
                    <a:lumMod val="65000"/>
                    <a:lumOff val="35000"/>
                  </a:schemeClr>
                </a:solidFill>
              </a:rPr>
              <a:t>Tjaden</a:t>
            </a:r>
            <a:r>
              <a:rPr lang="en-US" sz="1400" dirty="0">
                <a:solidFill>
                  <a:schemeClr val="tx1">
                    <a:lumMod val="65000"/>
                    <a:lumOff val="35000"/>
                  </a:schemeClr>
                </a:solidFill>
              </a:rPr>
              <a:t> P, 2000; Coker AL, 2002; </a:t>
            </a:r>
            <a:r>
              <a:rPr lang="en-US" sz="1400" dirty="0" err="1">
                <a:solidFill>
                  <a:schemeClr val="tx1">
                    <a:lumMod val="65000"/>
                    <a:lumOff val="35000"/>
                  </a:schemeClr>
                </a:solidFill>
              </a:rPr>
              <a:t>Mazeda</a:t>
            </a:r>
            <a:r>
              <a:rPr lang="en-US" sz="1400" dirty="0">
                <a:solidFill>
                  <a:schemeClr val="tx1">
                    <a:lumMod val="65000"/>
                    <a:lumOff val="35000"/>
                  </a:schemeClr>
                </a:solidFill>
              </a:rPr>
              <a:t> 2010; Zimmerman 2011; )</a:t>
            </a:r>
          </a:p>
        </p:txBody>
      </p:sp>
      <p:sp>
        <p:nvSpPr>
          <p:cNvPr id="3" name="Rectangle 2"/>
          <p:cNvSpPr/>
          <p:nvPr/>
        </p:nvSpPr>
        <p:spPr>
          <a:xfrm>
            <a:off x="654891" y="5130302"/>
            <a:ext cx="8297171" cy="1107996"/>
          </a:xfrm>
          <a:prstGeom prst="rect">
            <a:avLst/>
          </a:prstGeom>
        </p:spPr>
        <p:txBody>
          <a:bodyPr wrap="square">
            <a:spAutoFit/>
          </a:bodyPr>
          <a:lstStyle/>
          <a:p>
            <a:r>
              <a:rPr lang="en-US" sz="2200" b="1" dirty="0">
                <a:solidFill>
                  <a:srgbClr val="E98A00"/>
                </a:solidFill>
                <a:effectLst>
                  <a:outerShdw blurRad="38100" dist="38100" dir="2700000" algn="tl">
                    <a:srgbClr val="000000">
                      <a:alpha val="43137"/>
                    </a:srgbClr>
                  </a:outerShdw>
                </a:effectLst>
              </a:rPr>
              <a:t>Research suggests that women may also be more likely than men to use prescription opioids to self-medicate for other problems including anxiety or stress.</a:t>
            </a:r>
            <a:r>
              <a:rPr lang="en-US" sz="2200" b="1" dirty="0">
                <a:solidFill>
                  <a:srgbClr val="E98A00"/>
                </a:solidFill>
              </a:rPr>
              <a:t>  </a:t>
            </a:r>
            <a:r>
              <a:rPr lang="en-US" sz="1400" dirty="0">
                <a:solidFill>
                  <a:schemeClr val="tx1">
                    <a:lumMod val="65000"/>
                    <a:lumOff val="35000"/>
                  </a:schemeClr>
                </a:solidFill>
              </a:rPr>
              <a:t>(McHugh 2013)</a:t>
            </a:r>
            <a:endParaRPr lang="en-US" sz="1400" dirty="0">
              <a:solidFill>
                <a:schemeClr val="tx1">
                  <a:lumMod val="65000"/>
                  <a:lumOff val="35000"/>
                </a:schemeClr>
              </a:solidFill>
              <a:cs typeface="Arial" pitchFamily="34" charset="0"/>
            </a:endParaRPr>
          </a:p>
        </p:txBody>
      </p:sp>
      <p:pic>
        <p:nvPicPr>
          <p:cNvPr id="1026" name="Picture 2" descr="Image result for free image of pi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882" y="1557655"/>
            <a:ext cx="2459922" cy="1639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PROGDATA\Public Education\Photo Library\Images from Shutterstock\Pics\shutterstock_58649125.jpg"/>
          <p:cNvPicPr/>
          <p:nvPr/>
        </p:nvPicPr>
        <p:blipFill>
          <a:blip r:embed="rId5" cstate="print"/>
          <a:srcRect/>
          <a:stretch>
            <a:fillRect/>
          </a:stretch>
        </p:blipFill>
        <p:spPr bwMode="auto">
          <a:xfrm>
            <a:off x="4639326" y="3043165"/>
            <a:ext cx="2286000" cy="1571625"/>
          </a:xfrm>
          <a:prstGeom prst="rect">
            <a:avLst/>
          </a:prstGeom>
          <a:noFill/>
        </p:spPr>
      </p:pic>
    </p:spTree>
    <p:extLst>
      <p:ext uri="{BB962C8B-B14F-4D97-AF65-F5344CB8AC3E}">
        <p14:creationId xmlns:p14="http://schemas.microsoft.com/office/powerpoint/2010/main" val="1280033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153400" cy="609600"/>
          </a:xfrm>
        </p:spPr>
        <p:txBody>
          <a:bodyPr/>
          <a:lstStyle/>
          <a:p>
            <a:r>
              <a:rPr lang="en-US" sz="3600" dirty="0">
                <a:solidFill>
                  <a:schemeClr val="tx1">
                    <a:lumMod val="65000"/>
                    <a:lumOff val="35000"/>
                  </a:schemeClr>
                </a:solidFill>
              </a:rPr>
              <a:t>Women, </a:t>
            </a:r>
            <a:r>
              <a:rPr lang="en-US" sz="3600" dirty="0" smtClean="0">
                <a:solidFill>
                  <a:schemeClr val="tx1">
                    <a:lumMod val="65000"/>
                    <a:lumOff val="35000"/>
                  </a:schemeClr>
                </a:solidFill>
              </a:rPr>
              <a:t>Opioids, </a:t>
            </a:r>
            <a:r>
              <a:rPr lang="en-US" sz="3600" dirty="0">
                <a:solidFill>
                  <a:schemeClr val="tx1">
                    <a:lumMod val="65000"/>
                    <a:lumOff val="35000"/>
                  </a:schemeClr>
                </a:solidFill>
              </a:rPr>
              <a:t>and Violence</a:t>
            </a:r>
          </a:p>
        </p:txBody>
      </p:sp>
      <p:sp>
        <p:nvSpPr>
          <p:cNvPr id="3" name="Content Placeholder 2"/>
          <p:cNvSpPr>
            <a:spLocks noGrp="1"/>
          </p:cNvSpPr>
          <p:nvPr>
            <p:ph sz="half" idx="1"/>
          </p:nvPr>
        </p:nvSpPr>
        <p:spPr>
          <a:xfrm>
            <a:off x="623455" y="1676400"/>
            <a:ext cx="5624945" cy="4419600"/>
          </a:xfrm>
        </p:spPr>
        <p:txBody>
          <a:bodyPr/>
          <a:lstStyle/>
          <a:p>
            <a:pPr marL="457200" indent="-457200">
              <a:buFont typeface="Arial" panose="020B0604020202020204" pitchFamily="34" charset="0"/>
              <a:buChar char="•"/>
            </a:pPr>
            <a:r>
              <a:rPr lang="en-US" sz="2400" b="1" dirty="0">
                <a:solidFill>
                  <a:srgbClr val="F58220"/>
                </a:solidFill>
                <a:ea typeface="+mn-ea"/>
              </a:rPr>
              <a:t>Opioid use disorders </a:t>
            </a:r>
            <a:r>
              <a:rPr lang="en-US" sz="2400" b="1" dirty="0">
                <a:solidFill>
                  <a:schemeClr val="tx1">
                    <a:lumMod val="65000"/>
                    <a:lumOff val="35000"/>
                  </a:schemeClr>
                </a:solidFill>
              </a:rPr>
              <a:t>are associated with IPV victimization particularly among </a:t>
            </a:r>
            <a:r>
              <a:rPr lang="en-US" sz="2400" b="1" dirty="0" smtClean="0">
                <a:solidFill>
                  <a:schemeClr val="tx1">
                    <a:lumMod val="65000"/>
                    <a:lumOff val="35000"/>
                  </a:schemeClr>
                </a:solidFill>
              </a:rPr>
              <a:t>women </a:t>
            </a:r>
            <a:r>
              <a:rPr lang="en-US" sz="1400" dirty="0">
                <a:solidFill>
                  <a:schemeClr val="tx1">
                    <a:lumMod val="50000"/>
                    <a:lumOff val="50000"/>
                  </a:schemeClr>
                </a:solidFill>
              </a:rPr>
              <a:t>(Smith, 2012</a:t>
            </a:r>
            <a:r>
              <a:rPr lang="en-US" sz="1400" dirty="0" smtClean="0">
                <a:solidFill>
                  <a:schemeClr val="tx1">
                    <a:lumMod val="50000"/>
                    <a:lumOff val="50000"/>
                  </a:schemeClr>
                </a:solidFill>
              </a:rPr>
              <a:t>)</a:t>
            </a:r>
            <a:endParaRPr lang="en-US" sz="2400" b="1" dirty="0">
              <a:solidFill>
                <a:srgbClr val="F09208"/>
              </a:solidFill>
            </a:endParaRPr>
          </a:p>
          <a:p>
            <a:pPr marL="457200" indent="-457200">
              <a:buFont typeface="Arial" panose="020B0604020202020204" pitchFamily="34" charset="0"/>
              <a:buChar char="•"/>
            </a:pPr>
            <a:r>
              <a:rPr lang="en-US" sz="2400" b="1" dirty="0">
                <a:solidFill>
                  <a:schemeClr val="tx1">
                    <a:lumMod val="65000"/>
                    <a:lumOff val="35000"/>
                  </a:schemeClr>
                </a:solidFill>
              </a:rPr>
              <a:t>Women also may be particularly </a:t>
            </a:r>
            <a:r>
              <a:rPr lang="en-US" sz="2400" b="1" dirty="0">
                <a:solidFill>
                  <a:srgbClr val="F58220"/>
                </a:solidFill>
                <a:ea typeface="+mn-ea"/>
              </a:rPr>
              <a:t>susceptible to such violence </a:t>
            </a:r>
            <a:r>
              <a:rPr lang="en-US" sz="2400" b="1" dirty="0">
                <a:solidFill>
                  <a:schemeClr val="tx1">
                    <a:lumMod val="65000"/>
                    <a:lumOff val="35000"/>
                  </a:schemeClr>
                </a:solidFill>
              </a:rPr>
              <a:t>when under the influence of </a:t>
            </a:r>
            <a:r>
              <a:rPr lang="en-US" sz="2400" b="1" dirty="0" smtClean="0">
                <a:solidFill>
                  <a:schemeClr val="tx1">
                    <a:lumMod val="65000"/>
                    <a:lumOff val="35000"/>
                  </a:schemeClr>
                </a:solidFill>
              </a:rPr>
              <a:t>opioids</a:t>
            </a:r>
            <a:r>
              <a:rPr lang="en-US" sz="2800" b="1" dirty="0" smtClean="0">
                <a:solidFill>
                  <a:srgbClr val="F09208"/>
                </a:solidFill>
              </a:rPr>
              <a:t> </a:t>
            </a:r>
            <a:r>
              <a:rPr lang="en-US" sz="1400" dirty="0" smtClean="0">
                <a:solidFill>
                  <a:schemeClr val="tx1">
                    <a:lumMod val="50000"/>
                    <a:lumOff val="50000"/>
                  </a:schemeClr>
                </a:solidFill>
              </a:rPr>
              <a:t>(</a:t>
            </a:r>
            <a:r>
              <a:rPr lang="en-US" sz="1400" dirty="0">
                <a:solidFill>
                  <a:schemeClr val="tx1">
                    <a:lumMod val="50000"/>
                    <a:lumOff val="50000"/>
                  </a:schemeClr>
                </a:solidFill>
              </a:rPr>
              <a:t>Smith, 2012)</a:t>
            </a:r>
          </a:p>
          <a:p>
            <a:pPr marL="457200" indent="-457200">
              <a:buFont typeface="Arial" panose="020B0604020202020204" pitchFamily="34" charset="0"/>
              <a:buChar char="•"/>
            </a:pPr>
            <a:r>
              <a:rPr lang="en-US" sz="2400" b="1" dirty="0">
                <a:solidFill>
                  <a:schemeClr val="tx1">
                    <a:lumMod val="65000"/>
                    <a:lumOff val="35000"/>
                  </a:schemeClr>
                </a:solidFill>
              </a:rPr>
              <a:t>There is an increased use of </a:t>
            </a:r>
            <a:r>
              <a:rPr lang="en-US" sz="2400" b="1" dirty="0">
                <a:solidFill>
                  <a:srgbClr val="F58220"/>
                </a:solidFill>
                <a:ea typeface="+mn-ea"/>
              </a:rPr>
              <a:t>heroin </a:t>
            </a:r>
            <a:r>
              <a:rPr lang="en-US" sz="2400" b="1" dirty="0">
                <a:solidFill>
                  <a:schemeClr val="tx1">
                    <a:lumMod val="65000"/>
                    <a:lumOff val="35000"/>
                  </a:schemeClr>
                </a:solidFill>
              </a:rPr>
              <a:t>among</a:t>
            </a:r>
            <a:r>
              <a:rPr lang="en-US" sz="2400" b="1" dirty="0">
                <a:solidFill>
                  <a:srgbClr val="F58220"/>
                </a:solidFill>
                <a:ea typeface="+mn-ea"/>
              </a:rPr>
              <a:t> trafficking survivors </a:t>
            </a:r>
            <a:r>
              <a:rPr lang="en-US" sz="1400" dirty="0">
                <a:solidFill>
                  <a:schemeClr val="tx1">
                    <a:lumMod val="50000"/>
                    <a:lumOff val="50000"/>
                  </a:schemeClr>
                </a:solidFill>
              </a:rPr>
              <a:t>(</a:t>
            </a:r>
            <a:r>
              <a:rPr lang="en-US" sz="1400" dirty="0" err="1">
                <a:solidFill>
                  <a:schemeClr val="tx1">
                    <a:lumMod val="50000"/>
                    <a:lumOff val="50000"/>
                  </a:schemeClr>
                </a:solidFill>
              </a:rPr>
              <a:t>Ottisova</a:t>
            </a:r>
            <a:r>
              <a:rPr lang="en-US" sz="1400" dirty="0" smtClean="0">
                <a:solidFill>
                  <a:schemeClr val="tx1">
                    <a:lumMod val="50000"/>
                    <a:lumOff val="50000"/>
                  </a:schemeClr>
                </a:solidFill>
              </a:rPr>
              <a:t>, </a:t>
            </a:r>
            <a:r>
              <a:rPr lang="en-US" sz="1400" dirty="0">
                <a:solidFill>
                  <a:schemeClr val="tx1">
                    <a:lumMod val="50000"/>
                    <a:lumOff val="50000"/>
                  </a:schemeClr>
                </a:solidFill>
              </a:rPr>
              <a:t>2016)</a:t>
            </a:r>
          </a:p>
          <a:p>
            <a:pPr marL="0" indent="0"/>
            <a:endParaRPr lang="en-US" sz="2800" b="1" dirty="0">
              <a:solidFill>
                <a:srgbClr val="F09208"/>
              </a:solidFill>
            </a:endParaRPr>
          </a:p>
        </p:txBody>
      </p:sp>
      <p:pic>
        <p:nvPicPr>
          <p:cNvPr id="3074" name="Picture 2" descr="ii_jf48ne0k0_16253f8f6a1a644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2774" y="1915114"/>
            <a:ext cx="2441542" cy="154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pic of injection needles on 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2774" y="3958455"/>
            <a:ext cx="2441541" cy="1627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2391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54" y="669506"/>
            <a:ext cx="8573846" cy="612775"/>
          </a:xfrm>
        </p:spPr>
        <p:txBody>
          <a:bodyPr/>
          <a:lstStyle/>
          <a:p>
            <a:r>
              <a:rPr lang="en-US" sz="3200" dirty="0" smtClean="0">
                <a:solidFill>
                  <a:schemeClr val="tx1">
                    <a:lumMod val="65000"/>
                    <a:lumOff val="35000"/>
                  </a:schemeClr>
                </a:solidFill>
              </a:rPr>
              <a:t>IPV and Substance </a:t>
            </a:r>
            <a:r>
              <a:rPr lang="en-US" sz="3200" dirty="0">
                <a:solidFill>
                  <a:schemeClr val="tx1">
                    <a:lumMod val="65000"/>
                    <a:lumOff val="35000"/>
                  </a:schemeClr>
                </a:solidFill>
              </a:rPr>
              <a:t>Use Coercion</a:t>
            </a:r>
          </a:p>
        </p:txBody>
      </p:sp>
      <p:sp>
        <p:nvSpPr>
          <p:cNvPr id="4" name="TextBox 3"/>
          <p:cNvSpPr txBox="1"/>
          <p:nvPr/>
        </p:nvSpPr>
        <p:spPr>
          <a:xfrm>
            <a:off x="570154" y="2488623"/>
            <a:ext cx="8573846" cy="3323987"/>
          </a:xfrm>
          <a:prstGeom prst="rect">
            <a:avLst/>
          </a:prstGeom>
          <a:noFill/>
        </p:spPr>
        <p:txBody>
          <a:bodyPr wrap="square" rtlCol="0">
            <a:spAutoFit/>
          </a:bodyPr>
          <a:lstStyle/>
          <a:p>
            <a:pPr>
              <a:buClr>
                <a:srgbClr val="E98A00"/>
              </a:buClr>
            </a:pPr>
            <a:endParaRPr lang="en-US" sz="2200" b="1" dirty="0" smtClean="0">
              <a:solidFill>
                <a:schemeClr val="tx1">
                  <a:lumMod val="65000"/>
                  <a:lumOff val="35000"/>
                </a:schemeClr>
              </a:solidFill>
            </a:endParaRPr>
          </a:p>
          <a:p>
            <a:pPr>
              <a:buClr>
                <a:srgbClr val="E98A00"/>
              </a:buClr>
            </a:pPr>
            <a:r>
              <a:rPr lang="en-US" sz="2200" b="1" dirty="0" smtClean="0">
                <a:solidFill>
                  <a:schemeClr val="tx1">
                    <a:lumMod val="65000"/>
                    <a:lumOff val="35000"/>
                  </a:schemeClr>
                </a:solidFill>
              </a:rPr>
              <a:t>Hotline callers reported:</a:t>
            </a:r>
          </a:p>
          <a:p>
            <a:pPr>
              <a:buClr>
                <a:srgbClr val="E98A00"/>
              </a:buClr>
            </a:pPr>
            <a:endParaRPr lang="en-US" sz="1050" b="1" dirty="0" smtClean="0">
              <a:solidFill>
                <a:schemeClr val="tx1">
                  <a:lumMod val="65000"/>
                  <a:lumOff val="35000"/>
                </a:schemeClr>
              </a:solidFill>
            </a:endParaRPr>
          </a:p>
          <a:p>
            <a:pPr marL="285750" indent="-285750">
              <a:buClr>
                <a:srgbClr val="E98A00"/>
              </a:buClr>
              <a:buFont typeface="Arial" panose="020B0604020202020204" pitchFamily="34" charset="0"/>
              <a:buChar char="•"/>
            </a:pPr>
            <a:r>
              <a:rPr lang="en-US" sz="2200" b="1" dirty="0" smtClean="0">
                <a:solidFill>
                  <a:schemeClr val="tx1">
                    <a:lumMod val="65000"/>
                    <a:lumOff val="35000"/>
                  </a:schemeClr>
                </a:solidFill>
              </a:rPr>
              <a:t>27% </a:t>
            </a:r>
            <a:r>
              <a:rPr lang="en-US" sz="2200" dirty="0" smtClean="0">
                <a:solidFill>
                  <a:schemeClr val="tx1">
                    <a:lumMod val="65000"/>
                    <a:lumOff val="35000"/>
                  </a:schemeClr>
                </a:solidFill>
              </a:rPr>
              <a:t>were</a:t>
            </a:r>
            <a:r>
              <a:rPr lang="en-US" sz="2200" b="1" dirty="0" smtClean="0">
                <a:solidFill>
                  <a:schemeClr val="tx1">
                    <a:lumMod val="65000"/>
                    <a:lumOff val="35000"/>
                  </a:schemeClr>
                </a:solidFill>
              </a:rPr>
              <a:t> </a:t>
            </a:r>
            <a:r>
              <a:rPr lang="en-US" sz="2200" b="1" dirty="0" smtClean="0">
                <a:solidFill>
                  <a:srgbClr val="F58220"/>
                </a:solidFill>
              </a:rPr>
              <a:t>pressured or forced to use </a:t>
            </a:r>
            <a:r>
              <a:rPr lang="en-US" sz="2200" dirty="0" smtClean="0">
                <a:solidFill>
                  <a:schemeClr val="tx1">
                    <a:lumMod val="65000"/>
                    <a:lumOff val="35000"/>
                  </a:schemeClr>
                </a:solidFill>
              </a:rPr>
              <a:t>alcohol or other drugs </a:t>
            </a:r>
            <a:endParaRPr lang="en-US" sz="2200" dirty="0">
              <a:solidFill>
                <a:schemeClr val="tx1">
                  <a:lumMod val="65000"/>
                  <a:lumOff val="35000"/>
                </a:schemeClr>
              </a:solidFill>
            </a:endParaRPr>
          </a:p>
          <a:p>
            <a:pPr marL="285750" indent="-285750">
              <a:buClr>
                <a:srgbClr val="E98A00"/>
              </a:buClr>
              <a:buFont typeface="Arial" panose="020B0604020202020204" pitchFamily="34" charset="0"/>
              <a:buChar char="•"/>
            </a:pPr>
            <a:r>
              <a:rPr lang="en-US" sz="2200" b="1" dirty="0" smtClean="0">
                <a:solidFill>
                  <a:schemeClr val="tx1">
                    <a:lumMod val="65000"/>
                    <a:lumOff val="35000"/>
                  </a:schemeClr>
                </a:solidFill>
              </a:rPr>
              <a:t>24.4% </a:t>
            </a:r>
            <a:r>
              <a:rPr lang="en-US" sz="2200" dirty="0" smtClean="0">
                <a:solidFill>
                  <a:schemeClr val="tx1">
                    <a:lumMod val="65000"/>
                    <a:lumOff val="35000"/>
                  </a:schemeClr>
                </a:solidFill>
              </a:rPr>
              <a:t>were </a:t>
            </a:r>
            <a:r>
              <a:rPr lang="en-US" sz="2200" b="1" dirty="0" smtClean="0">
                <a:solidFill>
                  <a:srgbClr val="F58220"/>
                </a:solidFill>
              </a:rPr>
              <a:t>afraid to call the police </a:t>
            </a:r>
          </a:p>
          <a:p>
            <a:pPr marL="285750" indent="-285750">
              <a:buClr>
                <a:srgbClr val="E98A00"/>
              </a:buClr>
              <a:buFont typeface="Arial" panose="020B0604020202020204" pitchFamily="34" charset="0"/>
              <a:buChar char="•"/>
            </a:pPr>
            <a:r>
              <a:rPr lang="en-US" sz="2200" b="1" dirty="0" smtClean="0">
                <a:solidFill>
                  <a:schemeClr val="tx1">
                    <a:lumMod val="65000"/>
                    <a:lumOff val="35000"/>
                  </a:schemeClr>
                </a:solidFill>
              </a:rPr>
              <a:t>60.1% </a:t>
            </a:r>
            <a:r>
              <a:rPr lang="en-US" sz="2200" b="1" dirty="0" smtClean="0">
                <a:solidFill>
                  <a:srgbClr val="F58220"/>
                </a:solidFill>
              </a:rPr>
              <a:t>tried to prevent or discourage them from getting help</a:t>
            </a:r>
          </a:p>
          <a:p>
            <a:pPr marL="285750" indent="-285750">
              <a:buClr>
                <a:srgbClr val="E98A00"/>
              </a:buClr>
              <a:buFont typeface="Arial" panose="020B0604020202020204" pitchFamily="34" charset="0"/>
              <a:buChar char="•"/>
            </a:pPr>
            <a:r>
              <a:rPr lang="en-US" sz="2200" b="1" dirty="0" smtClean="0">
                <a:solidFill>
                  <a:schemeClr val="tx1">
                    <a:lumMod val="65000"/>
                    <a:lumOff val="35000"/>
                  </a:schemeClr>
                </a:solidFill>
              </a:rPr>
              <a:t>37.5% </a:t>
            </a:r>
            <a:r>
              <a:rPr lang="en-US" sz="2200" b="1" dirty="0" smtClean="0">
                <a:solidFill>
                  <a:srgbClr val="F58220"/>
                </a:solidFill>
              </a:rPr>
              <a:t>threatened to report </a:t>
            </a:r>
            <a:r>
              <a:rPr lang="en-US" sz="2200" dirty="0" smtClean="0">
                <a:solidFill>
                  <a:schemeClr val="tx1">
                    <a:lumMod val="65000"/>
                    <a:lumOff val="35000"/>
                  </a:schemeClr>
                </a:solidFill>
              </a:rPr>
              <a:t>alcohol or other drug use to someone in authority to keep them from getting something they wanted or needed</a:t>
            </a:r>
          </a:p>
          <a:p>
            <a:pPr>
              <a:buClr>
                <a:srgbClr val="E98A00"/>
              </a:buClr>
            </a:pPr>
            <a:r>
              <a:rPr lang="en-US" sz="2200" b="1" dirty="0">
                <a:solidFill>
                  <a:schemeClr val="tx1">
                    <a:lumMod val="65000"/>
                    <a:lumOff val="35000"/>
                  </a:schemeClr>
                </a:solidFill>
              </a:rPr>
              <a:t>	</a:t>
            </a:r>
            <a:r>
              <a:rPr lang="en-US" sz="2200" b="1" dirty="0" smtClean="0">
                <a:solidFill>
                  <a:schemeClr val="tx1">
                    <a:lumMod val="65000"/>
                    <a:lumOff val="35000"/>
                  </a:schemeClr>
                </a:solidFill>
              </a:rPr>
              <a:t>	...because of their partner or ex-partner</a:t>
            </a:r>
            <a:endParaRPr lang="en-US" sz="2200" b="1" dirty="0">
              <a:solidFill>
                <a:schemeClr val="tx1">
                  <a:lumMod val="65000"/>
                  <a:lumOff val="35000"/>
                </a:schemeClr>
              </a:solidFill>
            </a:endParaRPr>
          </a:p>
        </p:txBody>
      </p:sp>
      <p:sp>
        <p:nvSpPr>
          <p:cNvPr id="5" name="TextBox 4"/>
          <p:cNvSpPr txBox="1"/>
          <p:nvPr/>
        </p:nvSpPr>
        <p:spPr>
          <a:xfrm>
            <a:off x="3253505" y="5985638"/>
            <a:ext cx="2971800" cy="276999"/>
          </a:xfrm>
          <a:prstGeom prst="rect">
            <a:avLst/>
          </a:prstGeom>
          <a:noFill/>
        </p:spPr>
        <p:txBody>
          <a:bodyPr wrap="square" rtlCol="0">
            <a:spAutoFit/>
          </a:bodyPr>
          <a:lstStyle/>
          <a:p>
            <a:r>
              <a:rPr lang="en-US" sz="1200" dirty="0" smtClean="0">
                <a:solidFill>
                  <a:schemeClr val="tx1">
                    <a:lumMod val="65000"/>
                    <a:lumOff val="35000"/>
                  </a:schemeClr>
                </a:solidFill>
              </a:rPr>
              <a:t>(</a:t>
            </a:r>
            <a:r>
              <a:rPr lang="en-US" sz="1200" dirty="0" err="1" smtClean="0">
                <a:solidFill>
                  <a:schemeClr val="tx1">
                    <a:lumMod val="65000"/>
                    <a:lumOff val="35000"/>
                  </a:schemeClr>
                </a:solidFill>
              </a:rPr>
              <a:t>Warshaw</a:t>
            </a:r>
            <a:r>
              <a:rPr lang="en-US" sz="1200" dirty="0" smtClean="0">
                <a:solidFill>
                  <a:schemeClr val="tx1">
                    <a:lumMod val="65000"/>
                    <a:lumOff val="35000"/>
                  </a:schemeClr>
                </a:solidFill>
              </a:rPr>
              <a:t>, NCDVTMH/NDVH 2014)</a:t>
            </a:r>
            <a:endParaRPr lang="en-US" sz="1200" dirty="0">
              <a:solidFill>
                <a:schemeClr val="tx1">
                  <a:lumMod val="65000"/>
                  <a:lumOff val="35000"/>
                </a:schemeClr>
              </a:solidFill>
            </a:endParaRPr>
          </a:p>
        </p:txBody>
      </p:sp>
      <p:sp>
        <p:nvSpPr>
          <p:cNvPr id="3" name="TextBox 2"/>
          <p:cNvSpPr txBox="1"/>
          <p:nvPr/>
        </p:nvSpPr>
        <p:spPr>
          <a:xfrm>
            <a:off x="570154" y="2303957"/>
            <a:ext cx="8573846" cy="369332"/>
          </a:xfrm>
          <a:prstGeom prst="rect">
            <a:avLst/>
          </a:prstGeom>
          <a:noFill/>
        </p:spPr>
        <p:txBody>
          <a:bodyPr wrap="square" rtlCol="0">
            <a:spAutoFit/>
          </a:bodyPr>
          <a:lstStyle/>
          <a:p>
            <a:pPr algn="ctr"/>
            <a:r>
              <a:rPr lang="en-US" dirty="0" smtClean="0"/>
              <a:t>N= </a:t>
            </a:r>
            <a:r>
              <a:rPr lang="en-US" dirty="0">
                <a:solidFill>
                  <a:schemeClr val="tx1">
                    <a:lumMod val="65000"/>
                    <a:lumOff val="35000"/>
                  </a:schemeClr>
                </a:solidFill>
                <a:latin typeface="Arial" panose="020B0604020202020204" pitchFamily="34" charset="0"/>
                <a:cs typeface="Arial" panose="020B0604020202020204" pitchFamily="34" charset="0"/>
              </a:rPr>
              <a:t>3,380 people </a:t>
            </a:r>
            <a:r>
              <a:rPr lang="en-US" dirty="0" smtClean="0">
                <a:solidFill>
                  <a:schemeClr val="tx1">
                    <a:lumMod val="65000"/>
                    <a:lumOff val="35000"/>
                  </a:schemeClr>
                </a:solidFill>
                <a:latin typeface="Arial" panose="020B0604020202020204" pitchFamily="34" charset="0"/>
                <a:cs typeface="Arial" panose="020B0604020202020204" pitchFamily="34" charset="0"/>
              </a:rPr>
              <a:t>calling </a:t>
            </a:r>
            <a:r>
              <a:rPr lang="en-US" dirty="0">
                <a:solidFill>
                  <a:schemeClr val="tx1">
                    <a:lumMod val="65000"/>
                    <a:lumOff val="35000"/>
                  </a:schemeClr>
                </a:solidFill>
                <a:latin typeface="Arial" panose="020B0604020202020204" pitchFamily="34" charset="0"/>
                <a:cs typeface="Arial" panose="020B0604020202020204" pitchFamily="34" charset="0"/>
              </a:rPr>
              <a:t>the National Domestic Violence Hotline</a:t>
            </a:r>
            <a:endParaRPr lang="en-US" dirty="0"/>
          </a:p>
        </p:txBody>
      </p:sp>
      <p:sp>
        <p:nvSpPr>
          <p:cNvPr id="6" name="TextBox 5"/>
          <p:cNvSpPr txBox="1"/>
          <p:nvPr/>
        </p:nvSpPr>
        <p:spPr>
          <a:xfrm>
            <a:off x="517692" y="1455964"/>
            <a:ext cx="8443427" cy="830997"/>
          </a:xfrm>
          <a:prstGeom prst="rect">
            <a:avLst/>
          </a:prstGeom>
          <a:noFill/>
        </p:spPr>
        <p:txBody>
          <a:bodyPr wrap="square" rtlCol="0">
            <a:spAutoFit/>
          </a:bodyPr>
          <a:lstStyle/>
          <a:p>
            <a:pPr algn="ctr"/>
            <a:r>
              <a:rPr lang="en-US" sz="2400" b="1" dirty="0" smtClean="0">
                <a:solidFill>
                  <a:schemeClr val="tx2">
                    <a:lumMod val="65000"/>
                    <a:lumOff val="35000"/>
                  </a:schemeClr>
                </a:solidFill>
              </a:rPr>
              <a:t>Substance use is another way </a:t>
            </a:r>
          </a:p>
          <a:p>
            <a:pPr algn="ctr"/>
            <a:r>
              <a:rPr lang="en-US" sz="2400" b="1" dirty="0" smtClean="0">
                <a:solidFill>
                  <a:schemeClr val="tx2">
                    <a:lumMod val="65000"/>
                    <a:lumOff val="35000"/>
                  </a:schemeClr>
                </a:solidFill>
              </a:rPr>
              <a:t>abusive partners exert power and control</a:t>
            </a:r>
            <a:endParaRPr lang="en-US" sz="2400" b="1" dirty="0">
              <a:solidFill>
                <a:schemeClr val="tx2">
                  <a:lumMod val="65000"/>
                  <a:lumOff val="35000"/>
                </a:schemeClr>
              </a:solidFill>
            </a:endParaRPr>
          </a:p>
        </p:txBody>
      </p:sp>
    </p:spTree>
    <p:extLst>
      <p:ext uri="{BB962C8B-B14F-4D97-AF65-F5344CB8AC3E}">
        <p14:creationId xmlns:p14="http://schemas.microsoft.com/office/powerpoint/2010/main" val="35224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4"/>
          <p:cNvSpPr>
            <a:spLocks noGrp="1"/>
          </p:cNvSpPr>
          <p:nvPr>
            <p:ph type="title"/>
          </p:nvPr>
        </p:nvSpPr>
        <p:spPr>
          <a:xfrm>
            <a:off x="533400" y="425450"/>
            <a:ext cx="8610600" cy="895350"/>
          </a:xfrm>
        </p:spPr>
        <p:txBody>
          <a:bodyPr>
            <a:normAutofit fontScale="90000"/>
          </a:bodyPr>
          <a:lstStyle/>
          <a:p>
            <a:r>
              <a:rPr lang="en-US" sz="3600" dirty="0" smtClean="0">
                <a:solidFill>
                  <a:schemeClr val="tx1">
                    <a:lumMod val="65000"/>
                    <a:lumOff val="35000"/>
                  </a:schemeClr>
                </a:solidFill>
                <a:ea typeface="ＭＳ Ｐゴシック" pitchFamily="34" charset="-128"/>
              </a:rPr>
              <a:t>Perinatal, Reproductive, </a:t>
            </a:r>
            <a:r>
              <a:rPr lang="en-US" sz="3600" smtClean="0">
                <a:solidFill>
                  <a:schemeClr val="tx1">
                    <a:lumMod val="65000"/>
                    <a:lumOff val="35000"/>
                  </a:schemeClr>
                </a:solidFill>
                <a:ea typeface="ＭＳ Ｐゴシック" pitchFamily="34" charset="-128"/>
              </a:rPr>
              <a:t>and Sexual Health</a:t>
            </a:r>
            <a:endParaRPr lang="en-US" sz="3600" dirty="0">
              <a:solidFill>
                <a:schemeClr val="tx1">
                  <a:lumMod val="65000"/>
                  <a:lumOff val="35000"/>
                </a:schemeClr>
              </a:solidFill>
              <a:ea typeface="ＭＳ Ｐゴシック" pitchFamily="34" charset="-128"/>
            </a:endParaRPr>
          </a:p>
        </p:txBody>
      </p:sp>
      <p:sp>
        <p:nvSpPr>
          <p:cNvPr id="15362" name="Rectangle 3"/>
          <p:cNvSpPr>
            <a:spLocks noGrp="1" noChangeArrowheads="1"/>
          </p:cNvSpPr>
          <p:nvPr>
            <p:ph sz="quarter" idx="13"/>
          </p:nvPr>
        </p:nvSpPr>
        <p:spPr>
          <a:xfrm>
            <a:off x="2476500" y="1410852"/>
            <a:ext cx="6629400" cy="4953000"/>
          </a:xfrm>
          <a:prstGeom prst="rect">
            <a:avLst/>
          </a:prstGeom>
        </p:spPr>
        <p:txBody>
          <a:bodyPr>
            <a:normAutofit/>
          </a:bodyPr>
          <a:lstStyle/>
          <a:p>
            <a:pPr>
              <a:buClr>
                <a:srgbClr val="8DC63F"/>
              </a:buClr>
              <a:buFont typeface="Arial" charset="0"/>
              <a:buChar char="•"/>
            </a:pPr>
            <a:endParaRPr lang="en-US" sz="1600" dirty="0">
              <a:solidFill>
                <a:schemeClr val="tx1">
                  <a:lumMod val="65000"/>
                  <a:lumOff val="35000"/>
                </a:schemeClr>
              </a:solidFill>
              <a:ea typeface="ＭＳ Ｐゴシック" pitchFamily="34" charset="-128"/>
            </a:endParaRPr>
          </a:p>
          <a:p>
            <a:pPr lvl="1">
              <a:buClr>
                <a:srgbClr val="F09208"/>
              </a:buClr>
              <a:buFont typeface="Arial" charset="0"/>
              <a:buChar char="•"/>
            </a:pPr>
            <a:r>
              <a:rPr lang="en-US" sz="2000" dirty="0">
                <a:solidFill>
                  <a:schemeClr val="tx1">
                    <a:lumMod val="65000"/>
                    <a:lumOff val="35000"/>
                  </a:schemeClr>
                </a:solidFill>
                <a:ea typeface="ＭＳ Ｐゴシック" pitchFamily="34" charset="-128"/>
              </a:rPr>
              <a:t>IPV is linked to an increased likelihood for rapid repeat and unintended pregnancy, low birth weight babies, preterm birth, and </a:t>
            </a:r>
            <a:r>
              <a:rPr lang="en-US" sz="2000" dirty="0" smtClean="0">
                <a:solidFill>
                  <a:schemeClr val="tx1">
                    <a:lumMod val="65000"/>
                    <a:lumOff val="35000"/>
                  </a:schemeClr>
                </a:solidFill>
                <a:ea typeface="ＭＳ Ｐゴシック" pitchFamily="34" charset="-128"/>
              </a:rPr>
              <a:t>miscarriages</a:t>
            </a:r>
          </a:p>
          <a:p>
            <a:pPr lvl="1">
              <a:buClr>
                <a:srgbClr val="F09208"/>
              </a:buClr>
              <a:buFont typeface="Arial" charset="0"/>
              <a:buChar char="•"/>
            </a:pPr>
            <a:endParaRPr lang="en-US" sz="500" dirty="0">
              <a:solidFill>
                <a:schemeClr val="tx1">
                  <a:lumMod val="65000"/>
                  <a:lumOff val="35000"/>
                </a:schemeClr>
              </a:solidFill>
              <a:ea typeface="ＭＳ Ｐゴシック" pitchFamily="34" charset="-128"/>
            </a:endParaRPr>
          </a:p>
          <a:p>
            <a:pPr lvl="1">
              <a:buClr>
                <a:srgbClr val="F09208"/>
              </a:buClr>
              <a:buFont typeface="Arial" charset="0"/>
              <a:buChar char="•"/>
            </a:pPr>
            <a:r>
              <a:rPr lang="en-US" sz="2000" dirty="0" smtClean="0">
                <a:solidFill>
                  <a:schemeClr val="tx1">
                    <a:lumMod val="65000"/>
                    <a:lumOff val="35000"/>
                  </a:schemeClr>
                </a:solidFill>
                <a:ea typeface="ＭＳ Ｐゴシック" pitchFamily="34" charset="-128"/>
              </a:rPr>
              <a:t>Women </a:t>
            </a:r>
            <a:r>
              <a:rPr lang="en-US" sz="2000" dirty="0">
                <a:solidFill>
                  <a:schemeClr val="tx1">
                    <a:lumMod val="65000"/>
                    <a:lumOff val="35000"/>
                  </a:schemeClr>
                </a:solidFill>
                <a:ea typeface="ＭＳ Ｐゴシック" pitchFamily="34" charset="-128"/>
              </a:rPr>
              <a:t>disclosing physical abuse </a:t>
            </a:r>
            <a:r>
              <a:rPr lang="en-US" sz="2000" dirty="0" smtClean="0">
                <a:solidFill>
                  <a:schemeClr val="tx1">
                    <a:lumMod val="65000"/>
                    <a:lumOff val="35000"/>
                  </a:schemeClr>
                </a:solidFill>
                <a:ea typeface="ＭＳ Ｐゴシック" pitchFamily="34" charset="-128"/>
              </a:rPr>
              <a:t>were 3 </a:t>
            </a:r>
            <a:r>
              <a:rPr lang="en-US" sz="2000" dirty="0">
                <a:solidFill>
                  <a:schemeClr val="tx1">
                    <a:lumMod val="65000"/>
                    <a:lumOff val="35000"/>
                  </a:schemeClr>
                </a:solidFill>
                <a:ea typeface="ＭＳ Ｐゴシック" pitchFamily="34" charset="-128"/>
              </a:rPr>
              <a:t>times more likely to have an STI </a:t>
            </a:r>
            <a:endParaRPr lang="en-US" sz="2000" dirty="0" smtClean="0">
              <a:solidFill>
                <a:schemeClr val="tx1">
                  <a:lumMod val="65000"/>
                  <a:lumOff val="35000"/>
                </a:schemeClr>
              </a:solidFill>
              <a:ea typeface="ＭＳ Ｐゴシック" pitchFamily="34" charset="-128"/>
            </a:endParaRPr>
          </a:p>
          <a:p>
            <a:pPr marL="366713" lvl="1" indent="0">
              <a:buClr>
                <a:srgbClr val="F09208"/>
              </a:buClr>
              <a:buNone/>
            </a:pPr>
            <a:endParaRPr lang="en-US" sz="500" dirty="0" smtClean="0">
              <a:solidFill>
                <a:schemeClr val="tx1">
                  <a:lumMod val="65000"/>
                  <a:lumOff val="35000"/>
                </a:schemeClr>
              </a:solidFill>
              <a:ea typeface="ＭＳ Ｐゴシック" pitchFamily="34" charset="-128"/>
            </a:endParaRPr>
          </a:p>
          <a:p>
            <a:pPr lvl="1">
              <a:buClr>
                <a:srgbClr val="F09208"/>
              </a:buClr>
              <a:buFont typeface="Arial" charset="0"/>
              <a:buChar char="•"/>
            </a:pPr>
            <a:r>
              <a:rPr lang="en-US" sz="2000" dirty="0" smtClean="0">
                <a:solidFill>
                  <a:schemeClr val="tx1">
                    <a:lumMod val="65000"/>
                    <a:lumOff val="35000"/>
                  </a:schemeClr>
                </a:solidFill>
                <a:ea typeface="ＭＳ Ｐゴシック" pitchFamily="34" charset="-128"/>
              </a:rPr>
              <a:t>Over </a:t>
            </a:r>
            <a:r>
              <a:rPr lang="en-US" sz="2000" dirty="0">
                <a:solidFill>
                  <a:schemeClr val="tx1">
                    <a:lumMod val="65000"/>
                    <a:lumOff val="35000"/>
                  </a:schemeClr>
                </a:solidFill>
                <a:ea typeface="ＭＳ Ｐゴシック" pitchFamily="34" charset="-128"/>
              </a:rPr>
              <a:t>half of women living with HIV have experienced domestic or sexual violence </a:t>
            </a:r>
            <a:endParaRPr lang="en-US" sz="2000" dirty="0" smtClean="0">
              <a:solidFill>
                <a:schemeClr val="tx1">
                  <a:lumMod val="65000"/>
                  <a:lumOff val="35000"/>
                </a:schemeClr>
              </a:solidFill>
              <a:ea typeface="ＭＳ Ｐゴシック" pitchFamily="34" charset="-128"/>
            </a:endParaRPr>
          </a:p>
          <a:p>
            <a:pPr lvl="1">
              <a:buClr>
                <a:srgbClr val="F09208"/>
              </a:buClr>
              <a:buFont typeface="Arial" charset="0"/>
              <a:buChar char="•"/>
            </a:pPr>
            <a:endParaRPr lang="en-US" sz="500" b="1" dirty="0">
              <a:solidFill>
                <a:schemeClr val="tx1">
                  <a:lumMod val="65000"/>
                  <a:lumOff val="35000"/>
                </a:schemeClr>
              </a:solidFill>
              <a:ea typeface="ＭＳ Ｐゴシック" pitchFamily="34" charset="-128"/>
            </a:endParaRPr>
          </a:p>
          <a:p>
            <a:pPr lvl="1">
              <a:buClr>
                <a:srgbClr val="F09208"/>
              </a:buClr>
              <a:buFont typeface="Arial" charset="0"/>
              <a:buChar char="•"/>
            </a:pPr>
            <a:r>
              <a:rPr lang="en-US" sz="2000" dirty="0" smtClean="0">
                <a:solidFill>
                  <a:schemeClr val="tx1">
                    <a:lumMod val="65000"/>
                    <a:lumOff val="35000"/>
                  </a:schemeClr>
                </a:solidFill>
                <a:ea typeface="ＭＳ Ｐゴシック" pitchFamily="34" charset="-128"/>
              </a:rPr>
              <a:t>Trafficking survivors are more at risk for sexual health complications, unwanted pregnancy, and forced/unsafe terminations of pregnancy</a:t>
            </a:r>
          </a:p>
          <a:p>
            <a:pPr lvl="1" eaLnBrk="1" hangingPunct="1">
              <a:buClr>
                <a:srgbClr val="F09208"/>
              </a:buClr>
              <a:buFont typeface="Arial" charset="0"/>
              <a:buChar char="•"/>
            </a:pPr>
            <a:endParaRPr lang="en-US" sz="2400" dirty="0" smtClean="0">
              <a:solidFill>
                <a:schemeClr val="tx1">
                  <a:lumMod val="65000"/>
                  <a:lumOff val="35000"/>
                </a:schemeClr>
              </a:solidFill>
              <a:ea typeface="ＭＳ Ｐゴシック" pitchFamily="34" charset="-128"/>
            </a:endParaRPr>
          </a:p>
          <a:p>
            <a:pPr lvl="1">
              <a:buClr>
                <a:srgbClr val="8DC63F"/>
              </a:buClr>
              <a:buFont typeface="Arial" charset="0"/>
              <a:buChar char="•"/>
            </a:pPr>
            <a:endParaRPr lang="en-US" sz="1800" dirty="0">
              <a:ea typeface="ＭＳ Ｐゴシック" pitchFamily="34" charset="-128"/>
            </a:endParaRPr>
          </a:p>
          <a:p>
            <a:pPr lvl="1">
              <a:buClr>
                <a:srgbClr val="8DC63F"/>
              </a:buClr>
              <a:buFont typeface="Arial" charset="0"/>
              <a:buChar char="•"/>
            </a:pPr>
            <a:endParaRPr lang="en-US" sz="700" dirty="0">
              <a:ea typeface="ＭＳ Ｐゴシック" pitchFamily="34" charset="-128"/>
            </a:endParaRPr>
          </a:p>
          <a:p>
            <a:pPr lvl="1" eaLnBrk="1" hangingPunct="1">
              <a:lnSpc>
                <a:spcPct val="80000"/>
              </a:lnSpc>
              <a:buClr>
                <a:srgbClr val="8DC63F"/>
              </a:buClr>
              <a:buFont typeface="Arial" charset="0"/>
              <a:buChar char="•"/>
            </a:pPr>
            <a:endParaRPr lang="en-US" sz="1600" dirty="0">
              <a:ea typeface="ＭＳ Ｐゴシック" pitchFamily="34" charset="-128"/>
            </a:endParaRPr>
          </a:p>
          <a:p>
            <a:pPr eaLnBrk="1" hangingPunct="1">
              <a:lnSpc>
                <a:spcPct val="80000"/>
              </a:lnSpc>
              <a:buClr>
                <a:srgbClr val="8DC63F"/>
              </a:buClr>
              <a:buFont typeface="Arial" charset="0"/>
              <a:buChar char="•"/>
            </a:pPr>
            <a:endParaRPr lang="en-US" sz="1600" dirty="0">
              <a:ea typeface="ＭＳ Ｐゴシック" pitchFamily="34" charset="-128"/>
            </a:endParaRPr>
          </a:p>
        </p:txBody>
      </p:sp>
      <p:sp>
        <p:nvSpPr>
          <p:cNvPr id="5" name="Text Box 5"/>
          <p:cNvSpPr txBox="1">
            <a:spLocks noChangeArrowheads="1"/>
          </p:cNvSpPr>
          <p:nvPr/>
        </p:nvSpPr>
        <p:spPr bwMode="auto">
          <a:xfrm>
            <a:off x="3041703" y="5638800"/>
            <a:ext cx="6064197" cy="430887"/>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100" dirty="0">
                <a:solidFill>
                  <a:schemeClr val="tx1">
                    <a:lumMod val="65000"/>
                    <a:lumOff val="35000"/>
                  </a:schemeClr>
                </a:solidFill>
                <a:cs typeface="Arial" pitchFamily="34" charset="0"/>
              </a:rPr>
              <a:t>(Sarkar, 2008; </a:t>
            </a:r>
            <a:r>
              <a:rPr lang="en-US" sz="1100" dirty="0" err="1">
                <a:solidFill>
                  <a:schemeClr val="tx1">
                    <a:lumMod val="65000"/>
                    <a:lumOff val="35000"/>
                  </a:schemeClr>
                </a:solidFill>
                <a:cs typeface="Arial" pitchFamily="34" charset="0"/>
              </a:rPr>
              <a:t>Raneri</a:t>
            </a:r>
            <a:r>
              <a:rPr lang="en-US" sz="1100" dirty="0">
                <a:solidFill>
                  <a:schemeClr val="tx1">
                    <a:lumMod val="65000"/>
                    <a:lumOff val="35000"/>
                  </a:schemeClr>
                </a:solidFill>
                <a:cs typeface="Arial" pitchFamily="34" charset="0"/>
              </a:rPr>
              <a:t> 2007; </a:t>
            </a:r>
            <a:r>
              <a:rPr lang="en-US" sz="1100" dirty="0" err="1" smtClean="0">
                <a:solidFill>
                  <a:schemeClr val="tx1">
                    <a:lumMod val="65000"/>
                    <a:lumOff val="35000"/>
                  </a:schemeClr>
                </a:solidFill>
                <a:cs typeface="Arial" pitchFamily="34" charset="0"/>
              </a:rPr>
              <a:t>Lipksy</a:t>
            </a:r>
            <a:r>
              <a:rPr lang="en-US" sz="1100" dirty="0" smtClean="0">
                <a:solidFill>
                  <a:schemeClr val="tx1">
                    <a:lumMod val="65000"/>
                    <a:lumOff val="35000"/>
                  </a:schemeClr>
                </a:solidFill>
                <a:cs typeface="Arial" pitchFamily="34" charset="0"/>
              </a:rPr>
              <a:t> </a:t>
            </a:r>
            <a:r>
              <a:rPr lang="en-US" sz="1100" dirty="0">
                <a:solidFill>
                  <a:schemeClr val="tx1">
                    <a:lumMod val="65000"/>
                    <a:lumOff val="35000"/>
                  </a:schemeClr>
                </a:solidFill>
                <a:cs typeface="Arial" pitchFamily="34" charset="0"/>
              </a:rPr>
              <a:t>2009, Morales 2006, Silverman </a:t>
            </a:r>
            <a:r>
              <a:rPr lang="en-US" sz="1100" dirty="0" smtClean="0">
                <a:solidFill>
                  <a:schemeClr val="tx1">
                    <a:lumMod val="65000"/>
                    <a:lumOff val="35000"/>
                  </a:schemeClr>
                </a:solidFill>
                <a:cs typeface="Arial" pitchFamily="34" charset="0"/>
              </a:rPr>
              <a:t>2006</a:t>
            </a:r>
            <a:r>
              <a:rPr lang="en-US" sz="1100" dirty="0">
                <a:solidFill>
                  <a:schemeClr val="tx1">
                    <a:lumMod val="65000"/>
                    <a:lumOff val="35000"/>
                  </a:schemeClr>
                </a:solidFill>
                <a:cs typeface="Arial" pitchFamily="34" charset="0"/>
              </a:rPr>
              <a:t>; </a:t>
            </a:r>
            <a:r>
              <a:rPr lang="en-US" sz="1100" dirty="0" smtClean="0">
                <a:solidFill>
                  <a:schemeClr val="tx1">
                    <a:lumMod val="65000"/>
                    <a:lumOff val="35000"/>
                  </a:schemeClr>
                </a:solidFill>
                <a:cs typeface="Arial" pitchFamily="34" charset="0"/>
              </a:rPr>
              <a:t>Zimmerman 2011, Machtinger 2012, Black 2011)</a:t>
            </a:r>
            <a:endParaRPr lang="en-US" sz="1100" dirty="0">
              <a:solidFill>
                <a:schemeClr val="tx1">
                  <a:lumMod val="65000"/>
                  <a:lumOff val="35000"/>
                </a:schemeClr>
              </a:solidFill>
              <a:cs typeface="Arial" pitchFamily="34" charset="0"/>
            </a:endParaRPr>
          </a:p>
        </p:txBody>
      </p:sp>
      <p:pic>
        <p:nvPicPr>
          <p:cNvPr id="7" name="Picture 3" descr="C:\Users\kate\Downloads\shutterstock_184922909 (1).jpg"/>
          <p:cNvPicPr>
            <a:picLocks noChangeAspect="1" noChangeArrowheads="1"/>
          </p:cNvPicPr>
          <p:nvPr/>
        </p:nvPicPr>
        <p:blipFill rotWithShape="1">
          <a:blip r:embed="rId3" cstate="print"/>
          <a:srcRect l="12147" t="5878" r="11868" b="1"/>
          <a:stretch/>
        </p:blipFill>
        <p:spPr bwMode="auto">
          <a:xfrm>
            <a:off x="609600" y="4735515"/>
            <a:ext cx="1910269" cy="1573753"/>
          </a:xfrm>
          <a:prstGeom prst="rect">
            <a:avLst/>
          </a:prstGeom>
          <a:noFill/>
        </p:spPr>
      </p:pic>
      <p:pic>
        <p:nvPicPr>
          <p:cNvPr id="2" name="Picture 1"/>
          <p:cNvPicPr>
            <a:picLocks noChangeAspect="1"/>
          </p:cNvPicPr>
          <p:nvPr/>
        </p:nvPicPr>
        <p:blipFill>
          <a:blip r:embed="rId4"/>
          <a:stretch>
            <a:fillRect/>
          </a:stretch>
        </p:blipFill>
        <p:spPr>
          <a:xfrm>
            <a:off x="609601" y="3166276"/>
            <a:ext cx="1910268" cy="1602815"/>
          </a:xfrm>
          <a:prstGeom prst="rect">
            <a:avLst/>
          </a:prstGeom>
        </p:spPr>
      </p:pic>
      <p:pic>
        <p:nvPicPr>
          <p:cNvPr id="8" name="Picture 7"/>
          <p:cNvPicPr/>
          <p:nvPr/>
        </p:nvPicPr>
        <p:blipFill rotWithShape="1">
          <a:blip r:embed="rId5" cstate="print">
            <a:extLst>
              <a:ext uri="{28A0092B-C50C-407E-A947-70E740481C1C}">
                <a14:useLocalDpi xmlns:a14="http://schemas.microsoft.com/office/drawing/2010/main" val="0"/>
              </a:ext>
            </a:extLst>
          </a:blip>
          <a:srcRect l="25698" r="4486"/>
          <a:stretch/>
        </p:blipFill>
        <p:spPr>
          <a:xfrm>
            <a:off x="609600" y="1465434"/>
            <a:ext cx="1911406" cy="1700842"/>
          </a:xfrm>
          <a:prstGeom prst="rect">
            <a:avLst/>
          </a:prstGeom>
        </p:spPr>
      </p:pic>
    </p:spTree>
    <p:extLst>
      <p:ext uri="{BB962C8B-B14F-4D97-AF65-F5344CB8AC3E}">
        <p14:creationId xmlns:p14="http://schemas.microsoft.com/office/powerpoint/2010/main" val="359016575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Shape 981"/>
          <p:cNvSpPr>
            <a:spLocks noGrp="1"/>
          </p:cNvSpPr>
          <p:nvPr>
            <p:ph type="title"/>
          </p:nvPr>
        </p:nvSpPr>
        <p:spPr>
          <a:xfrm>
            <a:off x="423672" y="609732"/>
            <a:ext cx="8531352" cy="685800"/>
          </a:xfrm>
        </p:spPr>
        <p:txBody>
          <a:bodyPr>
            <a:noAutofit/>
          </a:bodyPr>
          <a:lstStyle>
            <a:lvl1pPr defTabSz="905255">
              <a:defRPr sz="3168"/>
            </a:lvl1pPr>
          </a:lstStyle>
          <a:p>
            <a:pPr lvl="0"/>
            <a:r>
              <a:rPr lang="en-US" sz="3400" dirty="0">
                <a:solidFill>
                  <a:schemeClr val="tx1">
                    <a:lumMod val="65000"/>
                    <a:lumOff val="35000"/>
                  </a:schemeClr>
                </a:solidFill>
                <a:ea typeface="ＭＳ Ｐゴシック" pitchFamily="34" charset="-128"/>
              </a:rPr>
              <a:t>Tobacco Cessation and DV</a:t>
            </a:r>
          </a:p>
        </p:txBody>
      </p:sp>
      <p:sp>
        <p:nvSpPr>
          <p:cNvPr id="11" name="Shape 980"/>
          <p:cNvSpPr>
            <a:spLocks noGrp="1"/>
          </p:cNvSpPr>
          <p:nvPr>
            <p:ph sz="quarter" idx="13"/>
          </p:nvPr>
        </p:nvSpPr>
        <p:spPr>
          <a:xfrm>
            <a:off x="685800" y="1524000"/>
            <a:ext cx="8080248" cy="4495800"/>
          </a:xfrm>
          <a:prstGeom prst="rect">
            <a:avLst/>
          </a:prstGeom>
        </p:spPr>
        <p:txBody>
          <a:bodyPr lIns="0" tIns="0" rIns="0" bIns="0">
            <a:normAutofit/>
          </a:bodyPr>
          <a:lstStyle/>
          <a:p>
            <a:pPr marL="0" lvl="0" indent="0" defTabSz="886968">
              <a:lnSpc>
                <a:spcPct val="100000"/>
              </a:lnSpc>
              <a:spcBef>
                <a:spcPts val="500"/>
              </a:spcBef>
              <a:buSzTx/>
              <a:buNone/>
              <a:defRPr sz="1800">
                <a:solidFill>
                  <a:srgbClr val="000000"/>
                </a:solidFill>
              </a:defRPr>
            </a:pPr>
            <a:r>
              <a:rPr sz="3400" b="1" dirty="0">
                <a:solidFill>
                  <a:srgbClr val="F09208"/>
                </a:solidFill>
                <a:effectLst>
                  <a:outerShdw blurRad="38100" dist="38100" dir="2700000" algn="tl">
                    <a:srgbClr val="000000">
                      <a:alpha val="43137"/>
                    </a:srgbClr>
                  </a:outerShdw>
                </a:effectLst>
              </a:rPr>
              <a:t>42%</a:t>
            </a:r>
            <a:r>
              <a:rPr sz="3400" dirty="0">
                <a:solidFill>
                  <a:schemeClr val="tx1">
                    <a:lumMod val="65000"/>
                    <a:lumOff val="35000"/>
                  </a:schemeClr>
                </a:solidFill>
              </a:rPr>
              <a:t> of women experiencing some form of IPV could not stop smoking during pregnancy compared to </a:t>
            </a:r>
            <a:r>
              <a:rPr sz="3400" b="1" dirty="0">
                <a:solidFill>
                  <a:srgbClr val="F09208"/>
                </a:solidFill>
                <a:effectLst>
                  <a:outerShdw blurRad="38100" dist="38100" dir="2700000" algn="tl">
                    <a:srgbClr val="000000">
                      <a:alpha val="43137"/>
                    </a:srgbClr>
                  </a:outerShdw>
                </a:effectLst>
              </a:rPr>
              <a:t>15%</a:t>
            </a:r>
            <a:r>
              <a:rPr sz="3400" dirty="0">
                <a:solidFill>
                  <a:srgbClr val="F09208"/>
                </a:solidFill>
              </a:rPr>
              <a:t> </a:t>
            </a:r>
            <a:r>
              <a:rPr sz="3400" dirty="0">
                <a:solidFill>
                  <a:schemeClr val="tx1">
                    <a:lumMod val="65000"/>
                    <a:lumOff val="35000"/>
                  </a:schemeClr>
                </a:solidFill>
              </a:rPr>
              <a:t>of non-abused women.</a:t>
            </a:r>
            <a:endParaRPr lang="en-US" sz="1164" dirty="0">
              <a:solidFill>
                <a:schemeClr val="tx1">
                  <a:lumMod val="65000"/>
                  <a:lumOff val="35000"/>
                </a:schemeClr>
              </a:solidFill>
              <a:latin typeface="Corbel"/>
              <a:sym typeface="Corbel"/>
            </a:endParaRPr>
          </a:p>
          <a:p>
            <a:pPr marL="0" lvl="0" indent="0" algn="ctr" defTabSz="886968">
              <a:lnSpc>
                <a:spcPct val="100000"/>
              </a:lnSpc>
              <a:spcBef>
                <a:spcPts val="500"/>
              </a:spcBef>
              <a:buSzTx/>
              <a:buNone/>
              <a:defRPr sz="1800">
                <a:solidFill>
                  <a:srgbClr val="000000"/>
                </a:solidFill>
              </a:defRPr>
            </a:pPr>
            <a:r>
              <a:rPr sz="1400" dirty="0">
                <a:solidFill>
                  <a:schemeClr val="tx1">
                    <a:lumMod val="65000"/>
                    <a:lumOff val="35000"/>
                  </a:schemeClr>
                </a:solidFill>
              </a:rPr>
              <a:t>(Bullock, 2001)</a:t>
            </a:r>
          </a:p>
        </p:txBody>
      </p:sp>
      <p:pic>
        <p:nvPicPr>
          <p:cNvPr id="982" name="image76.jpg"/>
          <p:cNvPicPr/>
          <p:nvPr/>
        </p:nvPicPr>
        <p:blipFill>
          <a:blip r:embed="rId3" cstate="print">
            <a:extLst/>
          </a:blip>
          <a:srcRect t="57336" r="5192" b="4062"/>
          <a:stretch>
            <a:fillRect/>
          </a:stretch>
        </p:blipFill>
        <p:spPr>
          <a:xfrm>
            <a:off x="1066800" y="4114800"/>
            <a:ext cx="6667500" cy="1809752"/>
          </a:xfrm>
          <a:prstGeom prst="rect">
            <a:avLst/>
          </a:prstGeom>
          <a:ln w="12700">
            <a:miter lim="400000"/>
          </a:ln>
        </p:spPr>
      </p:pic>
      <p:sp>
        <p:nvSpPr>
          <p:cNvPr id="983" name="Shape 983"/>
          <p:cNvSpPr/>
          <p:nvPr/>
        </p:nvSpPr>
        <p:spPr>
          <a:xfrm>
            <a:off x="1047750" y="4114800"/>
            <a:ext cx="3574473" cy="2097242"/>
          </a:xfrm>
          <a:prstGeom prst="rect">
            <a:avLst/>
          </a:prstGeom>
          <a:gradFill>
            <a:gsLst>
              <a:gs pos="0">
                <a:srgbClr val="FFFFFF"/>
              </a:gs>
              <a:gs pos="100000">
                <a:srgbClr val="FFFFFF">
                  <a:alpha val="0"/>
                </a:srgbClr>
              </a:gs>
            </a:gsLst>
          </a:gradFill>
          <a:ln w="12700">
            <a:miter lim="400000"/>
          </a:ln>
        </p:spPr>
        <p:txBody>
          <a:bodyPr lIns="0" tIns="0" rIns="0" bIns="0" anchor="ctr"/>
          <a:lstStyle/>
          <a:p>
            <a:pPr algn="ctr">
              <a:defRPr>
                <a:solidFill>
                  <a:srgbClr val="FFFFFF"/>
                </a:solidFill>
              </a:defRPr>
            </a:pPr>
            <a:endParaRPr kern="0">
              <a:solidFill>
                <a:srgbClr val="FFFFFF"/>
              </a:solidFill>
              <a:latin typeface="Calibri"/>
              <a:sym typeface="Calibri"/>
            </a:endParaRPr>
          </a:p>
        </p:txBody>
      </p:sp>
    </p:spTree>
    <p:extLst>
      <p:ext uri="{BB962C8B-B14F-4D97-AF65-F5344CB8AC3E}">
        <p14:creationId xmlns:p14="http://schemas.microsoft.com/office/powerpoint/2010/main" val="3565121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496" y="427892"/>
            <a:ext cx="8153400" cy="990600"/>
          </a:xfrm>
        </p:spPr>
        <p:txBody>
          <a:bodyPr>
            <a:normAutofit/>
          </a:bodyPr>
          <a:lstStyle/>
          <a:p>
            <a:r>
              <a:rPr lang="en-US" sz="3600" dirty="0">
                <a:solidFill>
                  <a:schemeClr val="tx1">
                    <a:lumMod val="65000"/>
                    <a:lumOff val="35000"/>
                  </a:schemeClr>
                </a:solidFill>
              </a:rPr>
              <a:t>Today’s Learning Objectives:</a:t>
            </a:r>
          </a:p>
        </p:txBody>
      </p:sp>
      <p:sp>
        <p:nvSpPr>
          <p:cNvPr id="3" name="Content Placeholder 2"/>
          <p:cNvSpPr>
            <a:spLocks noGrp="1"/>
          </p:cNvSpPr>
          <p:nvPr>
            <p:ph sz="quarter" idx="13"/>
          </p:nvPr>
        </p:nvSpPr>
        <p:spPr>
          <a:xfrm>
            <a:off x="612648" y="1676400"/>
            <a:ext cx="8531352" cy="4572000"/>
          </a:xfrm>
        </p:spPr>
        <p:txBody>
          <a:bodyPr/>
          <a:lstStyle/>
          <a:p>
            <a:pPr marL="0" indent="0"/>
            <a:r>
              <a:rPr lang="en-US" sz="2800" b="1" dirty="0">
                <a:solidFill>
                  <a:srgbClr val="F58220"/>
                </a:solidFill>
              </a:rPr>
              <a:t>At a result of today’s training, you will be able to:</a:t>
            </a:r>
          </a:p>
          <a:p>
            <a:pPr marL="0" indent="0"/>
            <a:endParaRPr lang="en-US" sz="1400" b="1" dirty="0">
              <a:solidFill>
                <a:srgbClr val="F58220"/>
              </a:solidFill>
            </a:endParaRPr>
          </a:p>
          <a:p>
            <a:pPr marL="457200" indent="-457200">
              <a:buSzPct val="100000"/>
              <a:buFont typeface="+mj-lt"/>
              <a:buAutoNum type="arabicPeriod"/>
            </a:pPr>
            <a:r>
              <a:rPr lang="en-US" sz="2400" dirty="0">
                <a:solidFill>
                  <a:schemeClr val="tx1">
                    <a:lumMod val="65000"/>
                    <a:lumOff val="35000"/>
                  </a:schemeClr>
                </a:solidFill>
              </a:rPr>
              <a:t>Explain the impact of domestic violence (DV) and human trafficking (HT) on physical and </a:t>
            </a:r>
            <a:r>
              <a:rPr lang="en-US" sz="2400" dirty="0" smtClean="0">
                <a:solidFill>
                  <a:schemeClr val="tx1">
                    <a:lumMod val="65000"/>
                    <a:lumOff val="35000"/>
                  </a:schemeClr>
                </a:solidFill>
              </a:rPr>
              <a:t>behavioral health outcomes.</a:t>
            </a:r>
          </a:p>
          <a:p>
            <a:pPr marL="457200" indent="-457200">
              <a:buSzPct val="100000"/>
              <a:buFont typeface="+mj-lt"/>
              <a:buAutoNum type="arabicPeriod"/>
            </a:pPr>
            <a:r>
              <a:rPr lang="en-US" sz="2400" dirty="0" smtClean="0">
                <a:solidFill>
                  <a:schemeClr val="tx1">
                    <a:lumMod val="65000"/>
                    <a:lumOff val="35000"/>
                  </a:schemeClr>
                </a:solidFill>
              </a:rPr>
              <a:t>List </a:t>
            </a:r>
            <a:r>
              <a:rPr lang="en-US" sz="2400" dirty="0">
                <a:solidFill>
                  <a:schemeClr val="tx1">
                    <a:lumMod val="65000"/>
                    <a:lumOff val="35000"/>
                  </a:schemeClr>
                </a:solidFill>
              </a:rPr>
              <a:t>the benefits of partnering with a community health center and promoting bi-directional </a:t>
            </a:r>
            <a:r>
              <a:rPr lang="en-US" sz="2400" dirty="0" smtClean="0">
                <a:solidFill>
                  <a:schemeClr val="tx1">
                    <a:lumMod val="65000"/>
                    <a:lumOff val="35000"/>
                  </a:schemeClr>
                </a:solidFill>
              </a:rPr>
              <a:t>client.</a:t>
            </a:r>
          </a:p>
          <a:p>
            <a:pPr marL="457200" indent="-457200">
              <a:buSzPct val="100000"/>
              <a:buFont typeface="+mj-lt"/>
              <a:buAutoNum type="arabicPeriod"/>
            </a:pPr>
            <a:r>
              <a:rPr lang="en-US" sz="2400" dirty="0"/>
              <a:t>Know how to conduct health assessments with clients at DV/community-based advocacy programs</a:t>
            </a:r>
            <a:r>
              <a:rPr lang="en-US" sz="2400" dirty="0" smtClean="0"/>
              <a:t>.</a:t>
            </a:r>
          </a:p>
          <a:p>
            <a:pPr marL="457200" indent="-457200">
              <a:buSzPct val="100000"/>
              <a:buFont typeface="+mj-lt"/>
              <a:buAutoNum type="arabicPeriod"/>
            </a:pPr>
            <a:r>
              <a:rPr lang="en-US" sz="2400" dirty="0">
                <a:solidFill>
                  <a:schemeClr val="tx1">
                    <a:lumMod val="65000"/>
                    <a:lumOff val="35000"/>
                  </a:schemeClr>
                </a:solidFill>
              </a:rPr>
              <a:t>Know how to conduct a similar training for other advocacy programs using the FUTURES curriculum </a:t>
            </a:r>
            <a:r>
              <a:rPr lang="en-US" sz="2400" dirty="0" smtClean="0">
                <a:solidFill>
                  <a:schemeClr val="tx1">
                    <a:lumMod val="65000"/>
                    <a:lumOff val="35000"/>
                  </a:schemeClr>
                </a:solidFill>
              </a:rPr>
              <a:t>and tools</a:t>
            </a:r>
            <a:r>
              <a:rPr lang="en-US" sz="2400" dirty="0">
                <a:solidFill>
                  <a:schemeClr val="tx1">
                    <a:lumMod val="65000"/>
                    <a:lumOff val="35000"/>
                  </a:schemeClr>
                </a:solidFill>
              </a:rPr>
              <a:t>.</a:t>
            </a:r>
          </a:p>
          <a:p>
            <a:pPr marL="0" indent="0"/>
            <a:endParaRPr lang="en-US" sz="2800" dirty="0">
              <a:solidFill>
                <a:schemeClr val="bg1">
                  <a:lumMod val="50000"/>
                </a:schemeClr>
              </a:solidFill>
            </a:endParaRPr>
          </a:p>
        </p:txBody>
      </p:sp>
    </p:spTree>
    <p:extLst>
      <p:ext uri="{BB962C8B-B14F-4D97-AF65-F5344CB8AC3E}">
        <p14:creationId xmlns:p14="http://schemas.microsoft.com/office/powerpoint/2010/main" val="861548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Shape 1004"/>
          <p:cNvSpPr/>
          <p:nvPr/>
        </p:nvSpPr>
        <p:spPr>
          <a:xfrm>
            <a:off x="685800" y="1624356"/>
            <a:ext cx="8305800" cy="4319244"/>
          </a:xfrm>
          <a:prstGeom prst="rect">
            <a:avLst/>
          </a:prstGeom>
          <a:noFill/>
          <a:ln w="12700">
            <a:miter lim="400000"/>
          </a:ln>
        </p:spPr>
        <p:txBody>
          <a:bodyPr lIns="0" tIns="0" rIns="0" bIns="0" anchor="ctr"/>
          <a:lstStyle/>
          <a:p>
            <a:pPr algn="ctr" defTabSz="914400">
              <a:defRPr>
                <a:solidFill>
                  <a:srgbClr val="FFFFFF"/>
                </a:solidFill>
              </a:defRPr>
            </a:pPr>
            <a:endParaRPr kern="0">
              <a:solidFill>
                <a:srgbClr val="FFFFFF"/>
              </a:solidFill>
              <a:latin typeface="Calibri"/>
              <a:sym typeface="Calibri"/>
            </a:endParaRPr>
          </a:p>
        </p:txBody>
      </p:sp>
      <p:sp>
        <p:nvSpPr>
          <p:cNvPr id="1006" name="Shape 1006"/>
          <p:cNvSpPr>
            <a:spLocks noGrp="1"/>
          </p:cNvSpPr>
          <p:nvPr>
            <p:ph type="title"/>
          </p:nvPr>
        </p:nvSpPr>
        <p:spPr>
          <a:xfrm>
            <a:off x="495300" y="540716"/>
            <a:ext cx="8229600" cy="612775"/>
          </a:xfrm>
        </p:spPr>
        <p:txBody>
          <a:bodyPr/>
          <a:lstStyle/>
          <a:p>
            <a:pPr lvl="0"/>
            <a:r>
              <a:rPr lang="en-US" dirty="0">
                <a:solidFill>
                  <a:schemeClr val="tx1">
                    <a:lumMod val="65000"/>
                    <a:lumOff val="35000"/>
                  </a:schemeClr>
                </a:solidFill>
              </a:rPr>
              <a:t>DV and Breastfeeding </a:t>
            </a:r>
          </a:p>
        </p:txBody>
      </p:sp>
      <p:pic>
        <p:nvPicPr>
          <p:cNvPr id="1007" name="image79.jpeg" descr="200515899-001.jpg"/>
          <p:cNvPicPr/>
          <p:nvPr/>
        </p:nvPicPr>
        <p:blipFill>
          <a:blip r:embed="rId3" cstate="print">
            <a:extLst/>
          </a:blip>
          <a:srcRect l="12925" r="18854"/>
          <a:stretch>
            <a:fillRect/>
          </a:stretch>
        </p:blipFill>
        <p:spPr>
          <a:xfrm>
            <a:off x="685800" y="1624356"/>
            <a:ext cx="3584083" cy="2947644"/>
          </a:xfrm>
          <a:prstGeom prst="rect">
            <a:avLst/>
          </a:prstGeom>
          <a:ln w="12700">
            <a:miter lim="400000"/>
          </a:ln>
        </p:spPr>
      </p:pic>
      <p:sp>
        <p:nvSpPr>
          <p:cNvPr id="3" name="Rectangle 2"/>
          <p:cNvSpPr/>
          <p:nvPr/>
        </p:nvSpPr>
        <p:spPr>
          <a:xfrm>
            <a:off x="481445" y="4648200"/>
            <a:ext cx="4572000" cy="1661993"/>
          </a:xfrm>
          <a:prstGeom prst="rect">
            <a:avLst/>
          </a:prstGeom>
        </p:spPr>
        <p:txBody>
          <a:bodyPr>
            <a:spAutoFit/>
          </a:bodyPr>
          <a:lstStyle/>
          <a:p>
            <a:r>
              <a:rPr lang="en-US" sz="2000" dirty="0">
                <a:solidFill>
                  <a:schemeClr val="tx1">
                    <a:lumMod val="65000"/>
                    <a:lumOff val="35000"/>
                  </a:schemeClr>
                </a:solidFill>
              </a:rPr>
              <a:t>Women experiencing physical abuse around the time of pregnancy are: </a:t>
            </a:r>
            <a:r>
              <a:rPr lang="en-US" sz="2000" dirty="0">
                <a:solidFill>
                  <a:srgbClr val="E98A00"/>
                </a:solidFill>
                <a:effectLst>
                  <a:outerShdw blurRad="38100" dist="38100" dir="2700000" algn="tl">
                    <a:srgbClr val="000000">
                      <a:alpha val="43137"/>
                    </a:srgbClr>
                  </a:outerShdw>
                </a:effectLst>
              </a:rPr>
              <a:t>41%-71% </a:t>
            </a:r>
            <a:r>
              <a:rPr lang="en-US" sz="2000" dirty="0">
                <a:solidFill>
                  <a:schemeClr val="tx1">
                    <a:lumMod val="65000"/>
                    <a:lumOff val="35000"/>
                  </a:schemeClr>
                </a:solidFill>
              </a:rPr>
              <a:t>more likely to cease breastfeeding by 4 weeks postpartum.</a:t>
            </a:r>
          </a:p>
          <a:p>
            <a:pPr algn="ctr"/>
            <a:endParaRPr lang="en-US" sz="800" dirty="0">
              <a:solidFill>
                <a:schemeClr val="tx1">
                  <a:lumMod val="65000"/>
                  <a:lumOff val="35000"/>
                </a:schemeClr>
              </a:solidFill>
            </a:endParaRPr>
          </a:p>
          <a:p>
            <a:pPr algn="ctr"/>
            <a:r>
              <a:rPr lang="en-US" sz="1400" dirty="0">
                <a:solidFill>
                  <a:schemeClr val="tx1">
                    <a:lumMod val="65000"/>
                    <a:lumOff val="35000"/>
                  </a:schemeClr>
                </a:solidFill>
              </a:rPr>
              <a:t>(Silverman, 2006)     </a:t>
            </a:r>
          </a:p>
        </p:txBody>
      </p:sp>
      <p:sp>
        <p:nvSpPr>
          <p:cNvPr id="5" name="TextBox 4"/>
          <p:cNvSpPr txBox="1"/>
          <p:nvPr/>
        </p:nvSpPr>
        <p:spPr>
          <a:xfrm>
            <a:off x="4989368" y="1724322"/>
            <a:ext cx="4038600" cy="4585871"/>
          </a:xfrm>
          <a:prstGeom prst="rect">
            <a:avLst/>
          </a:prstGeom>
          <a:noFill/>
        </p:spPr>
        <p:txBody>
          <a:bodyPr wrap="square" rtlCol="0">
            <a:spAutoFit/>
          </a:bodyPr>
          <a:lstStyle/>
          <a:p>
            <a:pPr marL="342900" indent="-342900">
              <a:buClr>
                <a:srgbClr val="E98A00"/>
              </a:buClr>
              <a:buFont typeface="Wingdings" panose="05000000000000000000" pitchFamily="2" charset="2"/>
              <a:buChar char="ü"/>
            </a:pPr>
            <a:r>
              <a:rPr lang="en-US" sz="2000" b="1" dirty="0">
                <a:solidFill>
                  <a:srgbClr val="E98A00"/>
                </a:solidFill>
                <a:effectLst>
                  <a:outerShdw blurRad="38100" dist="38100" dir="2700000" algn="tl">
                    <a:srgbClr val="000000">
                      <a:alpha val="43137"/>
                    </a:srgbClr>
                  </a:outerShdw>
                </a:effectLst>
                <a:cs typeface="Arial" panose="020B0604020202020204" pitchFamily="34" charset="0"/>
              </a:rPr>
              <a:t>The cells, hormones, and antibodies in </a:t>
            </a:r>
            <a:r>
              <a:rPr lang="en-US" sz="2000" b="1" dirty="0" err="1">
                <a:solidFill>
                  <a:srgbClr val="E98A00"/>
                </a:solidFill>
                <a:effectLst>
                  <a:outerShdw blurRad="38100" dist="38100" dir="2700000" algn="tl">
                    <a:srgbClr val="000000">
                      <a:alpha val="43137"/>
                    </a:srgbClr>
                  </a:outerShdw>
                </a:effectLst>
                <a:cs typeface="Arial" panose="020B0604020202020204" pitchFamily="34" charset="0"/>
              </a:rPr>
              <a:t>breastmilk</a:t>
            </a:r>
            <a:r>
              <a:rPr lang="en-US" sz="2000" b="1" dirty="0">
                <a:solidFill>
                  <a:srgbClr val="E98A00"/>
                </a:solidFill>
                <a:effectLst>
                  <a:outerShdw blurRad="38100" dist="38100" dir="2700000" algn="tl">
                    <a:srgbClr val="000000">
                      <a:alpha val="43137"/>
                    </a:srgbClr>
                  </a:outerShdw>
                </a:effectLst>
                <a:cs typeface="Arial" panose="020B0604020202020204" pitchFamily="34" charset="0"/>
              </a:rPr>
              <a:t> help protect babies from illness.  </a:t>
            </a:r>
            <a:r>
              <a:rPr lang="en-US" sz="2000" dirty="0">
                <a:solidFill>
                  <a:schemeClr val="tx1">
                    <a:lumMod val="65000"/>
                    <a:lumOff val="35000"/>
                  </a:schemeClr>
                </a:solidFill>
                <a:cs typeface="Arial" panose="020B0604020202020204" pitchFamily="34" charset="0"/>
              </a:rPr>
              <a:t>Breastfed babies have lower risks of asthma, obesity, ear infections, Type 2 diabetes and lower respiratory infections, among other health benefits.</a:t>
            </a:r>
          </a:p>
          <a:p>
            <a:pPr algn="ctr">
              <a:buClr>
                <a:srgbClr val="E98A00"/>
              </a:buClr>
            </a:pPr>
            <a:endParaRPr lang="en-US" dirty="0">
              <a:solidFill>
                <a:schemeClr val="tx1">
                  <a:lumMod val="65000"/>
                  <a:lumOff val="35000"/>
                </a:schemeClr>
              </a:solidFill>
              <a:cs typeface="Arial" panose="020B0604020202020204" pitchFamily="34" charset="0"/>
            </a:endParaRPr>
          </a:p>
          <a:p>
            <a:pPr marL="285750" indent="-285750">
              <a:buClr>
                <a:srgbClr val="E98A00"/>
              </a:buClr>
              <a:buFont typeface="Wingdings" panose="05000000000000000000" pitchFamily="2" charset="2"/>
              <a:buChar char="ü"/>
            </a:pPr>
            <a:r>
              <a:rPr lang="en-US" sz="2000" dirty="0">
                <a:solidFill>
                  <a:schemeClr val="tx1">
                    <a:lumMod val="65000"/>
                    <a:lumOff val="35000"/>
                  </a:schemeClr>
                </a:solidFill>
                <a:cs typeface="Arial" panose="020B0604020202020204" pitchFamily="34" charset="0"/>
              </a:rPr>
              <a:t>Breastfeeding promotes bonding, affection and quiet time between mom and baby.</a:t>
            </a:r>
          </a:p>
          <a:p>
            <a:pPr marL="285750" indent="-285750">
              <a:buClr>
                <a:srgbClr val="E98A00"/>
              </a:buClr>
              <a:buFont typeface="Wingdings" panose="05000000000000000000" pitchFamily="2" charset="2"/>
              <a:buChar char="ü"/>
            </a:pPr>
            <a:endParaRPr lang="en-US" sz="2000" dirty="0">
              <a:solidFill>
                <a:schemeClr val="tx1">
                  <a:lumMod val="65000"/>
                  <a:lumOff val="35000"/>
                </a:schemeClr>
              </a:solidFill>
              <a:latin typeface="Arial" panose="020B0604020202020204" pitchFamily="34" charset="0"/>
              <a:cs typeface="Arial" panose="020B0604020202020204" pitchFamily="34" charset="0"/>
            </a:endParaRPr>
          </a:p>
          <a:p>
            <a:pPr algn="ctr">
              <a:buClr>
                <a:srgbClr val="E98A00"/>
              </a:buClr>
            </a:pPr>
            <a:r>
              <a:rPr lang="en-US" sz="1400" dirty="0">
                <a:solidFill>
                  <a:schemeClr val="tx1">
                    <a:lumMod val="65000"/>
                    <a:lumOff val="35000"/>
                  </a:schemeClr>
                </a:solidFill>
                <a:latin typeface="Arial" panose="020B0604020202020204" pitchFamily="34" charset="0"/>
                <a:cs typeface="Arial" panose="020B0604020202020204" pitchFamily="34" charset="0"/>
              </a:rPr>
              <a:t>(womenshealth.gov and aap.org) </a:t>
            </a:r>
          </a:p>
          <a:p>
            <a:pPr>
              <a:buClr>
                <a:srgbClr val="E98A00"/>
              </a:buClr>
            </a:pPr>
            <a:r>
              <a:rPr lang="en-US" sz="2000" dirty="0">
                <a:solidFill>
                  <a:schemeClr val="tx1">
                    <a:lumMod val="65000"/>
                    <a:lumOff val="35000"/>
                  </a:schemeClr>
                </a:solidFill>
                <a:latin typeface="Arial" panose="020B0604020202020204" pitchFamily="34" charset="0"/>
                <a:cs typeface="Arial" panose="020B0604020202020204" pitchFamily="34" charset="0"/>
              </a:rPr>
              <a:t> </a:t>
            </a:r>
            <a:endParaRPr lang="en-US" sz="2000" dirty="0">
              <a:solidFill>
                <a:schemeClr val="tx1">
                  <a:lumMod val="65000"/>
                  <a:lumOff val="35000"/>
                </a:schemeClr>
              </a:solidFill>
            </a:endParaRPr>
          </a:p>
        </p:txBody>
      </p:sp>
    </p:spTree>
    <p:extLst>
      <p:ext uri="{BB962C8B-B14F-4D97-AF65-F5344CB8AC3E}">
        <p14:creationId xmlns:p14="http://schemas.microsoft.com/office/powerpoint/2010/main" val="21286518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686800" cy="990600"/>
          </a:xfrm>
        </p:spPr>
        <p:txBody>
          <a:bodyPr/>
          <a:lstStyle/>
          <a:p>
            <a:r>
              <a:rPr lang="en-US" sz="3000" dirty="0">
                <a:solidFill>
                  <a:schemeClr val="bg1">
                    <a:lumMod val="25000"/>
                  </a:schemeClr>
                </a:solidFill>
              </a:rPr>
              <a:t>Youth, Substance </a:t>
            </a:r>
            <a:r>
              <a:rPr lang="en-US" sz="3000" dirty="0" smtClean="0">
                <a:solidFill>
                  <a:schemeClr val="bg1">
                    <a:lumMod val="25000"/>
                  </a:schemeClr>
                </a:solidFill>
              </a:rPr>
              <a:t>Abuse, </a:t>
            </a:r>
            <a:r>
              <a:rPr lang="en-US" sz="3000" dirty="0">
                <a:solidFill>
                  <a:schemeClr val="bg1">
                    <a:lumMod val="25000"/>
                  </a:schemeClr>
                </a:solidFill>
              </a:rPr>
              <a:t>and Cumulative Trauma</a:t>
            </a:r>
          </a:p>
        </p:txBody>
      </p:sp>
      <p:sp>
        <p:nvSpPr>
          <p:cNvPr id="3" name="Content Placeholder 2"/>
          <p:cNvSpPr>
            <a:spLocks noGrp="1"/>
          </p:cNvSpPr>
          <p:nvPr>
            <p:ph sz="half" idx="1"/>
          </p:nvPr>
        </p:nvSpPr>
        <p:spPr>
          <a:xfrm>
            <a:off x="609600" y="1600200"/>
            <a:ext cx="5029200" cy="4525963"/>
          </a:xfrm>
        </p:spPr>
        <p:txBody>
          <a:bodyPr/>
          <a:lstStyle/>
          <a:p>
            <a:pPr marL="457200" indent="-457200">
              <a:spcBef>
                <a:spcPts val="0"/>
              </a:spcBef>
              <a:buFont typeface="Arial" panose="020B0604020202020204" pitchFamily="34" charset="0"/>
              <a:buChar char="•"/>
            </a:pPr>
            <a:r>
              <a:rPr lang="en-US" sz="2400" dirty="0">
                <a:solidFill>
                  <a:schemeClr val="tx1">
                    <a:lumMod val="65000"/>
                    <a:lumOff val="35000"/>
                  </a:schemeClr>
                </a:solidFill>
              </a:rPr>
              <a:t>Traffickers often introduce victims to illicit substances or use existing drug or alcohol addictions to force them into exploitative circumstances</a:t>
            </a:r>
          </a:p>
          <a:p>
            <a:pPr marL="0" indent="0" algn="ctr">
              <a:spcBef>
                <a:spcPts val="0"/>
              </a:spcBef>
            </a:pPr>
            <a:r>
              <a:rPr lang="en-US" sz="1600" dirty="0">
                <a:solidFill>
                  <a:schemeClr val="tx1">
                    <a:lumMod val="65000"/>
                    <a:lumOff val="35000"/>
                  </a:schemeClr>
                </a:solidFill>
              </a:rPr>
              <a:t>(</a:t>
            </a:r>
            <a:r>
              <a:rPr lang="en-US" sz="1600" dirty="0" err="1">
                <a:solidFill>
                  <a:schemeClr val="tx1">
                    <a:lumMod val="65000"/>
                    <a:lumOff val="35000"/>
                  </a:schemeClr>
                </a:solidFill>
              </a:rPr>
              <a:t>Litam</a:t>
            </a:r>
            <a:r>
              <a:rPr lang="en-US" sz="1600" dirty="0">
                <a:solidFill>
                  <a:schemeClr val="tx1">
                    <a:lumMod val="65000"/>
                    <a:lumOff val="35000"/>
                  </a:schemeClr>
                </a:solidFill>
              </a:rPr>
              <a:t>, 2017)</a:t>
            </a:r>
          </a:p>
          <a:p>
            <a:pPr marL="0" indent="0" algn="ctr">
              <a:spcBef>
                <a:spcPts val="0"/>
              </a:spcBef>
            </a:pPr>
            <a:endParaRPr lang="en-US" sz="2400" dirty="0">
              <a:solidFill>
                <a:schemeClr val="bg1">
                  <a:lumMod val="25000"/>
                </a:schemeClr>
              </a:solidFill>
            </a:endParaRPr>
          </a:p>
          <a:p>
            <a:pPr marL="342900" indent="-342900">
              <a:spcBef>
                <a:spcPts val="0"/>
              </a:spcBef>
              <a:buFont typeface="Arial" panose="020B0604020202020204" pitchFamily="34" charset="0"/>
              <a:buChar char="•"/>
            </a:pPr>
            <a:r>
              <a:rPr lang="en-US" sz="2400" dirty="0">
                <a:solidFill>
                  <a:schemeClr val="tx1">
                    <a:lumMod val="65000"/>
                    <a:lumOff val="35000"/>
                  </a:schemeClr>
                </a:solidFill>
              </a:rPr>
              <a:t>Drugs and alcohol were commonly used by </a:t>
            </a:r>
            <a:r>
              <a:rPr lang="en-US" sz="2400" b="1" dirty="0">
                <a:solidFill>
                  <a:srgbClr val="F09208"/>
                </a:solidFill>
                <a:effectLst>
                  <a:outerShdw blurRad="38100" dist="38100" dir="2700000" algn="tl">
                    <a:srgbClr val="000000">
                      <a:alpha val="43137"/>
                    </a:srgbClr>
                  </a:outerShdw>
                </a:effectLst>
              </a:rPr>
              <a:t>28.0%</a:t>
            </a:r>
            <a:r>
              <a:rPr lang="en-US" sz="2400" dirty="0">
                <a:solidFill>
                  <a:srgbClr val="F09208"/>
                </a:solidFill>
              </a:rPr>
              <a:t> </a:t>
            </a:r>
            <a:r>
              <a:rPr lang="en-US" sz="2400" dirty="0">
                <a:solidFill>
                  <a:schemeClr val="tx1">
                    <a:lumMod val="65000"/>
                    <a:lumOff val="35000"/>
                  </a:schemeClr>
                </a:solidFill>
              </a:rPr>
              <a:t>of individual traffickers and </a:t>
            </a:r>
            <a:r>
              <a:rPr lang="en-US" sz="2400" b="1" dirty="0">
                <a:solidFill>
                  <a:srgbClr val="F09208"/>
                </a:solidFill>
                <a:effectLst>
                  <a:outerShdw blurRad="38100" dist="38100" dir="2700000" algn="tl">
                    <a:srgbClr val="000000">
                      <a:alpha val="43137"/>
                    </a:srgbClr>
                  </a:outerShdw>
                </a:effectLst>
              </a:rPr>
              <a:t>62.6%</a:t>
            </a:r>
            <a:r>
              <a:rPr lang="en-US" sz="2400" dirty="0">
                <a:solidFill>
                  <a:schemeClr val="bg2"/>
                </a:solidFill>
              </a:rPr>
              <a:t>  </a:t>
            </a:r>
            <a:r>
              <a:rPr lang="en-US" sz="2400" dirty="0">
                <a:solidFill>
                  <a:schemeClr val="tx1">
                    <a:lumMod val="65000"/>
                    <a:lumOff val="35000"/>
                  </a:schemeClr>
                </a:solidFill>
              </a:rPr>
              <a:t>of gang organized traffickers to control victims </a:t>
            </a:r>
          </a:p>
          <a:p>
            <a:pPr marL="0" indent="0" algn="ctr">
              <a:spcBef>
                <a:spcPts val="0"/>
              </a:spcBef>
            </a:pPr>
            <a:r>
              <a:rPr lang="en-US" sz="1600" dirty="0"/>
              <a:t>      (Roe-</a:t>
            </a:r>
            <a:r>
              <a:rPr lang="en-US" sz="1600" dirty="0" err="1"/>
              <a:t>Sepowitz</a:t>
            </a:r>
            <a:r>
              <a:rPr lang="en-US" sz="1600" dirty="0"/>
              <a:t>, 2017)</a:t>
            </a:r>
          </a:p>
        </p:txBody>
      </p:sp>
      <p:pic>
        <p:nvPicPr>
          <p:cNvPr id="2050" name="Picture 2" descr="ii_jfvdmuxm0_162b5c801336be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42929"/>
            <a:ext cx="2923309" cy="439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8570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697" y="304800"/>
            <a:ext cx="8229600" cy="612775"/>
          </a:xfrm>
        </p:spPr>
        <p:txBody>
          <a:bodyPr>
            <a:noAutofit/>
          </a:bodyPr>
          <a:lstStyle/>
          <a:p>
            <a:r>
              <a:rPr lang="en-US" sz="4400" dirty="0"/>
              <a:t/>
            </a:r>
            <a:br>
              <a:rPr lang="en-US" sz="4400" dirty="0"/>
            </a:br>
            <a:r>
              <a:rPr lang="en-US" sz="3600" dirty="0"/>
              <a:t>Call and Response </a:t>
            </a:r>
          </a:p>
        </p:txBody>
      </p:sp>
      <p:sp>
        <p:nvSpPr>
          <p:cNvPr id="3" name="Text Placeholder 2"/>
          <p:cNvSpPr>
            <a:spLocks noGrp="1"/>
          </p:cNvSpPr>
          <p:nvPr>
            <p:ph type="body" sz="quarter" idx="10"/>
          </p:nvPr>
        </p:nvSpPr>
        <p:spPr>
          <a:xfrm>
            <a:off x="609600" y="1600200"/>
            <a:ext cx="3962400" cy="4267200"/>
          </a:xfrm>
        </p:spPr>
        <p:txBody>
          <a:bodyPr/>
          <a:lstStyle/>
          <a:p>
            <a:pPr marL="0" indent="0">
              <a:spcBef>
                <a:spcPts val="0"/>
              </a:spcBef>
            </a:pPr>
            <a:r>
              <a:rPr lang="en-US" sz="4400" b="1" dirty="0">
                <a:solidFill>
                  <a:srgbClr val="E98A00"/>
                </a:solidFill>
                <a:effectLst>
                  <a:outerShdw blurRad="38100" dist="38100" dir="2700000" algn="tl">
                    <a:srgbClr val="000000">
                      <a:alpha val="43137"/>
                    </a:srgbClr>
                  </a:outerShdw>
                </a:effectLst>
              </a:rPr>
              <a:t>How is technology used as a means of control by perpetrators?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28800"/>
            <a:ext cx="4114800"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24100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Shape 1028"/>
          <p:cNvSpPr>
            <a:spLocks noGrp="1"/>
          </p:cNvSpPr>
          <p:nvPr>
            <p:ph type="title"/>
          </p:nvPr>
        </p:nvSpPr>
        <p:spPr>
          <a:xfrm>
            <a:off x="457200" y="381000"/>
            <a:ext cx="8308848" cy="990600"/>
          </a:xfrm>
        </p:spPr>
        <p:txBody>
          <a:bodyPr>
            <a:normAutofit/>
          </a:bodyPr>
          <a:lstStyle/>
          <a:p>
            <a:pPr lvl="0"/>
            <a:r>
              <a:rPr lang="en-US" sz="3600" dirty="0">
                <a:solidFill>
                  <a:schemeClr val="bg1">
                    <a:lumMod val="25000"/>
                  </a:schemeClr>
                </a:solidFill>
              </a:rPr>
              <a:t>Group Discussion</a:t>
            </a:r>
          </a:p>
        </p:txBody>
      </p:sp>
      <p:grpSp>
        <p:nvGrpSpPr>
          <p:cNvPr id="1031" name="Group 1031" descr="C:\Users\timmie\Dropbox\Home Visitation\Pictures\shutterstock_42639451 classroom circle small.jpg"/>
          <p:cNvGrpSpPr/>
          <p:nvPr/>
        </p:nvGrpSpPr>
        <p:grpSpPr>
          <a:xfrm>
            <a:off x="762000" y="1752600"/>
            <a:ext cx="3276600" cy="4253976"/>
            <a:chOff x="0" y="0"/>
            <a:chExt cx="3169443" cy="4191000"/>
          </a:xfrm>
        </p:grpSpPr>
        <p:sp>
          <p:nvSpPr>
            <p:cNvPr id="1029" name="Shape 1029"/>
            <p:cNvSpPr/>
            <p:nvPr/>
          </p:nvSpPr>
          <p:spPr>
            <a:xfrm>
              <a:off x="0" y="0"/>
              <a:ext cx="3169444" cy="4191000"/>
            </a:xfrm>
            <a:prstGeom prst="rect">
              <a:avLst/>
            </a:prstGeom>
            <a:solidFill>
              <a:srgbClr val="EDEDED"/>
            </a:solidFill>
            <a:ln w="12700" cap="flat">
              <a:noFill/>
              <a:miter lim="400000"/>
            </a:ln>
            <a:effectLst/>
          </p:spPr>
          <p:txBody>
            <a:bodyPr wrap="square" lIns="0" tIns="0" rIns="0" bIns="0" numCol="1" anchor="ctr">
              <a:noAutofit/>
            </a:bodyPr>
            <a:lstStyle/>
            <a:p>
              <a:endParaRPr kern="0" dirty="0">
                <a:solidFill>
                  <a:sysClr val="windowText" lastClr="000000"/>
                </a:solidFill>
                <a:latin typeface="Calibri"/>
                <a:sym typeface="Calibri"/>
              </a:endParaRPr>
            </a:p>
          </p:txBody>
        </p:sp>
        <p:pic>
          <p:nvPicPr>
            <p:cNvPr id="1030" name="image70.jpg"/>
            <p:cNvPicPr/>
            <p:nvPr/>
          </p:nvPicPr>
          <p:blipFill>
            <a:blip r:embed="rId3" cstate="print">
              <a:extLst/>
            </a:blip>
            <a:stretch>
              <a:fillRect/>
            </a:stretch>
          </p:blipFill>
          <p:spPr>
            <a:xfrm>
              <a:off x="0" y="0"/>
              <a:ext cx="3169444" cy="4191000"/>
            </a:xfrm>
            <a:prstGeom prst="rect">
              <a:avLst/>
            </a:prstGeom>
            <a:ln w="88900" cap="sq">
              <a:solidFill>
                <a:srgbClr val="FFFFFF"/>
              </a:solidFill>
              <a:prstDash val="solid"/>
              <a:miter lim="800000"/>
            </a:ln>
            <a:effectLst>
              <a:outerShdw blurRad="50800" dist="18000" dir="5400000" rotWithShape="0">
                <a:srgbClr val="000000">
                  <a:alpha val="40000"/>
                </a:srgbClr>
              </a:outerShdw>
            </a:effectLst>
          </p:spPr>
        </p:pic>
      </p:grpSp>
      <p:sp>
        <p:nvSpPr>
          <p:cNvPr id="12" name="Shape 1026"/>
          <p:cNvSpPr txBox="1">
            <a:spLocks/>
          </p:cNvSpPr>
          <p:nvPr/>
        </p:nvSpPr>
        <p:spPr>
          <a:xfrm>
            <a:off x="4267200" y="990600"/>
            <a:ext cx="4724400" cy="4267201"/>
          </a:xfrm>
          <a:prstGeom prst="rect">
            <a:avLst/>
          </a:prstGeom>
          <a:ln w="12700">
            <a:miter lim="400000"/>
          </a:ln>
          <a:extLst>
            <a:ext uri="{C572A759-6A51-4108-AA02-DFA0A04FC94B}">
              <ma14:wrappingTextBoxFlag xmlns:mc="http://schemas.openxmlformats.org/markup-compatibility/2006" xmlns:mv="urn:schemas-microsoft-com:mac:vml" xmlns="" xmlns:ma14="http://schemas.microsoft.com/office/mac/drawingml/2011/main" val="1"/>
            </a:ext>
          </a:extLst>
        </p:spPr>
        <p:txBody>
          <a:bodyPr lIns="0" tIns="0" rIns="0" bIns="0">
            <a:noAutofit/>
          </a:bodyPr>
          <a:lstStyle>
            <a:lvl1pPr marL="0" indent="0" algn="ctr" defTabSz="886968">
              <a:spcBef>
                <a:spcPts val="900"/>
              </a:spcBef>
              <a:buSzTx/>
              <a:buNone/>
              <a:defRPr sz="4268" b="1">
                <a:solidFill>
                  <a:srgbClr val="E98A00"/>
                </a:solidFill>
              </a:defRPr>
            </a:lvl1pPr>
          </a:lstStyle>
          <a:p>
            <a:pPr>
              <a:lnSpc>
                <a:spcPct val="114000"/>
              </a:lnSpc>
              <a:buClr>
                <a:srgbClr val="E98A00"/>
              </a:buClr>
              <a:buFont typeface="Arial"/>
              <a:buNone/>
              <a:defRPr sz="1800" b="0">
                <a:solidFill>
                  <a:srgbClr val="000000"/>
                </a:solidFill>
              </a:defRPr>
            </a:pPr>
            <a:endParaRPr lang="en-US" sz="4200" b="0" kern="0" dirty="0">
              <a:solidFill>
                <a:prstClr val="black">
                  <a:lumMod val="65000"/>
                  <a:lumOff val="35000"/>
                </a:prstClr>
              </a:solidFill>
              <a:latin typeface="Calibri"/>
              <a:ea typeface="Calibri"/>
              <a:cs typeface="Calibri"/>
              <a:sym typeface="Calibri"/>
            </a:endParaRPr>
          </a:p>
          <a:p>
            <a:pPr>
              <a:buClr>
                <a:srgbClr val="E98A00"/>
              </a:buClr>
              <a:buFont typeface="Arial"/>
              <a:buNone/>
              <a:defRPr sz="1800" b="0">
                <a:solidFill>
                  <a:srgbClr val="000000"/>
                </a:solidFill>
              </a:defRPr>
            </a:pPr>
            <a:r>
              <a:rPr lang="en-US" sz="4200" kern="0" dirty="0">
                <a:solidFill>
                  <a:srgbClr val="F58220"/>
                </a:solidFill>
                <a:latin typeface="+mj-lt"/>
                <a:ea typeface="Calibri"/>
                <a:cs typeface="Calibri"/>
                <a:sym typeface="Calibri"/>
              </a:rPr>
              <a:t>Take a moment to consider the slides you just reviewed, did any of them give you an “ah ha” moment?</a:t>
            </a:r>
          </a:p>
        </p:txBody>
      </p:sp>
    </p:spTree>
    <p:extLst>
      <p:ext uri="{BB962C8B-B14F-4D97-AF65-F5344CB8AC3E}">
        <p14:creationId xmlns:p14="http://schemas.microsoft.com/office/powerpoint/2010/main" val="2152273561"/>
      </p:ext>
    </p:extLst>
  </p:cSld>
  <p:clrMapOvr>
    <a:masterClrMapping/>
  </p:clrMapOvr>
  <p:timing>
    <p:tnLst>
      <p:par>
        <p:cTn id="1" dur="indefinite" restart="never" fill="hold"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444796"/>
            <a:ext cx="8635076" cy="1384995"/>
          </a:xfrm>
          <a:prstGeom prst="rect">
            <a:avLst/>
          </a:prstGeom>
        </p:spPr>
        <p:txBody>
          <a:bodyPr wrap="square">
            <a:spAutoFit/>
          </a:bodyPr>
          <a:lstStyle/>
          <a:p>
            <a:pPr algn="ctr" fontAlgn="base">
              <a:spcBef>
                <a:spcPct val="0"/>
              </a:spcBef>
              <a:spcAft>
                <a:spcPct val="0"/>
              </a:spcAft>
            </a:pPr>
            <a:r>
              <a:rPr lang="en-US" sz="2800" b="1" dirty="0">
                <a:solidFill>
                  <a:srgbClr val="F09208"/>
                </a:solidFill>
                <a:effectLst>
                  <a:outerShdw blurRad="38100" dist="38100" dir="2700000" algn="tl">
                    <a:srgbClr val="000000">
                      <a:alpha val="43137"/>
                    </a:srgbClr>
                  </a:outerShdw>
                </a:effectLst>
                <a:ea typeface="MS PGothic" pitchFamily="34" charset="-128"/>
              </a:rPr>
              <a:t>Mindful practices help people slow down, become self-aware, and present in the moment. We start with you, so you can help clients.</a:t>
            </a:r>
          </a:p>
        </p:txBody>
      </p:sp>
      <p:sp>
        <p:nvSpPr>
          <p:cNvPr id="3" name="Rectangle 2"/>
          <p:cNvSpPr/>
          <p:nvPr/>
        </p:nvSpPr>
        <p:spPr>
          <a:xfrm>
            <a:off x="685800" y="2895600"/>
            <a:ext cx="5019040" cy="3108543"/>
          </a:xfrm>
          <a:prstGeom prst="rect">
            <a:avLst/>
          </a:prstGeom>
        </p:spPr>
        <p:txBody>
          <a:bodyPr wrap="square">
            <a:spAutoFit/>
          </a:bodyPr>
          <a:lstStyle/>
          <a:p>
            <a:pPr fontAlgn="base">
              <a:spcBef>
                <a:spcPct val="0"/>
              </a:spcBef>
              <a:spcAft>
                <a:spcPct val="0"/>
              </a:spcAft>
              <a:buClr>
                <a:srgbClr val="F55505"/>
              </a:buClr>
            </a:pPr>
            <a:r>
              <a:rPr lang="en-US" sz="2800" dirty="0">
                <a:solidFill>
                  <a:schemeClr val="tx1">
                    <a:lumMod val="65000"/>
                    <a:lumOff val="35000"/>
                  </a:schemeClr>
                </a:solidFill>
              </a:rPr>
              <a:t>If you’re comfortable doing so:</a:t>
            </a:r>
          </a:p>
          <a:p>
            <a:pPr marL="514350" indent="-514350" fontAlgn="base">
              <a:spcBef>
                <a:spcPct val="0"/>
              </a:spcBef>
              <a:spcAft>
                <a:spcPct val="0"/>
              </a:spcAft>
              <a:buClr>
                <a:srgbClr val="F09208"/>
              </a:buClr>
              <a:buFont typeface="+mj-lt"/>
              <a:buAutoNum type="arabicPeriod"/>
            </a:pPr>
            <a:r>
              <a:rPr lang="en-US" sz="2400" dirty="0">
                <a:solidFill>
                  <a:schemeClr val="tx1">
                    <a:lumMod val="65000"/>
                    <a:lumOff val="35000"/>
                  </a:schemeClr>
                </a:solidFill>
              </a:rPr>
              <a:t>Stand or remain seated</a:t>
            </a:r>
          </a:p>
          <a:p>
            <a:pPr marL="514350" indent="-514350" fontAlgn="base">
              <a:spcBef>
                <a:spcPct val="0"/>
              </a:spcBef>
              <a:spcAft>
                <a:spcPct val="0"/>
              </a:spcAft>
              <a:buClr>
                <a:srgbClr val="F09208"/>
              </a:buClr>
              <a:buFont typeface="+mj-lt"/>
              <a:buAutoNum type="arabicPeriod"/>
            </a:pPr>
            <a:r>
              <a:rPr lang="en-US" sz="2400" dirty="0">
                <a:solidFill>
                  <a:schemeClr val="tx1">
                    <a:lumMod val="65000"/>
                    <a:lumOff val="35000"/>
                  </a:schemeClr>
                </a:solidFill>
              </a:rPr>
              <a:t>Lift arms toward the ceiling while taking deep breath in and then reach higher </a:t>
            </a:r>
          </a:p>
          <a:p>
            <a:pPr marL="514350" indent="-514350" fontAlgn="base">
              <a:spcBef>
                <a:spcPct val="0"/>
              </a:spcBef>
              <a:spcAft>
                <a:spcPct val="0"/>
              </a:spcAft>
              <a:buClr>
                <a:srgbClr val="F09208"/>
              </a:buClr>
              <a:buFont typeface="+mj-lt"/>
              <a:buAutoNum type="arabicPeriod"/>
            </a:pPr>
            <a:r>
              <a:rPr lang="en-US" sz="2400" dirty="0">
                <a:solidFill>
                  <a:schemeClr val="tx1">
                    <a:lumMod val="65000"/>
                    <a:lumOff val="35000"/>
                  </a:schemeClr>
                </a:solidFill>
              </a:rPr>
              <a:t>Exhale while you bring your arms down</a:t>
            </a:r>
          </a:p>
          <a:p>
            <a:pPr marL="514350" indent="-514350" fontAlgn="base">
              <a:spcBef>
                <a:spcPct val="0"/>
              </a:spcBef>
              <a:spcAft>
                <a:spcPct val="0"/>
              </a:spcAft>
              <a:buClr>
                <a:srgbClr val="F09208"/>
              </a:buClr>
              <a:buFont typeface="+mj-lt"/>
              <a:buAutoNum type="arabicPeriod"/>
            </a:pPr>
            <a:r>
              <a:rPr lang="en-US" sz="2400" dirty="0">
                <a:solidFill>
                  <a:schemeClr val="tx1">
                    <a:lumMod val="65000"/>
                    <a:lumOff val="35000"/>
                  </a:schemeClr>
                </a:solidFill>
              </a:rPr>
              <a:t>Repeat sequence four times</a:t>
            </a:r>
          </a:p>
        </p:txBody>
      </p:sp>
      <p:pic>
        <p:nvPicPr>
          <p:cNvPr id="10242" name="Picture 2" descr="ii_jf4l8wqy0_162553bcb03b7ec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258" y="3281471"/>
            <a:ext cx="3276600"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1611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PROGDATA\Public Education\Photo Library\Health Team Photos &amp; Graphics\2015 Shutterstock photos\Rebecca product pics\Lauren Stock PIcs\Counseling2.126648692.Shutterstoc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ln>
            <a:noFill/>
          </a:ln>
        </p:spPr>
      </p:pic>
      <p:pic>
        <p:nvPicPr>
          <p:cNvPr id="8" name="Picture 7"/>
          <p:cNvPicPr>
            <a:picLocks noChangeAspect="1"/>
          </p:cNvPicPr>
          <p:nvPr/>
        </p:nvPicPr>
        <p:blipFill>
          <a:blip r:embed="rId4" cstate="print"/>
          <a:srcRect/>
          <a:stretch>
            <a:fillRect/>
          </a:stretch>
        </p:blipFill>
        <p:spPr bwMode="auto">
          <a:xfrm>
            <a:off x="6940510" y="4963347"/>
            <a:ext cx="2122655" cy="765672"/>
          </a:xfrm>
          <a:prstGeom prst="rect">
            <a:avLst/>
          </a:prstGeom>
          <a:noFill/>
          <a:ln w="9525">
            <a:noFill/>
            <a:miter lim="800000"/>
            <a:headEnd/>
            <a:tailEnd/>
          </a:ln>
        </p:spPr>
      </p:pic>
      <p:sp>
        <p:nvSpPr>
          <p:cNvPr id="17" name="Title 16"/>
          <p:cNvSpPr>
            <a:spLocks noGrp="1"/>
          </p:cNvSpPr>
          <p:nvPr>
            <p:ph type="title"/>
          </p:nvPr>
        </p:nvSpPr>
        <p:spPr>
          <a:xfrm>
            <a:off x="38100" y="4800601"/>
            <a:ext cx="9067800" cy="2209799"/>
          </a:xfrm>
        </p:spPr>
        <p:txBody>
          <a:bodyPr/>
          <a:lstStyle/>
          <a:p>
            <a:pPr algn="l">
              <a:defRPr/>
            </a:pPr>
            <a:r>
              <a:rPr lang="en-US" sz="2800" i="1" cap="none" dirty="0">
                <a:effectLst>
                  <a:outerShdw blurRad="50800" dist="38100" dir="2700000" algn="tl" rotWithShape="0">
                    <a:srgbClr val="000000">
                      <a:alpha val="43000"/>
                    </a:srgbClr>
                  </a:outerShdw>
                </a:effectLst>
              </a:rPr>
              <a:t/>
            </a:r>
            <a:br>
              <a:rPr lang="en-US" sz="2800" i="1" cap="none" dirty="0">
                <a:effectLst>
                  <a:outerShdw blurRad="50800" dist="38100" dir="2700000" algn="tl" rotWithShape="0">
                    <a:srgbClr val="000000">
                      <a:alpha val="43000"/>
                    </a:srgbClr>
                  </a:outerShdw>
                </a:effectLst>
              </a:rPr>
            </a:br>
            <a:endParaRPr lang="en-US" sz="2800" cap="none" dirty="0"/>
          </a:p>
        </p:txBody>
      </p:sp>
      <p:sp>
        <p:nvSpPr>
          <p:cNvPr id="2" name="TextBox 1"/>
          <p:cNvSpPr txBox="1"/>
          <p:nvPr/>
        </p:nvSpPr>
        <p:spPr>
          <a:xfrm>
            <a:off x="0" y="5807276"/>
            <a:ext cx="8153400" cy="10772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en-US" sz="3200" b="1" dirty="0" smtClean="0">
                <a:solidFill>
                  <a:schemeClr val="tx1">
                    <a:lumMod val="65000"/>
                    <a:lumOff val="35000"/>
                  </a:schemeClr>
                </a:solidFill>
                <a:latin typeface="Arial (heading)"/>
                <a:ea typeface="MS PGothic" pitchFamily="34" charset="-128"/>
                <a:cs typeface="+mj-cs"/>
                <a:sym typeface="Calibri"/>
              </a:rPr>
              <a:t>Integrating Health Services into </a:t>
            </a:r>
          </a:p>
          <a:p>
            <a:pPr defTabSz="457200" latinLnBrk="1" hangingPunct="0"/>
            <a:r>
              <a:rPr lang="en-US" sz="3200" b="1" dirty="0" smtClean="0">
                <a:solidFill>
                  <a:schemeClr val="bg1"/>
                </a:solidFill>
                <a:latin typeface="Arial (heading)"/>
                <a:ea typeface="MS PGothic" pitchFamily="34" charset="-128"/>
                <a:cs typeface="+mj-cs"/>
                <a:sym typeface="Calibri"/>
              </a:rPr>
              <a:t>Domestic Violence Programs</a:t>
            </a:r>
            <a:endParaRPr lang="en-US" sz="3200" b="1" dirty="0">
              <a:solidFill>
                <a:schemeClr val="bg1"/>
              </a:solidFill>
              <a:latin typeface="Arial (heading)"/>
              <a:ea typeface="MS PGothic" pitchFamily="34" charset="-128"/>
              <a:cs typeface="+mj-cs"/>
              <a:sym typeface="Calibri"/>
            </a:endParaRPr>
          </a:p>
        </p:txBody>
      </p:sp>
    </p:spTree>
    <p:extLst>
      <p:ext uri="{BB962C8B-B14F-4D97-AF65-F5344CB8AC3E}">
        <p14:creationId xmlns:p14="http://schemas.microsoft.com/office/powerpoint/2010/main" val="3900539738"/>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48328" y="453187"/>
            <a:ext cx="6795672" cy="3170267"/>
          </a:xfrm>
          <a:prstGeom prst="rect">
            <a:avLst/>
          </a:prstGeom>
          <a:solidFill>
            <a:srgbClr val="E9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28" name="Rectangle 3"/>
          <p:cNvSpPr>
            <a:spLocks noGrp="1" noChangeArrowheads="1"/>
          </p:cNvSpPr>
          <p:nvPr>
            <p:ph idx="4294967295"/>
          </p:nvPr>
        </p:nvSpPr>
        <p:spPr>
          <a:xfrm>
            <a:off x="2590800" y="577491"/>
            <a:ext cx="5683250" cy="2755900"/>
          </a:xfrm>
          <a:prstGeom prst="rect">
            <a:avLst/>
          </a:prstGeom>
        </p:spPr>
        <p:txBody>
          <a:bodyPr>
            <a:noAutofit/>
          </a:bodyPr>
          <a:lstStyle/>
          <a:p>
            <a:pPr marL="0" lvl="3" indent="0" eaLnBrk="1" hangingPunct="1">
              <a:lnSpc>
                <a:spcPct val="110000"/>
              </a:lnSpc>
              <a:spcAft>
                <a:spcPts val="2400"/>
              </a:spcAft>
              <a:buFontTx/>
              <a:buNone/>
            </a:pPr>
            <a:r>
              <a:rPr lang="en-US" sz="4800" b="1" dirty="0">
                <a:solidFill>
                  <a:schemeClr val="bg1"/>
                </a:solidFill>
                <a:effectLst>
                  <a:outerShdw blurRad="38100" dist="38100" dir="2700000" algn="tl">
                    <a:srgbClr val="000000">
                      <a:alpha val="43137"/>
                    </a:srgbClr>
                  </a:outerShdw>
                </a:effectLst>
                <a:latin typeface="Arial" pitchFamily="34" charset="0"/>
                <a:cs typeface="Arial" pitchFamily="34" charset="0"/>
              </a:rPr>
              <a:t>17% </a:t>
            </a:r>
            <a:r>
              <a:rPr lang="en-US" sz="4000" dirty="0">
                <a:solidFill>
                  <a:schemeClr val="bg1"/>
                </a:solidFill>
                <a:latin typeface="+mn-lt"/>
                <a:cs typeface="Arial" pitchFamily="34" charset="0"/>
              </a:rPr>
              <a:t>of abused women reported that a partner prevented them from accessing health care </a:t>
            </a:r>
          </a:p>
        </p:txBody>
      </p:sp>
      <p:sp>
        <p:nvSpPr>
          <p:cNvPr id="77829" name="Text Box 4"/>
          <p:cNvSpPr txBox="1">
            <a:spLocks noChangeArrowheads="1"/>
          </p:cNvSpPr>
          <p:nvPr/>
        </p:nvSpPr>
        <p:spPr bwMode="auto">
          <a:xfrm>
            <a:off x="4365475" y="5453390"/>
            <a:ext cx="1359668" cy="261610"/>
          </a:xfrm>
          <a:prstGeom prst="rect">
            <a:avLst/>
          </a:prstGeom>
          <a:noFill/>
          <a:ln w="9525">
            <a:noFill/>
            <a:miter lim="800000"/>
            <a:headEnd/>
            <a:tailEnd/>
          </a:ln>
        </p:spPr>
        <p:txBody>
          <a:bodyPr wrap="none">
            <a:spAutoFit/>
          </a:bodyPr>
          <a:lstStyle/>
          <a:p>
            <a:pPr eaLnBrk="0" hangingPunct="0"/>
            <a:r>
              <a:rPr lang="en-US" sz="1100" dirty="0">
                <a:solidFill>
                  <a:srgbClr val="595959"/>
                </a:solidFill>
                <a:latin typeface="Arial" pitchFamily="34" charset="0"/>
                <a:cs typeface="Arial" pitchFamily="34" charset="0"/>
              </a:rPr>
              <a:t>(McCloskey, 2007)</a:t>
            </a:r>
          </a:p>
        </p:txBody>
      </p:sp>
      <p:sp>
        <p:nvSpPr>
          <p:cNvPr id="7" name="Rectangle 6"/>
          <p:cNvSpPr/>
          <p:nvPr/>
        </p:nvSpPr>
        <p:spPr>
          <a:xfrm>
            <a:off x="2566358" y="3751652"/>
            <a:ext cx="5800726" cy="1323439"/>
          </a:xfrm>
          <a:prstGeom prst="rect">
            <a:avLst/>
          </a:prstGeom>
        </p:spPr>
        <p:txBody>
          <a:bodyPr wrap="square">
            <a:spAutoFit/>
          </a:bodyPr>
          <a:lstStyle/>
          <a:p>
            <a:pPr marL="0" lvl="3"/>
            <a:r>
              <a:rPr lang="en-US" sz="3600" dirty="0">
                <a:solidFill>
                  <a:srgbClr val="58595B"/>
                </a:solidFill>
                <a:cs typeface="Arial" pitchFamily="34" charset="0"/>
              </a:rPr>
              <a:t>compared to</a:t>
            </a:r>
            <a:r>
              <a:rPr lang="en-US" sz="3600" b="1" dirty="0">
                <a:solidFill>
                  <a:srgbClr val="58595B"/>
                </a:solidFill>
                <a:cs typeface="Arial" pitchFamily="34" charset="0"/>
              </a:rPr>
              <a:t> </a:t>
            </a:r>
            <a:r>
              <a:rPr lang="en-US" sz="4400" b="1" dirty="0">
                <a:solidFill>
                  <a:srgbClr val="E78900"/>
                </a:solidFill>
                <a:effectLst>
                  <a:outerShdw blurRad="38100" dist="38100" dir="2700000" algn="tl">
                    <a:srgbClr val="000000">
                      <a:alpha val="43137"/>
                    </a:srgbClr>
                  </a:outerShdw>
                </a:effectLst>
                <a:latin typeface="Arial" pitchFamily="34" charset="0"/>
                <a:cs typeface="Arial" pitchFamily="34" charset="0"/>
              </a:rPr>
              <a:t>2%</a:t>
            </a:r>
            <a:r>
              <a:rPr lang="en-US" sz="3600" dirty="0">
                <a:solidFill>
                  <a:srgbClr val="E78900"/>
                </a:solidFill>
                <a:effectLst>
                  <a:outerShdw blurRad="38100" dist="38100" dir="2700000" algn="tl">
                    <a:srgbClr val="000000">
                      <a:alpha val="43137"/>
                    </a:srgbClr>
                  </a:outerShdw>
                </a:effectLst>
                <a:latin typeface="Arial" pitchFamily="34" charset="0"/>
                <a:cs typeface="Arial" pitchFamily="34" charset="0"/>
              </a:rPr>
              <a:t> </a:t>
            </a:r>
            <a:r>
              <a:rPr lang="en-US" sz="3600" dirty="0">
                <a:solidFill>
                  <a:srgbClr val="58595B"/>
                </a:solidFill>
                <a:cs typeface="Arial" pitchFamily="34" charset="0"/>
              </a:rPr>
              <a:t>of </a:t>
            </a:r>
          </a:p>
          <a:p>
            <a:pPr marL="0" lvl="3"/>
            <a:r>
              <a:rPr lang="en-US" sz="3600" dirty="0">
                <a:solidFill>
                  <a:srgbClr val="58595B"/>
                </a:solidFill>
                <a:cs typeface="Arial" pitchFamily="34" charset="0"/>
              </a:rPr>
              <a:t>non-abused women </a:t>
            </a:r>
          </a:p>
        </p:txBody>
      </p:sp>
      <p:pic>
        <p:nvPicPr>
          <p:cNvPr id="6" name="Picture 5" descr="93911890.jpg"/>
          <p:cNvPicPr>
            <a:picLocks noChangeAspect="1"/>
          </p:cNvPicPr>
          <p:nvPr/>
        </p:nvPicPr>
        <p:blipFill>
          <a:blip r:embed="rId3" cstate="print"/>
          <a:stretch>
            <a:fillRect/>
          </a:stretch>
        </p:blipFill>
        <p:spPr>
          <a:xfrm>
            <a:off x="0" y="468777"/>
            <a:ext cx="2348328" cy="3169773"/>
          </a:xfrm>
          <a:prstGeom prst="rect">
            <a:avLst/>
          </a:prstGeom>
        </p:spPr>
      </p:pic>
    </p:spTree>
    <p:extLst>
      <p:ext uri="{BB962C8B-B14F-4D97-AF65-F5344CB8AC3E}">
        <p14:creationId xmlns:p14="http://schemas.microsoft.com/office/powerpoint/2010/main" val="261767469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175" y="693311"/>
            <a:ext cx="8229600" cy="612775"/>
          </a:xfrm>
        </p:spPr>
        <p:txBody>
          <a:bodyPr>
            <a:noAutofit/>
          </a:bodyPr>
          <a:lstStyle/>
          <a:p>
            <a:r>
              <a:rPr lang="en-US" sz="3600" dirty="0" smtClean="0">
                <a:solidFill>
                  <a:schemeClr val="tx1">
                    <a:lumMod val="65000"/>
                    <a:lumOff val="35000"/>
                  </a:schemeClr>
                </a:solidFill>
              </a:rPr>
              <a:t>Health </a:t>
            </a:r>
            <a:r>
              <a:rPr lang="en-US" sz="3600" dirty="0">
                <a:solidFill>
                  <a:schemeClr val="tx1">
                    <a:lumMod val="65000"/>
                    <a:lumOff val="35000"/>
                  </a:schemeClr>
                </a:solidFill>
              </a:rPr>
              <a:t>A</a:t>
            </a:r>
            <a:r>
              <a:rPr lang="en-US" sz="3600" dirty="0" smtClean="0">
                <a:solidFill>
                  <a:schemeClr val="tx1">
                    <a:lumMod val="65000"/>
                    <a:lumOff val="35000"/>
                  </a:schemeClr>
                </a:solidFill>
              </a:rPr>
              <a:t>ssessment at Intake</a:t>
            </a:r>
            <a:endParaRPr lang="en-US" sz="3600" dirty="0">
              <a:solidFill>
                <a:schemeClr val="tx1">
                  <a:lumMod val="65000"/>
                  <a:lumOff val="35000"/>
                </a:schemeClr>
              </a:solidFill>
            </a:endParaRPr>
          </a:p>
        </p:txBody>
      </p:sp>
      <p:sp>
        <p:nvSpPr>
          <p:cNvPr id="7" name="TextBox 6"/>
          <p:cNvSpPr txBox="1"/>
          <p:nvPr/>
        </p:nvSpPr>
        <p:spPr>
          <a:xfrm>
            <a:off x="530352" y="1534602"/>
            <a:ext cx="8458200" cy="5632311"/>
          </a:xfrm>
          <a:prstGeom prst="rect">
            <a:avLst/>
          </a:prstGeom>
          <a:noFill/>
        </p:spPr>
        <p:txBody>
          <a:bodyPr wrap="square" rtlCol="0">
            <a:spAutoFit/>
          </a:bodyPr>
          <a:lstStyle/>
          <a:p>
            <a:r>
              <a:rPr lang="en-US" sz="2000" b="1" dirty="0" smtClean="0">
                <a:solidFill>
                  <a:schemeClr val="tx1">
                    <a:lumMod val="65000"/>
                    <a:lumOff val="35000"/>
                  </a:schemeClr>
                </a:solidFill>
              </a:rPr>
              <a:t>Add </a:t>
            </a:r>
            <a:r>
              <a:rPr lang="en-US" sz="2000" b="1" dirty="0">
                <a:solidFill>
                  <a:schemeClr val="tx1">
                    <a:lumMod val="65000"/>
                    <a:lumOff val="35000"/>
                  </a:schemeClr>
                </a:solidFill>
              </a:rPr>
              <a:t>health questions to </a:t>
            </a:r>
            <a:r>
              <a:rPr lang="en-US" sz="2000" b="1" dirty="0" smtClean="0">
                <a:solidFill>
                  <a:schemeClr val="tx1">
                    <a:lumMod val="65000"/>
                    <a:lumOff val="35000"/>
                  </a:schemeClr>
                </a:solidFill>
              </a:rPr>
              <a:t>your initial intake</a:t>
            </a:r>
          </a:p>
          <a:p>
            <a:pPr marL="342900" indent="-342900">
              <a:buClr>
                <a:srgbClr val="E98A00"/>
              </a:buClr>
              <a:buFont typeface="Arial" panose="020B0604020202020204" pitchFamily="34" charset="0"/>
              <a:buChar char="•"/>
            </a:pPr>
            <a:r>
              <a:rPr lang="en-US" sz="2000" dirty="0">
                <a:solidFill>
                  <a:schemeClr val="tx1">
                    <a:lumMod val="65000"/>
                    <a:lumOff val="35000"/>
                  </a:schemeClr>
                </a:solidFill>
              </a:rPr>
              <a:t>Assessing for injuries, and recent </a:t>
            </a:r>
            <a:r>
              <a:rPr lang="en-US" sz="2000" dirty="0" smtClean="0">
                <a:solidFill>
                  <a:schemeClr val="tx1">
                    <a:lumMod val="65000"/>
                    <a:lumOff val="35000"/>
                  </a:schemeClr>
                </a:solidFill>
              </a:rPr>
              <a:t>strangulation</a:t>
            </a:r>
          </a:p>
          <a:p>
            <a:pPr marL="342900" indent="-342900">
              <a:buClr>
                <a:srgbClr val="E98A00"/>
              </a:buClr>
              <a:buFont typeface="Arial" panose="020B0604020202020204" pitchFamily="34" charset="0"/>
              <a:buChar char="•"/>
            </a:pPr>
            <a:r>
              <a:rPr lang="en-US" sz="2000" dirty="0" smtClean="0">
                <a:solidFill>
                  <a:schemeClr val="tx1">
                    <a:lumMod val="65000"/>
                    <a:lumOff val="35000"/>
                  </a:schemeClr>
                </a:solidFill>
              </a:rPr>
              <a:t>Assessing </a:t>
            </a:r>
            <a:r>
              <a:rPr lang="en-US" sz="2000" dirty="0">
                <a:solidFill>
                  <a:schemeClr val="tx1">
                    <a:lumMod val="65000"/>
                    <a:lumOff val="35000"/>
                  </a:schemeClr>
                </a:solidFill>
              </a:rPr>
              <a:t>for reproductive health and emergency </a:t>
            </a:r>
            <a:r>
              <a:rPr lang="en-US" sz="2000" dirty="0" smtClean="0">
                <a:solidFill>
                  <a:schemeClr val="tx1">
                    <a:lumMod val="65000"/>
                    <a:lumOff val="35000"/>
                  </a:schemeClr>
                </a:solidFill>
              </a:rPr>
              <a:t>contraception</a:t>
            </a:r>
          </a:p>
          <a:p>
            <a:pPr marL="342900" indent="-342900">
              <a:buClr>
                <a:srgbClr val="E98A00"/>
              </a:buClr>
              <a:buFont typeface="Arial" panose="020B0604020202020204" pitchFamily="34" charset="0"/>
              <a:buChar char="•"/>
            </a:pPr>
            <a:r>
              <a:rPr lang="en-US" sz="2000" dirty="0" smtClean="0">
                <a:solidFill>
                  <a:schemeClr val="tx1">
                    <a:lumMod val="65000"/>
                    <a:lumOff val="35000"/>
                  </a:schemeClr>
                </a:solidFill>
              </a:rPr>
              <a:t>Medication </a:t>
            </a:r>
            <a:r>
              <a:rPr lang="en-US" sz="2000" dirty="0">
                <a:solidFill>
                  <a:schemeClr val="tx1">
                    <a:lumMod val="65000"/>
                    <a:lumOff val="35000"/>
                  </a:schemeClr>
                </a:solidFill>
              </a:rPr>
              <a:t>and a safe place to store </a:t>
            </a:r>
            <a:r>
              <a:rPr lang="en-US" sz="2000" i="1" dirty="0">
                <a:solidFill>
                  <a:schemeClr val="tx1">
                    <a:lumMod val="65000"/>
                    <a:lumOff val="35000"/>
                  </a:schemeClr>
                </a:solidFill>
              </a:rPr>
              <a:t>(for shelter-based programs</a:t>
            </a:r>
            <a:r>
              <a:rPr lang="en-US" sz="2000" i="1" dirty="0" smtClean="0">
                <a:solidFill>
                  <a:schemeClr val="tx1">
                    <a:lumMod val="65000"/>
                    <a:lumOff val="35000"/>
                  </a:schemeClr>
                </a:solidFill>
              </a:rPr>
              <a:t>)</a:t>
            </a:r>
          </a:p>
          <a:p>
            <a:pPr marL="342900" indent="-342900">
              <a:buClr>
                <a:srgbClr val="E98A00"/>
              </a:buClr>
              <a:buFont typeface="Arial" panose="020B0604020202020204" pitchFamily="34" charset="0"/>
              <a:buChar char="•"/>
            </a:pPr>
            <a:r>
              <a:rPr lang="en-US" sz="2000" dirty="0" smtClean="0">
                <a:solidFill>
                  <a:schemeClr val="tx1">
                    <a:lumMod val="65000"/>
                    <a:lumOff val="35000"/>
                  </a:schemeClr>
                </a:solidFill>
              </a:rPr>
              <a:t>Allergies </a:t>
            </a:r>
            <a:r>
              <a:rPr lang="en-US" sz="2000" i="1" dirty="0">
                <a:solidFill>
                  <a:schemeClr val="tx1">
                    <a:lumMod val="65000"/>
                    <a:lumOff val="35000"/>
                  </a:schemeClr>
                </a:solidFill>
              </a:rPr>
              <a:t>(for shelter-based programs</a:t>
            </a:r>
            <a:r>
              <a:rPr lang="en-US" sz="2000" i="1" dirty="0" smtClean="0">
                <a:solidFill>
                  <a:schemeClr val="tx1">
                    <a:lumMod val="65000"/>
                    <a:lumOff val="35000"/>
                  </a:schemeClr>
                </a:solidFill>
              </a:rPr>
              <a:t>)</a:t>
            </a:r>
          </a:p>
          <a:p>
            <a:pPr marL="342900" indent="-342900">
              <a:buClr>
                <a:srgbClr val="E98A00"/>
              </a:buClr>
              <a:buFont typeface="Arial" panose="020B0604020202020204" pitchFamily="34" charset="0"/>
              <a:buChar char="•"/>
            </a:pPr>
            <a:endParaRPr lang="en-US" sz="2000" dirty="0" smtClean="0">
              <a:solidFill>
                <a:schemeClr val="tx1">
                  <a:lumMod val="65000"/>
                  <a:lumOff val="35000"/>
                </a:schemeClr>
              </a:solidFill>
            </a:endParaRPr>
          </a:p>
          <a:p>
            <a:pPr>
              <a:buClr>
                <a:srgbClr val="E98A00"/>
              </a:buClr>
            </a:pPr>
            <a:r>
              <a:rPr lang="en-US" sz="2000" b="1" dirty="0">
                <a:solidFill>
                  <a:schemeClr val="tx1">
                    <a:lumMod val="65000"/>
                    <a:lumOff val="35000"/>
                  </a:schemeClr>
                </a:solidFill>
              </a:rPr>
              <a:t>Questions that can wait:</a:t>
            </a:r>
          </a:p>
          <a:p>
            <a:pPr marL="285750" indent="-285750">
              <a:buClr>
                <a:srgbClr val="E98A00"/>
              </a:buClr>
              <a:buFont typeface="Arial" panose="020B0604020202020204" pitchFamily="34" charset="0"/>
              <a:buChar char="•"/>
            </a:pPr>
            <a:r>
              <a:rPr lang="en-US" sz="2000" dirty="0">
                <a:solidFill>
                  <a:schemeClr val="tx1">
                    <a:lumMod val="65000"/>
                    <a:lumOff val="35000"/>
                  </a:schemeClr>
                </a:solidFill>
              </a:rPr>
              <a:t>H</a:t>
            </a:r>
            <a:r>
              <a:rPr lang="en-US" sz="2000" dirty="0" smtClean="0">
                <a:solidFill>
                  <a:schemeClr val="tx1">
                    <a:lumMod val="65000"/>
                    <a:lumOff val="35000"/>
                  </a:schemeClr>
                </a:solidFill>
              </a:rPr>
              <a:t>ealth insurance coverage/enrollment, trusted primary care provider, medical home initiated</a:t>
            </a:r>
            <a:endParaRPr lang="en-US" sz="2000" dirty="0">
              <a:solidFill>
                <a:schemeClr val="tx1">
                  <a:lumMod val="65000"/>
                  <a:lumOff val="35000"/>
                </a:schemeClr>
              </a:solidFill>
            </a:endParaRPr>
          </a:p>
          <a:p>
            <a:pPr marL="285750" indent="-285750">
              <a:buClr>
                <a:srgbClr val="E98A00"/>
              </a:buClr>
              <a:buFont typeface="Arial" panose="020B0604020202020204" pitchFamily="34" charset="0"/>
              <a:buChar char="•"/>
            </a:pPr>
            <a:r>
              <a:rPr lang="en-US" sz="2000" dirty="0">
                <a:solidFill>
                  <a:schemeClr val="tx1">
                    <a:lumMod val="65000"/>
                    <a:lumOff val="35000"/>
                  </a:schemeClr>
                </a:solidFill>
              </a:rPr>
              <a:t>Support for </a:t>
            </a:r>
            <a:r>
              <a:rPr lang="en-US" sz="2000" dirty="0" smtClean="0">
                <a:solidFill>
                  <a:schemeClr val="tx1">
                    <a:lumMod val="65000"/>
                    <a:lumOff val="35000"/>
                  </a:schemeClr>
                </a:solidFill>
              </a:rPr>
              <a:t>alcohol and substance use</a:t>
            </a:r>
          </a:p>
          <a:p>
            <a:pPr marL="285750" indent="-285750">
              <a:buClr>
                <a:srgbClr val="E98A00"/>
              </a:buClr>
              <a:buFont typeface="Arial" panose="020B0604020202020204" pitchFamily="34" charset="0"/>
              <a:buChar char="•"/>
            </a:pPr>
            <a:r>
              <a:rPr lang="en-US" sz="2000" dirty="0" smtClean="0">
                <a:solidFill>
                  <a:schemeClr val="tx1">
                    <a:lumMod val="65000"/>
                    <a:lumOff val="35000"/>
                  </a:schemeClr>
                </a:solidFill>
              </a:rPr>
              <a:t>Holistic health care and healing (opportunities to focus on nutrition, sleep, yoga, mindfulness, etc.) </a:t>
            </a:r>
          </a:p>
          <a:p>
            <a:endParaRPr lang="en-US" sz="2400" dirty="0"/>
          </a:p>
          <a:p>
            <a:pPr algn="ctr"/>
            <a:r>
              <a:rPr lang="en-US" sz="2400" b="1" i="1" dirty="0" smtClean="0">
                <a:solidFill>
                  <a:srgbClr val="F58220"/>
                </a:solidFill>
                <a:effectLst>
                  <a:outerShdw blurRad="38100" dist="38100" dir="2700000" algn="tl">
                    <a:srgbClr val="000000">
                      <a:alpha val="43137"/>
                    </a:srgbClr>
                  </a:outerShdw>
                </a:effectLst>
              </a:rPr>
              <a:t>Talk with survivors about why you are asking about health and what the information will be used for</a:t>
            </a:r>
            <a:r>
              <a:rPr lang="en-US" sz="2400" b="1" dirty="0" smtClean="0">
                <a:solidFill>
                  <a:srgbClr val="F58220"/>
                </a:solidFill>
                <a:effectLst>
                  <a:outerShdw blurRad="38100" dist="38100" dir="2700000" algn="tl">
                    <a:srgbClr val="000000">
                      <a:alpha val="43137"/>
                    </a:srgbClr>
                  </a:outerShdw>
                </a:effectLst>
              </a:rPr>
              <a:t>.</a:t>
            </a:r>
            <a:endParaRPr lang="en-US" sz="2400" b="1" dirty="0">
              <a:solidFill>
                <a:srgbClr val="F58220"/>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164343351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2228" y="1524000"/>
            <a:ext cx="8305800" cy="3536289"/>
          </a:xfrm>
          <a:prstGeom prst="rect">
            <a:avLst/>
          </a:prstGeom>
        </p:spPr>
        <p:txBody>
          <a:bodyPr wrap="square">
            <a:spAutoFit/>
          </a:bodyPr>
          <a:lstStyle/>
          <a:p>
            <a:pPr>
              <a:lnSpc>
                <a:spcPct val="107000"/>
              </a:lnSpc>
              <a:spcAft>
                <a:spcPts val="800"/>
              </a:spcAft>
            </a:pPr>
            <a:r>
              <a:rPr lang="en-US" sz="2600" b="1" dirty="0">
                <a:solidFill>
                  <a:srgbClr val="E98A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Community health centers are community-based and patient-directed organizations that deliver low cost comprehensive primary health care services. </a:t>
            </a:r>
          </a:p>
          <a:p>
            <a:pPr>
              <a:lnSpc>
                <a:spcPct val="107000"/>
              </a:lnSpc>
              <a:spcAft>
                <a:spcPts val="800"/>
              </a:spcAft>
            </a:pPr>
            <a:r>
              <a:rPr lang="en-US" sz="2000" dirty="0">
                <a:solidFill>
                  <a:schemeClr val="tx1">
                    <a:lumMod val="65000"/>
                    <a:lumOff val="35000"/>
                  </a:schemeClr>
                </a:solidFill>
                <a:ea typeface="Calibri" panose="020F0502020204030204" pitchFamily="34" charset="0"/>
                <a:cs typeface="Times New Roman" panose="02020603050405020304" pitchFamily="18" charset="0"/>
              </a:rPr>
              <a:t>Often include:</a:t>
            </a:r>
          </a:p>
          <a:p>
            <a:pPr marL="457200" indent="-457200">
              <a:lnSpc>
                <a:spcPct val="107000"/>
              </a:lnSpc>
              <a:spcAft>
                <a:spcPts val="800"/>
              </a:spcAft>
              <a:buClr>
                <a:srgbClr val="E98A00"/>
              </a:buClr>
              <a:buFont typeface="Wingdings" panose="05000000000000000000" pitchFamily="2" charset="2"/>
              <a:buChar char="ü"/>
            </a:pPr>
            <a:r>
              <a:rPr lang="en-US" sz="2000" dirty="0">
                <a:solidFill>
                  <a:schemeClr val="tx1">
                    <a:lumMod val="65000"/>
                    <a:lumOff val="35000"/>
                  </a:schemeClr>
                </a:solidFill>
                <a:ea typeface="Calibri" panose="020F0502020204030204" pitchFamily="34" charset="0"/>
                <a:cs typeface="Times New Roman" panose="02020603050405020304" pitchFamily="18" charset="0"/>
              </a:rPr>
              <a:t>pharmacy</a:t>
            </a:r>
          </a:p>
          <a:p>
            <a:pPr marL="457200" indent="-457200">
              <a:lnSpc>
                <a:spcPct val="107000"/>
              </a:lnSpc>
              <a:spcAft>
                <a:spcPts val="800"/>
              </a:spcAft>
              <a:buClr>
                <a:srgbClr val="E98A00"/>
              </a:buClr>
              <a:buFont typeface="Wingdings" panose="05000000000000000000" pitchFamily="2" charset="2"/>
              <a:buChar char="ü"/>
            </a:pPr>
            <a:r>
              <a:rPr lang="en-US" sz="2000" dirty="0">
                <a:solidFill>
                  <a:schemeClr val="tx1">
                    <a:lumMod val="65000"/>
                    <a:lumOff val="35000"/>
                  </a:schemeClr>
                </a:solidFill>
                <a:ea typeface="Calibri" panose="020F0502020204030204" pitchFamily="34" charset="0"/>
                <a:cs typeface="Times New Roman" panose="02020603050405020304" pitchFamily="18" charset="0"/>
              </a:rPr>
              <a:t>mental health services</a:t>
            </a:r>
          </a:p>
          <a:p>
            <a:pPr marL="457200" indent="-457200">
              <a:lnSpc>
                <a:spcPct val="107000"/>
              </a:lnSpc>
              <a:spcAft>
                <a:spcPts val="800"/>
              </a:spcAft>
              <a:buClr>
                <a:srgbClr val="E98A00"/>
              </a:buClr>
              <a:buFont typeface="Wingdings" panose="05000000000000000000" pitchFamily="2" charset="2"/>
              <a:buChar char="ü"/>
            </a:pPr>
            <a:r>
              <a:rPr lang="en-US" sz="2000" dirty="0">
                <a:solidFill>
                  <a:schemeClr val="tx1">
                    <a:lumMod val="65000"/>
                    <a:lumOff val="35000"/>
                  </a:schemeClr>
                </a:solidFill>
                <a:ea typeface="Calibri" panose="020F0502020204030204" pitchFamily="34" charset="0"/>
                <a:cs typeface="Times New Roman" panose="02020603050405020304" pitchFamily="18" charset="0"/>
              </a:rPr>
              <a:t>substance abuse programs</a:t>
            </a:r>
          </a:p>
          <a:p>
            <a:pPr marL="457200" indent="-457200">
              <a:lnSpc>
                <a:spcPct val="107000"/>
              </a:lnSpc>
              <a:spcAft>
                <a:spcPts val="800"/>
              </a:spcAft>
              <a:buClr>
                <a:srgbClr val="E98A00"/>
              </a:buClr>
              <a:buFont typeface="Wingdings" panose="05000000000000000000" pitchFamily="2" charset="2"/>
              <a:buChar char="ü"/>
            </a:pPr>
            <a:r>
              <a:rPr lang="en-US" sz="2000" dirty="0">
                <a:solidFill>
                  <a:schemeClr val="tx1">
                    <a:lumMod val="65000"/>
                    <a:lumOff val="35000"/>
                  </a:schemeClr>
                </a:solidFill>
                <a:ea typeface="Calibri" panose="020F0502020204030204" pitchFamily="34" charset="0"/>
                <a:cs typeface="Times New Roman" panose="02020603050405020304" pitchFamily="18" charset="0"/>
              </a:rPr>
              <a:t>oral health services</a:t>
            </a:r>
          </a:p>
        </p:txBody>
      </p:sp>
      <p:sp>
        <p:nvSpPr>
          <p:cNvPr id="3" name="Title 2"/>
          <p:cNvSpPr>
            <a:spLocks noGrp="1"/>
          </p:cNvSpPr>
          <p:nvPr>
            <p:ph type="title"/>
          </p:nvPr>
        </p:nvSpPr>
        <p:spPr>
          <a:xfrm>
            <a:off x="459828" y="948559"/>
            <a:ext cx="8610600" cy="743607"/>
          </a:xfrm>
        </p:spPr>
        <p:txBody>
          <a:bodyPr/>
          <a:lstStyle/>
          <a:p>
            <a:r>
              <a:rPr lang="en-US" sz="3200" dirty="0">
                <a:solidFill>
                  <a:schemeClr val="tx1">
                    <a:lumMod val="65000"/>
                    <a:lumOff val="35000"/>
                  </a:schemeClr>
                </a:solidFill>
                <a:ea typeface="Calibri" panose="020F0502020204030204" pitchFamily="34" charset="0"/>
                <a:cs typeface="Times New Roman" panose="02020603050405020304" pitchFamily="18" charset="0"/>
              </a:rPr>
              <a:t>Overview of Community Health Centers (CHC)</a:t>
            </a:r>
            <a:r>
              <a:rPr lang="en-US" dirty="0">
                <a:solidFill>
                  <a:schemeClr val="tx1">
                    <a:lumMod val="65000"/>
                    <a:lumOff val="35000"/>
                  </a:schemeClr>
                </a:solidFill>
                <a:ea typeface="Calibri" panose="020F0502020204030204" pitchFamily="34" charset="0"/>
                <a:cs typeface="Times New Roman" panose="02020603050405020304" pitchFamily="18" charset="0"/>
              </a:rPr>
              <a:t/>
            </a:r>
            <a:br>
              <a:rPr lang="en-US" dirty="0">
                <a:solidFill>
                  <a:schemeClr val="tx1">
                    <a:lumMod val="65000"/>
                    <a:lumOff val="35000"/>
                  </a:schemeClr>
                </a:solidFill>
                <a:ea typeface="Calibri" panose="020F0502020204030204" pitchFamily="34" charset="0"/>
                <a:cs typeface="Times New Roman" panose="02020603050405020304" pitchFamily="18" charset="0"/>
              </a:rPr>
            </a:br>
            <a:endParaRPr lang="en-US" dirty="0">
              <a:solidFill>
                <a:schemeClr val="tx1">
                  <a:lumMod val="65000"/>
                  <a:lumOff val="3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210" y="2977949"/>
            <a:ext cx="3657600" cy="2743200"/>
          </a:xfrm>
          <a:prstGeom prst="rect">
            <a:avLst/>
          </a:prstGeom>
        </p:spPr>
      </p:pic>
      <p:sp>
        <p:nvSpPr>
          <p:cNvPr id="5" name="Rectangle 4"/>
          <p:cNvSpPr/>
          <p:nvPr/>
        </p:nvSpPr>
        <p:spPr>
          <a:xfrm>
            <a:off x="612228" y="5181001"/>
            <a:ext cx="4874172" cy="1080296"/>
          </a:xfrm>
          <a:prstGeom prst="rect">
            <a:avLst/>
          </a:prstGeom>
        </p:spPr>
        <p:txBody>
          <a:bodyPr wrap="square">
            <a:spAutoFit/>
          </a:bodyPr>
          <a:lstStyle/>
          <a:p>
            <a:pPr>
              <a:lnSpc>
                <a:spcPct val="107000"/>
              </a:lnSpc>
              <a:spcAft>
                <a:spcPts val="800"/>
              </a:spcAft>
              <a:buClr>
                <a:srgbClr val="E98A00"/>
              </a:buClr>
            </a:pPr>
            <a:r>
              <a:rPr lang="en-US" sz="2000" dirty="0">
                <a:solidFill>
                  <a:schemeClr val="tx1">
                    <a:lumMod val="65000"/>
                    <a:lumOff val="35000"/>
                  </a:schemeClr>
                </a:solidFill>
                <a:cs typeface="Arial" panose="020B0604020202020204" pitchFamily="34" charset="0"/>
              </a:rPr>
              <a:t>Located in areas where economic, geographic, or cultural barriers limit access to affordable health care services.</a:t>
            </a:r>
            <a:endParaRPr lang="en-US" sz="2000" dirty="0"/>
          </a:p>
        </p:txBody>
      </p:sp>
      <p:sp>
        <p:nvSpPr>
          <p:cNvPr id="6" name="TextBox 5"/>
          <p:cNvSpPr txBox="1"/>
          <p:nvPr/>
        </p:nvSpPr>
        <p:spPr>
          <a:xfrm>
            <a:off x="5406966" y="5790090"/>
            <a:ext cx="3663462" cy="369332"/>
          </a:xfrm>
          <a:prstGeom prst="rect">
            <a:avLst/>
          </a:prstGeom>
          <a:noFill/>
        </p:spPr>
        <p:txBody>
          <a:bodyPr wrap="square" rtlCol="0">
            <a:spAutoFit/>
          </a:bodyPr>
          <a:lstStyle/>
          <a:p>
            <a:r>
              <a:rPr lang="en-US" dirty="0">
                <a:hlinkClick r:id="rId4"/>
              </a:rPr>
              <a:t>https://findahealthcenter.hrsa.gov</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6202852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714" y="457200"/>
            <a:ext cx="8305800" cy="990600"/>
          </a:xfrm>
        </p:spPr>
        <p:txBody>
          <a:bodyPr/>
          <a:lstStyle/>
          <a:p>
            <a:r>
              <a:rPr lang="en-US" sz="3600" dirty="0">
                <a:solidFill>
                  <a:schemeClr val="tx1">
                    <a:lumMod val="65000"/>
                    <a:lumOff val="35000"/>
                  </a:schemeClr>
                </a:solidFill>
              </a:rPr>
              <a:t>Additional Points About CHCs:</a:t>
            </a:r>
          </a:p>
        </p:txBody>
      </p:sp>
      <p:sp>
        <p:nvSpPr>
          <p:cNvPr id="3" name="Rectangle 2"/>
          <p:cNvSpPr/>
          <p:nvPr/>
        </p:nvSpPr>
        <p:spPr>
          <a:xfrm>
            <a:off x="612228" y="1692166"/>
            <a:ext cx="8305800" cy="64633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Rectangle 3"/>
          <p:cNvSpPr/>
          <p:nvPr/>
        </p:nvSpPr>
        <p:spPr>
          <a:xfrm>
            <a:off x="534714" y="1828800"/>
            <a:ext cx="6308202" cy="2677656"/>
          </a:xfrm>
          <a:prstGeom prst="rect">
            <a:avLst/>
          </a:prstGeom>
        </p:spPr>
        <p:txBody>
          <a:bodyPr wrap="square">
            <a:spAutoFit/>
          </a:bodyPr>
          <a:lstStyle/>
          <a:p>
            <a:pPr marL="342900" indent="-342900">
              <a:buClr>
                <a:srgbClr val="E98A00"/>
              </a:buClr>
              <a:buFont typeface="Wingdings" panose="05000000000000000000" pitchFamily="2" charset="2"/>
              <a:buChar char="ü"/>
            </a:pPr>
            <a:r>
              <a:rPr lang="en-US" sz="2400" dirty="0">
                <a:solidFill>
                  <a:schemeClr val="tx1">
                    <a:lumMod val="65000"/>
                    <a:lumOff val="35000"/>
                  </a:schemeClr>
                </a:solidFill>
              </a:rPr>
              <a:t>Deliver comprehensive primary care, as well as supportive services such as health education, translation, and transportation that promote access to health care.</a:t>
            </a:r>
          </a:p>
          <a:p>
            <a:pPr marL="342900" indent="-342900">
              <a:buClr>
                <a:srgbClr val="E98A00"/>
              </a:buClr>
              <a:buFont typeface="Wingdings" panose="05000000000000000000" pitchFamily="2" charset="2"/>
              <a:buChar char="ü"/>
            </a:pPr>
            <a:endParaRPr lang="en-US" sz="2400" dirty="0">
              <a:solidFill>
                <a:schemeClr val="tx1">
                  <a:lumMod val="65000"/>
                  <a:lumOff val="35000"/>
                </a:schemeClr>
              </a:solidFill>
            </a:endParaRPr>
          </a:p>
          <a:p>
            <a:pPr marL="342900" indent="-342900">
              <a:buClr>
                <a:srgbClr val="E98A00"/>
              </a:buClr>
              <a:buFont typeface="Wingdings" panose="05000000000000000000" pitchFamily="2" charset="2"/>
              <a:buChar char="ü"/>
            </a:pPr>
            <a:r>
              <a:rPr lang="en-US" sz="2400" dirty="0">
                <a:solidFill>
                  <a:schemeClr val="tx1">
                    <a:lumMod val="65000"/>
                    <a:lumOff val="35000"/>
                  </a:schemeClr>
                </a:solidFill>
              </a:rPr>
              <a:t>Improve the health of underserved and vulnerable populations. </a:t>
            </a:r>
          </a:p>
        </p:txBody>
      </p:sp>
      <p:sp>
        <p:nvSpPr>
          <p:cNvPr id="6" name="Rectangle 5"/>
          <p:cNvSpPr/>
          <p:nvPr/>
        </p:nvSpPr>
        <p:spPr>
          <a:xfrm>
            <a:off x="534714" y="4343400"/>
            <a:ext cx="6623094" cy="1938992"/>
          </a:xfrm>
          <a:prstGeom prst="rect">
            <a:avLst/>
          </a:prstGeom>
        </p:spPr>
        <p:txBody>
          <a:bodyPr wrap="square">
            <a:spAutoFit/>
          </a:bodyPr>
          <a:lstStyle/>
          <a:p>
            <a:pPr marL="342900" indent="-342900">
              <a:buClr>
                <a:srgbClr val="E98A00"/>
              </a:buClr>
              <a:buFont typeface="Wingdings" panose="05000000000000000000" pitchFamily="2" charset="2"/>
              <a:buChar char="ü"/>
            </a:pPr>
            <a:endParaRPr lang="en-US" sz="2400" dirty="0">
              <a:solidFill>
                <a:schemeClr val="tx1">
                  <a:lumMod val="65000"/>
                  <a:lumOff val="35000"/>
                </a:schemeClr>
              </a:solidFill>
            </a:endParaRPr>
          </a:p>
          <a:p>
            <a:pPr marL="342900" indent="-342900">
              <a:buClr>
                <a:srgbClr val="E98A00"/>
              </a:buClr>
              <a:buFont typeface="Wingdings" panose="05000000000000000000" pitchFamily="2" charset="2"/>
              <a:buChar char="ü"/>
            </a:pPr>
            <a:r>
              <a:rPr lang="en-US" sz="2400" dirty="0">
                <a:solidFill>
                  <a:schemeClr val="tx1">
                    <a:lumMod val="65000"/>
                    <a:lumOff val="35000"/>
                  </a:schemeClr>
                </a:solidFill>
              </a:rPr>
              <a:t>Some focus on special populations including for those experiencing homelessness, migratory and seasonal agricultural workers, and residents of public housing.</a:t>
            </a:r>
            <a:endParaRPr lang="en-US" sz="2400" dirty="0">
              <a:solidFill>
                <a:schemeClr val="tx1">
                  <a:lumMod val="65000"/>
                  <a:lumOff val="35000"/>
                </a:schemeClr>
              </a:solidFill>
              <a:latin typeface="Arial  "/>
            </a:endParaRPr>
          </a:p>
        </p:txBody>
      </p:sp>
      <p:pic>
        <p:nvPicPr>
          <p:cNvPr id="8" name="Picture 7" descr="Image result for shuttle van icon image"/>
          <p:cNvPicPr/>
          <p:nvPr/>
        </p:nvPicPr>
        <p:blipFill>
          <a:blip r:embed="rId3">
            <a:extLst>
              <a:ext uri="{28A0092B-C50C-407E-A947-70E740481C1C}">
                <a14:useLocalDpi xmlns:a14="http://schemas.microsoft.com/office/drawing/2010/main" val="0"/>
              </a:ext>
            </a:extLst>
          </a:blip>
          <a:srcRect/>
          <a:stretch>
            <a:fillRect/>
          </a:stretch>
        </p:blipFill>
        <p:spPr bwMode="auto">
          <a:xfrm>
            <a:off x="6747143" y="1857531"/>
            <a:ext cx="2376801" cy="1722848"/>
          </a:xfrm>
          <a:prstGeom prst="rect">
            <a:avLst/>
          </a:prstGeom>
          <a:noFill/>
          <a:ln>
            <a:noFill/>
          </a:ln>
        </p:spPr>
      </p:pic>
      <p:pic>
        <p:nvPicPr>
          <p:cNvPr id="9" name="Picture 8" descr="Image result for translation icon image"/>
          <p:cNvPicPr/>
          <p:nvPr/>
        </p:nvPicPr>
        <p:blipFill>
          <a:blip r:embed="rId4">
            <a:extLst>
              <a:ext uri="{28A0092B-C50C-407E-A947-70E740481C1C}">
                <a14:useLocalDpi xmlns:a14="http://schemas.microsoft.com/office/drawing/2010/main" val="0"/>
              </a:ext>
            </a:extLst>
          </a:blip>
          <a:srcRect/>
          <a:stretch>
            <a:fillRect/>
          </a:stretch>
        </p:blipFill>
        <p:spPr bwMode="auto">
          <a:xfrm>
            <a:off x="7343289" y="3962400"/>
            <a:ext cx="1760220" cy="1950720"/>
          </a:xfrm>
          <a:prstGeom prst="rect">
            <a:avLst/>
          </a:prstGeom>
          <a:noFill/>
          <a:ln>
            <a:noFill/>
          </a:ln>
        </p:spPr>
      </p:pic>
    </p:spTree>
    <p:extLst>
      <p:ext uri="{BB962C8B-B14F-4D97-AF65-F5344CB8AC3E}">
        <p14:creationId xmlns:p14="http://schemas.microsoft.com/office/powerpoint/2010/main" val="234180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452021"/>
            <a:ext cx="8153400" cy="990600"/>
          </a:xfrm>
        </p:spPr>
        <p:txBody>
          <a:bodyPr/>
          <a:lstStyle/>
          <a:p>
            <a:r>
              <a:rPr lang="en-US" dirty="0" smtClean="0"/>
              <a:t>Road Map for This Morning</a:t>
            </a:r>
            <a:endParaRPr lang="en-US"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00600" y="1905000"/>
            <a:ext cx="3995928" cy="3810000"/>
          </a:xfrm>
        </p:spPr>
      </p:pic>
      <p:sp>
        <p:nvSpPr>
          <p:cNvPr id="6" name="TextBox 5"/>
          <p:cNvSpPr txBox="1"/>
          <p:nvPr/>
        </p:nvSpPr>
        <p:spPr>
          <a:xfrm>
            <a:off x="612648" y="1399342"/>
            <a:ext cx="4492752" cy="4893647"/>
          </a:xfrm>
          <a:prstGeom prst="rect">
            <a:avLst/>
          </a:prstGeom>
          <a:noFill/>
        </p:spPr>
        <p:txBody>
          <a:bodyPr wrap="square" rtlCol="0">
            <a:spAutoFit/>
          </a:bodyPr>
          <a:lstStyle/>
          <a:p>
            <a:pPr marL="457200" indent="-457200">
              <a:buClr>
                <a:schemeClr val="bg2"/>
              </a:buClr>
              <a:buFont typeface="+mj-lt"/>
              <a:buAutoNum type="arabicPeriod"/>
            </a:pPr>
            <a:r>
              <a:rPr lang="en-US" sz="2400" dirty="0" smtClean="0">
                <a:solidFill>
                  <a:schemeClr val="tx1">
                    <a:lumMod val="65000"/>
                    <a:lumOff val="35000"/>
                  </a:schemeClr>
                </a:solidFill>
              </a:rPr>
              <a:t>Moving toward trauma-informed workplaces</a:t>
            </a:r>
          </a:p>
          <a:p>
            <a:pPr>
              <a:buClr>
                <a:schemeClr val="bg2"/>
              </a:buClr>
            </a:pPr>
            <a:endParaRPr lang="en-US" sz="1000" dirty="0" smtClean="0">
              <a:solidFill>
                <a:schemeClr val="tx1">
                  <a:lumMod val="65000"/>
                  <a:lumOff val="35000"/>
                </a:schemeClr>
              </a:solidFill>
            </a:endParaRPr>
          </a:p>
          <a:p>
            <a:pPr>
              <a:buClr>
                <a:schemeClr val="bg2"/>
              </a:buClr>
            </a:pPr>
            <a:r>
              <a:rPr lang="en-US" sz="2400" dirty="0" smtClean="0">
                <a:solidFill>
                  <a:schemeClr val="bg2"/>
                </a:solidFill>
              </a:rPr>
              <a:t>2.  </a:t>
            </a:r>
            <a:r>
              <a:rPr lang="en-US" sz="2400" dirty="0" smtClean="0">
                <a:solidFill>
                  <a:schemeClr val="tx1">
                    <a:lumMod val="65000"/>
                    <a:lumOff val="35000"/>
                  </a:schemeClr>
                </a:solidFill>
              </a:rPr>
              <a:t>Prevalence of intimate  </a:t>
            </a:r>
          </a:p>
          <a:p>
            <a:pPr>
              <a:buClr>
                <a:schemeClr val="bg2"/>
              </a:buClr>
            </a:pPr>
            <a:r>
              <a:rPr lang="en-US" sz="2400" dirty="0">
                <a:solidFill>
                  <a:schemeClr val="tx1">
                    <a:lumMod val="65000"/>
                    <a:lumOff val="35000"/>
                  </a:schemeClr>
                </a:solidFill>
              </a:rPr>
              <a:t>	</a:t>
            </a:r>
            <a:r>
              <a:rPr lang="en-US" sz="2400" dirty="0" smtClean="0">
                <a:solidFill>
                  <a:schemeClr val="tx1">
                    <a:lumMod val="65000"/>
                    <a:lumOff val="35000"/>
                  </a:schemeClr>
                </a:solidFill>
              </a:rPr>
              <a:t>partner violence and human  </a:t>
            </a:r>
          </a:p>
          <a:p>
            <a:pPr>
              <a:buClr>
                <a:schemeClr val="bg2"/>
              </a:buClr>
            </a:pPr>
            <a:r>
              <a:rPr lang="en-US" sz="2400" dirty="0">
                <a:solidFill>
                  <a:schemeClr val="tx1">
                    <a:lumMod val="65000"/>
                    <a:lumOff val="35000"/>
                  </a:schemeClr>
                </a:solidFill>
              </a:rPr>
              <a:t> </a:t>
            </a:r>
            <a:r>
              <a:rPr lang="en-US" sz="2400" dirty="0" smtClean="0">
                <a:solidFill>
                  <a:schemeClr val="tx1">
                    <a:lumMod val="65000"/>
                    <a:lumOff val="35000"/>
                  </a:schemeClr>
                </a:solidFill>
              </a:rPr>
              <a:t>    trafficking</a:t>
            </a:r>
          </a:p>
          <a:p>
            <a:pPr>
              <a:buClr>
                <a:schemeClr val="bg2"/>
              </a:buClr>
            </a:pPr>
            <a:endParaRPr lang="en-US" sz="1000" dirty="0" smtClean="0">
              <a:solidFill>
                <a:schemeClr val="tx1">
                  <a:lumMod val="65000"/>
                  <a:lumOff val="35000"/>
                </a:schemeClr>
              </a:solidFill>
            </a:endParaRPr>
          </a:p>
          <a:p>
            <a:pPr>
              <a:buClr>
                <a:schemeClr val="bg2"/>
              </a:buClr>
            </a:pPr>
            <a:r>
              <a:rPr lang="en-US" sz="2400" dirty="0" smtClean="0">
                <a:solidFill>
                  <a:schemeClr val="bg2"/>
                </a:solidFill>
              </a:rPr>
              <a:t>3.  </a:t>
            </a:r>
            <a:r>
              <a:rPr lang="en-US" sz="2400" dirty="0" smtClean="0">
                <a:solidFill>
                  <a:schemeClr val="tx1">
                    <a:lumMod val="65000"/>
                    <a:lumOff val="35000"/>
                  </a:schemeClr>
                </a:solidFill>
              </a:rPr>
              <a:t>Health impact of intimate </a:t>
            </a:r>
          </a:p>
          <a:p>
            <a:pPr>
              <a:buClr>
                <a:schemeClr val="bg2"/>
              </a:buClr>
            </a:pPr>
            <a:r>
              <a:rPr lang="en-US" sz="2400" dirty="0">
                <a:solidFill>
                  <a:schemeClr val="tx1">
                    <a:lumMod val="65000"/>
                    <a:lumOff val="35000"/>
                  </a:schemeClr>
                </a:solidFill>
              </a:rPr>
              <a:t> </a:t>
            </a:r>
            <a:r>
              <a:rPr lang="en-US" sz="2400" dirty="0" smtClean="0">
                <a:solidFill>
                  <a:schemeClr val="tx1">
                    <a:lumMod val="65000"/>
                    <a:lumOff val="35000"/>
                  </a:schemeClr>
                </a:solidFill>
              </a:rPr>
              <a:t>    partner violence and </a:t>
            </a:r>
          </a:p>
          <a:p>
            <a:pPr>
              <a:buClr>
                <a:schemeClr val="bg2"/>
              </a:buClr>
            </a:pPr>
            <a:r>
              <a:rPr lang="en-US" sz="2400" dirty="0">
                <a:solidFill>
                  <a:schemeClr val="tx1">
                    <a:lumMod val="65000"/>
                    <a:lumOff val="35000"/>
                  </a:schemeClr>
                </a:solidFill>
              </a:rPr>
              <a:t> </a:t>
            </a:r>
            <a:r>
              <a:rPr lang="en-US" sz="2400" dirty="0" smtClean="0">
                <a:solidFill>
                  <a:schemeClr val="tx1">
                    <a:lumMod val="65000"/>
                    <a:lumOff val="35000"/>
                  </a:schemeClr>
                </a:solidFill>
              </a:rPr>
              <a:t>    human trafficking</a:t>
            </a:r>
          </a:p>
          <a:p>
            <a:pPr>
              <a:buClr>
                <a:schemeClr val="bg2"/>
              </a:buClr>
            </a:pPr>
            <a:endParaRPr lang="en-US" sz="1000" dirty="0" smtClean="0">
              <a:solidFill>
                <a:schemeClr val="tx1">
                  <a:lumMod val="65000"/>
                  <a:lumOff val="35000"/>
                </a:schemeClr>
              </a:solidFill>
            </a:endParaRPr>
          </a:p>
          <a:p>
            <a:pPr>
              <a:buClr>
                <a:schemeClr val="bg2"/>
              </a:buClr>
            </a:pPr>
            <a:r>
              <a:rPr lang="en-US" sz="2400" dirty="0" smtClean="0">
                <a:solidFill>
                  <a:schemeClr val="bg2"/>
                </a:solidFill>
              </a:rPr>
              <a:t>4.  </a:t>
            </a:r>
            <a:r>
              <a:rPr lang="en-US" sz="2400" dirty="0" smtClean="0">
                <a:solidFill>
                  <a:schemeClr val="tx1">
                    <a:lumMod val="65000"/>
                    <a:lumOff val="35000"/>
                  </a:schemeClr>
                </a:solidFill>
              </a:rPr>
              <a:t>Integrating health services  </a:t>
            </a:r>
          </a:p>
          <a:p>
            <a:pPr>
              <a:buClr>
                <a:schemeClr val="bg2"/>
              </a:buClr>
            </a:pPr>
            <a:r>
              <a:rPr lang="en-US" sz="2400" dirty="0">
                <a:solidFill>
                  <a:schemeClr val="tx1">
                    <a:lumMod val="65000"/>
                    <a:lumOff val="35000"/>
                  </a:schemeClr>
                </a:solidFill>
              </a:rPr>
              <a:t> </a:t>
            </a:r>
            <a:r>
              <a:rPr lang="en-US" sz="2400" dirty="0" smtClean="0">
                <a:solidFill>
                  <a:schemeClr val="tx1">
                    <a:lumMod val="65000"/>
                    <a:lumOff val="35000"/>
                  </a:schemeClr>
                </a:solidFill>
              </a:rPr>
              <a:t>    into domestic violence    </a:t>
            </a:r>
          </a:p>
          <a:p>
            <a:pPr>
              <a:buClr>
                <a:schemeClr val="bg2"/>
              </a:buClr>
            </a:pPr>
            <a:r>
              <a:rPr lang="en-US" sz="2400" dirty="0">
                <a:solidFill>
                  <a:schemeClr val="tx1">
                    <a:lumMod val="65000"/>
                    <a:lumOff val="35000"/>
                  </a:schemeClr>
                </a:solidFill>
              </a:rPr>
              <a:t> </a:t>
            </a:r>
            <a:r>
              <a:rPr lang="en-US" sz="2400" dirty="0" smtClean="0">
                <a:solidFill>
                  <a:schemeClr val="tx1">
                    <a:lumMod val="65000"/>
                    <a:lumOff val="35000"/>
                  </a:schemeClr>
                </a:solidFill>
              </a:rPr>
              <a:t>    programs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564511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Template: Community Health Center  </a:t>
            </a:r>
            <a:endParaRPr lang="en-US" sz="3600" dirty="0"/>
          </a:p>
        </p:txBody>
      </p:sp>
      <p:sp>
        <p:nvSpPr>
          <p:cNvPr id="3" name="TextBox 2"/>
          <p:cNvSpPr txBox="1"/>
          <p:nvPr/>
        </p:nvSpPr>
        <p:spPr>
          <a:xfrm>
            <a:off x="609600" y="1676400"/>
            <a:ext cx="3276600" cy="1785104"/>
          </a:xfrm>
          <a:prstGeom prst="rect">
            <a:avLst/>
          </a:prstGeom>
          <a:noFill/>
        </p:spPr>
        <p:txBody>
          <a:bodyPr wrap="square" rtlCol="0">
            <a:spAutoFit/>
          </a:bodyPr>
          <a:lstStyle/>
          <a:p>
            <a:r>
              <a:rPr lang="en-US" sz="2800" dirty="0" smtClean="0">
                <a:solidFill>
                  <a:prstClr val="black">
                    <a:lumMod val="65000"/>
                    <a:lumOff val="35000"/>
                  </a:prstClr>
                </a:solidFill>
              </a:rPr>
              <a:t>Clinical Services offered:</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endParaRPr lang="en-US" dirty="0" smtClean="0">
              <a:solidFill>
                <a:prstClr val="black"/>
              </a:solidFill>
            </a:endParaRPr>
          </a:p>
          <a:p>
            <a:pPr marL="285750" indent="-285750">
              <a:buFont typeface="Arial" panose="020B0604020202020204" pitchFamily="34" charset="0"/>
              <a:buChar char="•"/>
            </a:pPr>
            <a:endParaRPr lang="en-US" dirty="0">
              <a:solidFill>
                <a:prstClr val="black"/>
              </a:solidFill>
            </a:endParaRPr>
          </a:p>
        </p:txBody>
      </p:sp>
      <p:sp>
        <p:nvSpPr>
          <p:cNvPr id="4" name="TextBox 3"/>
          <p:cNvSpPr txBox="1"/>
          <p:nvPr/>
        </p:nvSpPr>
        <p:spPr>
          <a:xfrm>
            <a:off x="5181600" y="1676400"/>
            <a:ext cx="3581400" cy="523220"/>
          </a:xfrm>
          <a:prstGeom prst="rect">
            <a:avLst/>
          </a:prstGeom>
          <a:noFill/>
        </p:spPr>
        <p:txBody>
          <a:bodyPr wrap="square" rtlCol="0">
            <a:spAutoFit/>
          </a:bodyPr>
          <a:lstStyle/>
          <a:p>
            <a:r>
              <a:rPr lang="en-US" sz="2800" dirty="0" smtClean="0">
                <a:solidFill>
                  <a:prstClr val="black">
                    <a:lumMod val="65000"/>
                    <a:lumOff val="35000"/>
                  </a:prstClr>
                </a:solidFill>
              </a:rPr>
              <a:t>Location: </a:t>
            </a:r>
            <a:endParaRPr lang="en-US" sz="2800" dirty="0">
              <a:solidFill>
                <a:prstClr val="black">
                  <a:lumMod val="65000"/>
                  <a:lumOff val="35000"/>
                </a:prstClr>
              </a:solidFill>
            </a:endParaRPr>
          </a:p>
        </p:txBody>
      </p:sp>
      <p:sp>
        <p:nvSpPr>
          <p:cNvPr id="5" name="TextBox 4"/>
          <p:cNvSpPr txBox="1"/>
          <p:nvPr/>
        </p:nvSpPr>
        <p:spPr>
          <a:xfrm>
            <a:off x="5410200" y="3657600"/>
            <a:ext cx="3352800" cy="523220"/>
          </a:xfrm>
          <a:prstGeom prst="rect">
            <a:avLst/>
          </a:prstGeom>
          <a:noFill/>
        </p:spPr>
        <p:txBody>
          <a:bodyPr wrap="square" rtlCol="0">
            <a:spAutoFit/>
          </a:bodyPr>
          <a:lstStyle/>
          <a:p>
            <a:r>
              <a:rPr lang="en-US" sz="2800" dirty="0" smtClean="0">
                <a:solidFill>
                  <a:prstClr val="black">
                    <a:lumMod val="65000"/>
                    <a:lumOff val="35000"/>
                  </a:prstClr>
                </a:solidFill>
              </a:rPr>
              <a:t>Hours:</a:t>
            </a:r>
            <a:endParaRPr lang="en-US" sz="2800" dirty="0">
              <a:solidFill>
                <a:prstClr val="black">
                  <a:lumMod val="65000"/>
                  <a:lumOff val="35000"/>
                </a:prstClr>
              </a:solidFill>
            </a:endParaRPr>
          </a:p>
        </p:txBody>
      </p:sp>
      <p:sp>
        <p:nvSpPr>
          <p:cNvPr id="6" name="TextBox 5"/>
          <p:cNvSpPr txBox="1"/>
          <p:nvPr/>
        </p:nvSpPr>
        <p:spPr>
          <a:xfrm>
            <a:off x="593271" y="4876800"/>
            <a:ext cx="3657600" cy="954107"/>
          </a:xfrm>
          <a:prstGeom prst="rect">
            <a:avLst/>
          </a:prstGeom>
          <a:noFill/>
        </p:spPr>
        <p:txBody>
          <a:bodyPr wrap="square" rtlCol="0">
            <a:spAutoFit/>
          </a:bodyPr>
          <a:lstStyle/>
          <a:p>
            <a:r>
              <a:rPr lang="en-US" sz="2800" dirty="0" smtClean="0">
                <a:solidFill>
                  <a:prstClr val="black">
                    <a:lumMod val="65000"/>
                    <a:lumOff val="35000"/>
                  </a:prstClr>
                </a:solidFill>
              </a:rPr>
              <a:t>Community Health Center Logo</a:t>
            </a:r>
            <a:endParaRPr lang="en-US" sz="2800" dirty="0">
              <a:solidFill>
                <a:prstClr val="black">
                  <a:lumMod val="65000"/>
                  <a:lumOff val="35000"/>
                </a:prstClr>
              </a:solidFill>
            </a:endParaRPr>
          </a:p>
        </p:txBody>
      </p:sp>
    </p:spTree>
    <p:extLst>
      <p:ext uri="{BB962C8B-B14F-4D97-AF65-F5344CB8AC3E}">
        <p14:creationId xmlns:p14="http://schemas.microsoft.com/office/powerpoint/2010/main" val="1644006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67516"/>
            <a:ext cx="8305800" cy="612775"/>
          </a:xfrm>
        </p:spPr>
        <p:txBody>
          <a:bodyPr>
            <a:noAutofit/>
          </a:bodyPr>
          <a:lstStyle/>
          <a:p>
            <a:r>
              <a:rPr lang="en-US" sz="3600" dirty="0"/>
              <a:t>Medical Health Coverage Enrollment</a:t>
            </a:r>
          </a:p>
        </p:txBody>
      </p:sp>
      <p:sp>
        <p:nvSpPr>
          <p:cNvPr id="3" name="Text Placeholder 2"/>
          <p:cNvSpPr>
            <a:spLocks noGrp="1"/>
          </p:cNvSpPr>
          <p:nvPr>
            <p:ph type="body" sz="quarter" idx="10"/>
          </p:nvPr>
        </p:nvSpPr>
        <p:spPr>
          <a:xfrm>
            <a:off x="609600" y="1600200"/>
            <a:ext cx="5943600" cy="4648200"/>
          </a:xfrm>
        </p:spPr>
        <p:txBody>
          <a:bodyPr/>
          <a:lstStyle/>
          <a:p>
            <a:pPr marL="0" indent="0">
              <a:lnSpc>
                <a:spcPct val="100000"/>
              </a:lnSpc>
              <a:buNone/>
            </a:pPr>
            <a:r>
              <a:rPr lang="en-US" sz="2400" b="1" dirty="0">
                <a:effectLst>
                  <a:outerShdw blurRad="38100" dist="38100" dir="2700000" algn="tl">
                    <a:srgbClr val="000000">
                      <a:alpha val="43137"/>
                    </a:srgbClr>
                  </a:outerShdw>
                </a:effectLst>
              </a:rPr>
              <a:t>Did you know?</a:t>
            </a:r>
            <a:r>
              <a:rPr lang="en-US" sz="2400" b="1" dirty="0">
                <a:solidFill>
                  <a:srgbClr val="E98A00"/>
                </a:solidFill>
                <a:effectLst>
                  <a:outerShdw blurRad="38100" dist="38100" dir="2700000" algn="tl">
                    <a:srgbClr val="000000">
                      <a:alpha val="43137"/>
                    </a:srgbClr>
                  </a:outerShdw>
                </a:effectLst>
              </a:rPr>
              <a:t> Being a survivor of domestic violence is considered a ”Qualifying Life Event” meaning survivors can enroll in health care at anytime throughout the year. </a:t>
            </a:r>
          </a:p>
          <a:p>
            <a:pPr marL="0" indent="0">
              <a:lnSpc>
                <a:spcPct val="100000"/>
              </a:lnSpc>
              <a:buNone/>
            </a:pPr>
            <a:endParaRPr lang="en-US" sz="900" b="1" dirty="0">
              <a:solidFill>
                <a:srgbClr val="E98A00"/>
              </a:solidFill>
            </a:endParaRPr>
          </a:p>
          <a:p>
            <a:pPr>
              <a:lnSpc>
                <a:spcPct val="100000"/>
              </a:lnSpc>
              <a:buFont typeface="Arial" panose="020B0604020202020204" pitchFamily="34" charset="0"/>
              <a:buChar char="•"/>
            </a:pPr>
            <a:r>
              <a:rPr lang="en-US" sz="2000" dirty="0"/>
              <a:t>Survivors of DV may apply for health insurance through healthcare.gov at ANY TIME. </a:t>
            </a:r>
          </a:p>
          <a:p>
            <a:pPr>
              <a:lnSpc>
                <a:spcPct val="100000"/>
              </a:lnSpc>
              <a:buFont typeface="Arial" panose="020B0604020202020204" pitchFamily="34" charset="0"/>
              <a:buChar char="•"/>
            </a:pPr>
            <a:r>
              <a:rPr lang="en-US" sz="2000" dirty="0"/>
              <a:t>They qualify for a Special Enrollment Period (SEP) because they are survivors of DV.</a:t>
            </a:r>
          </a:p>
          <a:p>
            <a:pPr marL="0" indent="0" algn="ctr">
              <a:lnSpc>
                <a:spcPct val="100000"/>
              </a:lnSpc>
              <a:buNone/>
            </a:pPr>
            <a:r>
              <a:rPr lang="en-US" sz="2000" b="1" i="1" dirty="0"/>
              <a:t>Support survivor access to health by asking about coverage needs and making a warm referral to your local health center.</a:t>
            </a:r>
            <a:endParaRPr lang="en-US" b="1" i="1" dirty="0"/>
          </a:p>
        </p:txBody>
      </p:sp>
      <p:pic>
        <p:nvPicPr>
          <p:cNvPr id="4" name="Picture 3"/>
          <p:cNvPicPr>
            <a:picLocks noChangeAspect="1"/>
          </p:cNvPicPr>
          <p:nvPr/>
        </p:nvPicPr>
        <p:blipFill>
          <a:blip r:embed="rId3"/>
          <a:stretch>
            <a:fillRect/>
          </a:stretch>
        </p:blipFill>
        <p:spPr>
          <a:xfrm>
            <a:off x="6744148" y="2431473"/>
            <a:ext cx="2095052" cy="2819400"/>
          </a:xfrm>
          <a:prstGeom prst="rect">
            <a:avLst/>
          </a:prstGeom>
        </p:spPr>
      </p:pic>
    </p:spTree>
    <p:extLst>
      <p:ext uri="{BB962C8B-B14F-4D97-AF65-F5344CB8AC3E}">
        <p14:creationId xmlns:p14="http://schemas.microsoft.com/office/powerpoint/2010/main" val="1516343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224" y="533400"/>
            <a:ext cx="8229600" cy="762000"/>
          </a:xfrm>
        </p:spPr>
        <p:txBody>
          <a:bodyPr/>
          <a:lstStyle/>
          <a:p>
            <a:r>
              <a:rPr lang="en-US" dirty="0">
                <a:solidFill>
                  <a:schemeClr val="tx1">
                    <a:lumMod val="65000"/>
                    <a:lumOff val="35000"/>
                  </a:schemeClr>
                </a:solidFill>
              </a:rPr>
              <a:t>Trauma-Informed Client Health Brochure</a:t>
            </a:r>
          </a:p>
        </p:txBody>
      </p:sp>
      <p:sp>
        <p:nvSpPr>
          <p:cNvPr id="6" name="Rectangle 5"/>
          <p:cNvSpPr/>
          <p:nvPr/>
        </p:nvSpPr>
        <p:spPr>
          <a:xfrm>
            <a:off x="3048000" y="1524000"/>
            <a:ext cx="6096000" cy="5755422"/>
          </a:xfrm>
          <a:prstGeom prst="rect">
            <a:avLst/>
          </a:prstGeom>
        </p:spPr>
        <p:txBody>
          <a:bodyPr wrap="square">
            <a:spAutoFit/>
          </a:bodyPr>
          <a:lstStyle/>
          <a:p>
            <a:r>
              <a:rPr lang="en-US" sz="2200" dirty="0">
                <a:solidFill>
                  <a:schemeClr val="tx1">
                    <a:lumMod val="65000"/>
                    <a:lumOff val="35000"/>
                  </a:schemeClr>
                </a:solidFill>
              </a:rPr>
              <a:t>FUTURES worked in partnership with Olga Trujillo, JD and the National Center on Domestic Violence, Trauma &amp; Mental Health to develop a health brochure for those who have survived childhood or adult violence/abuse.</a:t>
            </a:r>
            <a:r>
              <a:rPr lang="en-US" sz="2400" dirty="0">
                <a:solidFill>
                  <a:schemeClr val="tx1">
                    <a:lumMod val="65000"/>
                    <a:lumOff val="35000"/>
                  </a:schemeClr>
                </a:solidFill>
              </a:rPr>
              <a:t> </a:t>
            </a:r>
          </a:p>
          <a:p>
            <a:endParaRPr lang="en-US" sz="2400" b="1" dirty="0">
              <a:solidFill>
                <a:srgbClr val="F09208"/>
              </a:solidFill>
            </a:endParaRPr>
          </a:p>
          <a:p>
            <a:r>
              <a:rPr lang="en-US" sz="2400" b="1" dirty="0">
                <a:solidFill>
                  <a:srgbClr val="F09208"/>
                </a:solidFill>
                <a:effectLst>
                  <a:outerShdw blurRad="38100" dist="38100" dir="2700000" algn="tl">
                    <a:srgbClr val="000000">
                      <a:alpha val="43137"/>
                    </a:srgbClr>
                  </a:outerShdw>
                </a:effectLst>
              </a:rPr>
              <a:t>Helps patients with trauma-informed answers to the following questions:</a:t>
            </a:r>
          </a:p>
          <a:p>
            <a:pPr marL="342900" indent="-342900">
              <a:buClr>
                <a:srgbClr val="F09208"/>
              </a:buClr>
              <a:buFont typeface="Wingdings" panose="05000000000000000000" pitchFamily="2" charset="2"/>
              <a:buChar char="ü"/>
            </a:pPr>
            <a:r>
              <a:rPr lang="en-US" sz="2400" dirty="0">
                <a:solidFill>
                  <a:schemeClr val="tx1">
                    <a:lumMod val="65000"/>
                    <a:lumOff val="35000"/>
                  </a:schemeClr>
                </a:solidFill>
              </a:rPr>
              <a:t>Why do I avoid visits, or have a hard time remembering what my provider tells me?</a:t>
            </a:r>
          </a:p>
          <a:p>
            <a:pPr marL="342900" indent="-342900">
              <a:buClr>
                <a:srgbClr val="F09208"/>
              </a:buClr>
              <a:buFont typeface="Wingdings" panose="05000000000000000000" pitchFamily="2" charset="2"/>
              <a:buChar char="ü"/>
            </a:pPr>
            <a:r>
              <a:rPr lang="en-US" sz="2400" dirty="0">
                <a:solidFill>
                  <a:schemeClr val="tx1">
                    <a:lumMod val="65000"/>
                    <a:lumOff val="35000"/>
                  </a:schemeClr>
                </a:solidFill>
              </a:rPr>
              <a:t>What can I do to make my dental or health care visits less scary, or hard?</a:t>
            </a:r>
          </a:p>
          <a:p>
            <a:pPr marL="342900" indent="-342900">
              <a:buClr>
                <a:srgbClr val="F09208"/>
              </a:buClr>
              <a:buFont typeface="Wingdings" panose="05000000000000000000" pitchFamily="2" charset="2"/>
              <a:buChar char="ü"/>
            </a:pPr>
            <a:endParaRPr lang="en-US" sz="2400" dirty="0">
              <a:solidFill>
                <a:prstClr val="black"/>
              </a:solidFill>
            </a:endParaRPr>
          </a:p>
          <a:p>
            <a:endParaRPr lang="en-US" sz="1400" dirty="0">
              <a:solidFill>
                <a:prstClr val="black"/>
              </a:solidFill>
            </a:endParaRPr>
          </a:p>
          <a:p>
            <a:pPr>
              <a:buClr>
                <a:srgbClr val="F09208"/>
              </a:buClr>
            </a:pPr>
            <a:endParaRPr lang="en-US" sz="800" dirty="0">
              <a:solidFill>
                <a:prstClr val="black"/>
              </a:solidFill>
            </a:endParaRPr>
          </a:p>
          <a:p>
            <a:pPr marL="285750" indent="-285750">
              <a:buFont typeface="Arial" panose="020B0604020202020204" pitchFamily="34" charset="0"/>
              <a:buChar char="•"/>
            </a:pPr>
            <a:endParaRPr lang="en-US" dirty="0">
              <a:solidFill>
                <a:prstClr val="black"/>
              </a:solidFill>
            </a:endParaRPr>
          </a:p>
        </p:txBody>
      </p:sp>
      <p:pic>
        <p:nvPicPr>
          <p:cNvPr id="5" name="Picture 4"/>
          <p:cNvPicPr/>
          <p:nvPr/>
        </p:nvPicPr>
        <p:blipFill rotWithShape="1">
          <a:blip r:embed="rId3"/>
          <a:srcRect l="53333" t="14563" r="24872" b="4616"/>
          <a:stretch/>
        </p:blipFill>
        <p:spPr bwMode="auto">
          <a:xfrm rot="20976923">
            <a:off x="411424" y="1572966"/>
            <a:ext cx="1752600" cy="4290007"/>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4" cstate="print">
            <a:extLst>
              <a:ext uri="{28A0092B-C50C-407E-A947-70E740481C1C}">
                <a14:useLocalDpi xmlns:a14="http://schemas.microsoft.com/office/drawing/2010/main" val="0"/>
              </a:ext>
            </a:extLst>
          </a:blip>
          <a:srcRect l="61429" t="27991" r="24709" b="14585"/>
          <a:stretch/>
        </p:blipFill>
        <p:spPr bwMode="auto">
          <a:xfrm rot="485099">
            <a:off x="1024788" y="1599614"/>
            <a:ext cx="1699895" cy="427971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0" y="6030266"/>
            <a:ext cx="3100785" cy="307777"/>
          </a:xfrm>
          <a:prstGeom prst="rect">
            <a:avLst/>
          </a:prstGeom>
          <a:noFill/>
        </p:spPr>
        <p:txBody>
          <a:bodyPr wrap="square" rtlCol="0">
            <a:spAutoFit/>
          </a:bodyPr>
          <a:lstStyle/>
          <a:p>
            <a:pPr algn="ctr"/>
            <a:r>
              <a:rPr lang="en-US" sz="1400" dirty="0" smtClean="0"/>
              <a:t>Available in English and Spanish</a:t>
            </a:r>
            <a:endParaRPr lang="en-US" sz="1400" dirty="0"/>
          </a:p>
        </p:txBody>
      </p:sp>
    </p:spTree>
    <p:extLst>
      <p:ext uri="{BB962C8B-B14F-4D97-AF65-F5344CB8AC3E}">
        <p14:creationId xmlns:p14="http://schemas.microsoft.com/office/powerpoint/2010/main" val="34461965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27" y="685800"/>
            <a:ext cx="8562109" cy="612775"/>
          </a:xfrm>
        </p:spPr>
        <p:txBody>
          <a:bodyPr>
            <a:noAutofit/>
          </a:bodyPr>
          <a:lstStyle/>
          <a:p>
            <a:r>
              <a:rPr lang="en-US" sz="2800" dirty="0">
                <a:solidFill>
                  <a:schemeClr val="tx1">
                    <a:lumMod val="65000"/>
                    <a:lumOff val="35000"/>
                  </a:schemeClr>
                </a:solidFill>
              </a:rPr>
              <a:t>Trauma Informed Practice Change: Begins With You</a:t>
            </a:r>
          </a:p>
        </p:txBody>
      </p:sp>
      <p:sp>
        <p:nvSpPr>
          <p:cNvPr id="3" name="Text Placeholder 2"/>
          <p:cNvSpPr>
            <a:spLocks noGrp="1"/>
          </p:cNvSpPr>
          <p:nvPr>
            <p:ph type="body" sz="quarter" idx="10"/>
          </p:nvPr>
        </p:nvSpPr>
        <p:spPr>
          <a:xfrm>
            <a:off x="574964" y="1146175"/>
            <a:ext cx="8264236" cy="4873625"/>
          </a:xfrm>
        </p:spPr>
        <p:txBody>
          <a:bodyPr/>
          <a:lstStyle/>
          <a:p>
            <a:pPr>
              <a:buFont typeface="Wingdings" panose="05000000000000000000" pitchFamily="2" charset="2"/>
              <a:buChar char="ü"/>
            </a:pPr>
            <a:endParaRPr lang="en-US" sz="1600" b="1" dirty="0">
              <a:solidFill>
                <a:srgbClr val="E98A00"/>
              </a:solidFill>
              <a:effectLst>
                <a:outerShdw blurRad="38100" dist="38100" dir="2700000" algn="tl">
                  <a:srgbClr val="000000">
                    <a:alpha val="43137"/>
                  </a:srgbClr>
                </a:outerShdw>
              </a:effectLst>
            </a:endParaRPr>
          </a:p>
          <a:p>
            <a:pPr marL="0" indent="0"/>
            <a:r>
              <a:rPr lang="en-US" sz="2400" b="1" dirty="0">
                <a:solidFill>
                  <a:srgbClr val="E98A00"/>
                </a:solidFill>
                <a:effectLst>
                  <a:outerShdw blurRad="38100" dist="38100" dir="2700000" algn="tl">
                    <a:srgbClr val="000000">
                      <a:alpha val="43137"/>
                    </a:srgbClr>
                  </a:outerShdw>
                </a:effectLst>
              </a:rPr>
              <a:t>Support the autonomy and decision making of clients: </a:t>
            </a:r>
          </a:p>
          <a:p>
            <a:pPr marL="0" indent="0"/>
            <a:endParaRPr lang="en-US" sz="1400" b="1" dirty="0">
              <a:solidFill>
                <a:srgbClr val="E98A00"/>
              </a:solidFill>
              <a:effectLst>
                <a:outerShdw blurRad="38100" dist="38100" dir="2700000" algn="tl">
                  <a:srgbClr val="000000">
                    <a:alpha val="43137"/>
                  </a:srgbClr>
                </a:outerShdw>
              </a:effectLst>
            </a:endParaRPr>
          </a:p>
          <a:p>
            <a:pPr>
              <a:buFont typeface="Wingdings" panose="05000000000000000000" pitchFamily="2" charset="2"/>
              <a:buChar char="ü"/>
            </a:pPr>
            <a:r>
              <a:rPr lang="en-US" sz="2000" dirty="0">
                <a:solidFill>
                  <a:schemeClr val="tx1">
                    <a:lumMod val="65000"/>
                    <a:lumOff val="35000"/>
                  </a:schemeClr>
                </a:solidFill>
              </a:rPr>
              <a:t>Allow OTC medication in shelter and don’t decline services for those with substance use disorder.</a:t>
            </a:r>
          </a:p>
          <a:p>
            <a:pPr>
              <a:buFont typeface="Wingdings" panose="05000000000000000000" pitchFamily="2" charset="2"/>
              <a:buChar char="ü"/>
            </a:pPr>
            <a:r>
              <a:rPr lang="en-US" sz="2000" dirty="0">
                <a:solidFill>
                  <a:schemeClr val="tx1">
                    <a:lumMod val="65000"/>
                    <a:lumOff val="35000"/>
                  </a:schemeClr>
                </a:solidFill>
              </a:rPr>
              <a:t>Allow clients to keep their phones and offer education about how to turn off tracking devices (GPS).</a:t>
            </a:r>
            <a:endParaRPr lang="en-US" sz="1600" dirty="0">
              <a:solidFill>
                <a:schemeClr val="tx1">
                  <a:lumMod val="65000"/>
                  <a:lumOff val="35000"/>
                </a:schemeClr>
              </a:solidFill>
            </a:endParaRPr>
          </a:p>
          <a:p>
            <a:pPr marL="285750" indent="-285750">
              <a:buFont typeface="Wingdings" panose="05000000000000000000" pitchFamily="2" charset="2"/>
              <a:buChar char="ü"/>
            </a:pPr>
            <a:r>
              <a:rPr lang="en-US" sz="2000" dirty="0">
                <a:solidFill>
                  <a:schemeClr val="tx1">
                    <a:lumMod val="65000"/>
                    <a:lumOff val="35000"/>
                  </a:schemeClr>
                </a:solidFill>
              </a:rPr>
              <a:t>Include visual images and validating statements on program walls.</a:t>
            </a:r>
          </a:p>
          <a:p>
            <a:pPr marL="285750" indent="-285750">
              <a:buFont typeface="Wingdings" panose="05000000000000000000" pitchFamily="2" charset="2"/>
              <a:buChar char="ü"/>
            </a:pPr>
            <a:r>
              <a:rPr lang="en-US" sz="2000" dirty="0">
                <a:solidFill>
                  <a:schemeClr val="tx1">
                    <a:lumMod val="65000"/>
                    <a:lumOff val="35000"/>
                  </a:schemeClr>
                </a:solidFill>
              </a:rPr>
              <a:t>Update forms and consider language:</a:t>
            </a:r>
          </a:p>
          <a:p>
            <a:pPr marL="468313" lvl="1" indent="-171450">
              <a:buFont typeface="Arial" panose="020B0604020202020204" pitchFamily="34" charset="0"/>
              <a:buChar char="•"/>
            </a:pPr>
            <a:r>
              <a:rPr lang="en-US" sz="2000" dirty="0">
                <a:solidFill>
                  <a:schemeClr val="tx1">
                    <a:lumMod val="65000"/>
                    <a:lumOff val="35000"/>
                  </a:schemeClr>
                </a:solidFill>
              </a:rPr>
              <a:t>To be person centered: “a person living with a developmental disability” rather than “disabled person”</a:t>
            </a:r>
          </a:p>
          <a:p>
            <a:pPr marL="468313" lvl="1" indent="-171450">
              <a:buFont typeface="Arial" panose="020B0604020202020204" pitchFamily="34" charset="0"/>
              <a:buChar char="•"/>
            </a:pPr>
            <a:r>
              <a:rPr lang="en-US" sz="2000" dirty="0">
                <a:solidFill>
                  <a:schemeClr val="tx1">
                    <a:lumMod val="65000"/>
                    <a:lumOff val="35000"/>
                  </a:schemeClr>
                </a:solidFill>
              </a:rPr>
              <a:t>Inclusive of all clients: transgender and other gender non-conforming persons </a:t>
            </a:r>
          </a:p>
          <a:p>
            <a:pPr marL="468313" lvl="1" indent="-171450">
              <a:buFont typeface="Arial" panose="020B0604020202020204" pitchFamily="34" charset="0"/>
              <a:buChar char="•"/>
            </a:pPr>
            <a:r>
              <a:rPr lang="en-US" sz="2000" dirty="0">
                <a:solidFill>
                  <a:schemeClr val="tx1">
                    <a:lumMod val="65000"/>
                    <a:lumOff val="35000"/>
                  </a:schemeClr>
                </a:solidFill>
              </a:rPr>
              <a:t>Sexual partner(s) of different sexual orientations or gender identity</a:t>
            </a:r>
          </a:p>
          <a:p>
            <a:pPr marL="468313" lvl="1" indent="-171450">
              <a:buFont typeface="Arial" panose="020B0604020202020204" pitchFamily="34" charset="0"/>
              <a:buChar char="•"/>
            </a:pPr>
            <a:endParaRPr lang="en-US" sz="1600" dirty="0">
              <a:solidFill>
                <a:schemeClr val="tx1">
                  <a:lumMod val="65000"/>
                  <a:lumOff val="35000"/>
                </a:schemeClr>
              </a:solidFill>
            </a:endParaRPr>
          </a:p>
          <a:p>
            <a:pPr marL="468313" lvl="1" indent="-171450">
              <a:buFont typeface="Arial" panose="020B0604020202020204" pitchFamily="34" charset="0"/>
              <a:buChar char="•"/>
            </a:pPr>
            <a:endParaRPr lang="en-US" sz="1800" dirty="0"/>
          </a:p>
          <a:p>
            <a:pPr marL="0" indent="0"/>
            <a:endParaRPr lang="en-US" sz="1800" dirty="0"/>
          </a:p>
          <a:p>
            <a:endParaRPr lang="en-US" sz="1800" dirty="0"/>
          </a:p>
        </p:txBody>
      </p:sp>
    </p:spTree>
    <p:extLst>
      <p:ext uri="{BB962C8B-B14F-4D97-AF65-F5344CB8AC3E}">
        <p14:creationId xmlns:p14="http://schemas.microsoft.com/office/powerpoint/2010/main" val="3581896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101"/>
            <a:ext cx="9144000" cy="654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srcRect/>
          <a:stretch>
            <a:fillRect/>
          </a:stretch>
        </p:blipFill>
        <p:spPr bwMode="auto">
          <a:xfrm>
            <a:off x="6943558" y="4415928"/>
            <a:ext cx="2122655" cy="765672"/>
          </a:xfrm>
          <a:prstGeom prst="rect">
            <a:avLst/>
          </a:prstGeom>
          <a:noFill/>
          <a:ln w="9525">
            <a:noFill/>
            <a:miter lim="800000"/>
            <a:headEnd/>
            <a:tailEnd/>
          </a:ln>
        </p:spPr>
      </p:pic>
      <p:sp>
        <p:nvSpPr>
          <p:cNvPr id="17" name="Title 16"/>
          <p:cNvSpPr>
            <a:spLocks noGrp="1"/>
          </p:cNvSpPr>
          <p:nvPr>
            <p:ph type="title"/>
          </p:nvPr>
        </p:nvSpPr>
        <p:spPr>
          <a:xfrm>
            <a:off x="38100" y="4800601"/>
            <a:ext cx="9067800" cy="2209799"/>
          </a:xfrm>
        </p:spPr>
        <p:txBody>
          <a:bodyPr/>
          <a:lstStyle/>
          <a:p>
            <a:pPr algn="l">
              <a:defRPr/>
            </a:pPr>
            <a:r>
              <a:rPr lang="en-US" sz="2800" i="1" cap="none" dirty="0">
                <a:effectLst>
                  <a:outerShdw blurRad="50800" dist="38100" dir="2700000" algn="tl" rotWithShape="0">
                    <a:srgbClr val="000000">
                      <a:alpha val="43000"/>
                    </a:srgbClr>
                  </a:outerShdw>
                </a:effectLst>
              </a:rPr>
              <a:t/>
            </a:r>
            <a:br>
              <a:rPr lang="en-US" sz="2800" i="1" cap="none" dirty="0">
                <a:effectLst>
                  <a:outerShdw blurRad="50800" dist="38100" dir="2700000" algn="tl" rotWithShape="0">
                    <a:srgbClr val="000000">
                      <a:alpha val="43000"/>
                    </a:srgbClr>
                  </a:outerShdw>
                </a:effectLst>
              </a:rPr>
            </a:br>
            <a:endParaRPr lang="en-US" sz="2800" cap="none" dirty="0"/>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399" y="4869714"/>
            <a:ext cx="3886200" cy="182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 y="5729019"/>
            <a:ext cx="7102535"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latinLnBrk="1" hangingPunct="0"/>
            <a:r>
              <a:rPr lang="en-US" sz="3600" b="1" dirty="0" smtClean="0">
                <a:solidFill>
                  <a:schemeClr val="tx1">
                    <a:lumMod val="65000"/>
                    <a:lumOff val="35000"/>
                  </a:schemeClr>
                </a:solidFill>
                <a:latin typeface="Arial (heading)"/>
                <a:ea typeface="MS PGothic" pitchFamily="34" charset="-128"/>
                <a:cs typeface="+mj-cs"/>
                <a:sym typeface="Calibri"/>
              </a:rPr>
              <a:t>Supporting Reproductive Health</a:t>
            </a:r>
            <a:endParaRPr lang="en-US" sz="3600" b="1" dirty="0">
              <a:solidFill>
                <a:schemeClr val="tx1">
                  <a:lumMod val="65000"/>
                  <a:lumOff val="35000"/>
                </a:schemeClr>
              </a:solidFill>
              <a:latin typeface="Arial (heading)"/>
              <a:ea typeface="MS PGothic" pitchFamily="34" charset="-128"/>
              <a:cs typeface="+mj-cs"/>
              <a:sym typeface="Calibri"/>
            </a:endParaRPr>
          </a:p>
        </p:txBody>
      </p:sp>
    </p:spTree>
    <p:extLst>
      <p:ext uri="{BB962C8B-B14F-4D97-AF65-F5344CB8AC3E}">
        <p14:creationId xmlns:p14="http://schemas.microsoft.com/office/powerpoint/2010/main" val="3033460"/>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81000"/>
            <a:ext cx="8308848" cy="990600"/>
          </a:xfrm>
        </p:spPr>
        <p:txBody>
          <a:bodyPr>
            <a:normAutofit/>
          </a:bodyPr>
          <a:lstStyle/>
          <a:p>
            <a:r>
              <a:rPr lang="en-US" sz="3600" dirty="0" smtClean="0">
                <a:solidFill>
                  <a:schemeClr val="tx1">
                    <a:lumMod val="65000"/>
                    <a:lumOff val="35000"/>
                  </a:schemeClr>
                </a:solidFill>
              </a:rPr>
              <a:t>Group Discussion</a:t>
            </a:r>
            <a:endParaRPr lang="en-US" sz="3600" dirty="0">
              <a:solidFill>
                <a:schemeClr val="tx1">
                  <a:lumMod val="65000"/>
                  <a:lumOff val="35000"/>
                </a:schemeClr>
              </a:solidFill>
            </a:endParaRPr>
          </a:p>
        </p:txBody>
      </p:sp>
      <p:sp>
        <p:nvSpPr>
          <p:cNvPr id="5" name="Content Placeholder 2"/>
          <p:cNvSpPr>
            <a:spLocks noGrp="1"/>
          </p:cNvSpPr>
          <p:nvPr>
            <p:ph idx="4294967295"/>
          </p:nvPr>
        </p:nvSpPr>
        <p:spPr>
          <a:xfrm>
            <a:off x="2760617" y="1728651"/>
            <a:ext cx="6400800" cy="4419600"/>
          </a:xfrm>
          <a:prstGeom prst="rect">
            <a:avLst/>
          </a:prstGeom>
        </p:spPr>
        <p:txBody>
          <a:bodyPr>
            <a:normAutofit/>
          </a:bodyPr>
          <a:lstStyle/>
          <a:p>
            <a:pPr marL="0" indent="3175" algn="ctr">
              <a:buNone/>
            </a:pPr>
            <a:r>
              <a:rPr lang="en-US" sz="4400" b="1" dirty="0" smtClean="0">
                <a:solidFill>
                  <a:srgbClr val="E98A00"/>
                </a:solidFill>
                <a:effectLst>
                  <a:outerShdw blurRad="38100" dist="38100" dir="2700000" algn="tl">
                    <a:srgbClr val="000000">
                      <a:alpha val="43137"/>
                    </a:srgbClr>
                  </a:outerShdw>
                </a:effectLst>
              </a:rPr>
              <a:t>What are ways an intimate partner can interfere with a survivor’s birth control/reproductive health?</a:t>
            </a:r>
          </a:p>
        </p:txBody>
      </p:sp>
      <p:pic>
        <p:nvPicPr>
          <p:cNvPr id="6" name="Picture 5" descr="group-discussion.jpg"/>
          <p:cNvPicPr>
            <a:picLocks noChangeAspect="1"/>
          </p:cNvPicPr>
          <p:nvPr/>
        </p:nvPicPr>
        <p:blipFill>
          <a:blip r:embed="rId3" cstate="print"/>
          <a:stretch>
            <a:fillRect/>
          </a:stretch>
        </p:blipFill>
        <p:spPr>
          <a:xfrm>
            <a:off x="612648" y="2286000"/>
            <a:ext cx="2142047" cy="273835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ight"/>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81849907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573633"/>
            <a:ext cx="8077200" cy="847725"/>
          </a:xfrm>
          <a:prstGeom prst="rect">
            <a:avLst/>
          </a:prstGeom>
        </p:spPr>
        <p:txBody>
          <a:bodyPr vert="horz" lIns="91440" tIns="45720" rIns="91440" bIns="45720" rtlCol="0" anchor="ctr">
            <a:noAutofit/>
          </a:bodyPr>
          <a:lstStyle/>
          <a:p>
            <a:pPr marL="0" marR="0" indent="0" defTabSz="914400" fontAlgn="base" latinLnBrk="0">
              <a:lnSpc>
                <a:spcPts val="2600"/>
              </a:lnSpc>
              <a:spcBef>
                <a:spcPct val="0"/>
              </a:spcBef>
              <a:spcAft>
                <a:spcPct val="0"/>
              </a:spcAft>
              <a:buClrTx/>
              <a:buSzTx/>
              <a:buFontTx/>
              <a:buNone/>
              <a:tabLst/>
              <a:defRPr sz="1800" b="0" spc="0">
                <a:solidFill>
                  <a:srgbClr val="000000"/>
                </a:solidFill>
              </a:defRPr>
            </a:pPr>
            <a:r>
              <a:rPr lang="en-US" sz="3600" dirty="0">
                <a:solidFill>
                  <a:schemeClr val="tx1">
                    <a:lumMod val="65000"/>
                    <a:lumOff val="35000"/>
                  </a:schemeClr>
                </a:solidFill>
                <a:latin typeface="+mj-lt"/>
                <a:ea typeface="MS PGothic" pitchFamily="34" charset="-128"/>
                <a:cs typeface="+mj-cs"/>
              </a:rPr>
              <a:t>“Making the Connection” video</a:t>
            </a:r>
          </a:p>
        </p:txBody>
      </p:sp>
      <p:sp>
        <p:nvSpPr>
          <p:cNvPr id="14" name="TextBox 13"/>
          <p:cNvSpPr txBox="1"/>
          <p:nvPr/>
        </p:nvSpPr>
        <p:spPr>
          <a:xfrm>
            <a:off x="5863301" y="1605221"/>
            <a:ext cx="3292072" cy="3970318"/>
          </a:xfrm>
          <a:prstGeom prst="rect">
            <a:avLst/>
          </a:prstGeom>
          <a:noFill/>
        </p:spPr>
        <p:txBody>
          <a:bodyPr wrap="square" rtlCol="0">
            <a:spAutoFit/>
          </a:bodyPr>
          <a:lstStyle/>
          <a:p>
            <a:r>
              <a:rPr lang="en-US" sz="2800" b="1" dirty="0">
                <a:solidFill>
                  <a:schemeClr val="tx1">
                    <a:lumMod val="65000"/>
                    <a:lumOff val="35000"/>
                  </a:schemeClr>
                </a:solidFill>
                <a:latin typeface="+mn-lt"/>
              </a:rPr>
              <a:t>The following animated FUTURES video introduces viewers to the definition and prevalence of reproductive coercion.</a:t>
            </a:r>
          </a:p>
        </p:txBody>
      </p:sp>
      <p:pic>
        <p:nvPicPr>
          <p:cNvPr id="6" name="Picture 5"/>
          <p:cNvPicPr/>
          <p:nvPr/>
        </p:nvPicPr>
        <p:blipFill rotWithShape="1">
          <a:blip r:embed="rId3"/>
          <a:srcRect l="1795" t="20308" r="35128" b="22666"/>
          <a:stretch/>
        </p:blipFill>
        <p:spPr bwMode="auto">
          <a:xfrm>
            <a:off x="609600" y="1749620"/>
            <a:ext cx="5181600" cy="381298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491836" y="5588478"/>
            <a:ext cx="8423564" cy="646331"/>
          </a:xfrm>
          <a:prstGeom prst="rect">
            <a:avLst/>
          </a:prstGeom>
        </p:spPr>
        <p:txBody>
          <a:bodyPr wrap="square">
            <a:spAutoFit/>
          </a:bodyPr>
          <a:lstStyle/>
          <a:p>
            <a:r>
              <a:rPr lang="en-US" b="1" dirty="0">
                <a:hlinkClick r:id="rId4"/>
              </a:rPr>
              <a:t>https://www.youtube.com/watch?v=KRaZl66kLk4&amp;list=PLaS4Etq3IFrWgqgcKstcBwNiP_j8ZoBYK&amp;index=4</a:t>
            </a:r>
            <a:r>
              <a:rPr lang="en-US" b="1" dirty="0"/>
              <a:t> </a:t>
            </a:r>
          </a:p>
        </p:txBody>
      </p:sp>
    </p:spTree>
    <p:extLst>
      <p:ext uri="{BB962C8B-B14F-4D97-AF65-F5344CB8AC3E}">
        <p14:creationId xmlns:p14="http://schemas.microsoft.com/office/powerpoint/2010/main" val="3634880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609600"/>
            <a:ext cx="8077200" cy="664519"/>
          </a:xfrm>
        </p:spPr>
        <p:txBody>
          <a:bodyPr>
            <a:normAutofit fontScale="90000"/>
          </a:bodyPr>
          <a:lstStyle/>
          <a:p>
            <a:r>
              <a:rPr lang="en-US" dirty="0">
                <a:solidFill>
                  <a:schemeClr val="tx1">
                    <a:lumMod val="65000"/>
                    <a:lumOff val="35000"/>
                  </a:schemeClr>
                </a:solidFill>
              </a:rPr>
              <a:t>Definition: Reproductive and Sexual Coercion</a:t>
            </a:r>
          </a:p>
        </p:txBody>
      </p:sp>
      <p:sp>
        <p:nvSpPr>
          <p:cNvPr id="7" name="Content Placeholder 2"/>
          <p:cNvSpPr>
            <a:spLocks noGrp="1"/>
          </p:cNvSpPr>
          <p:nvPr>
            <p:ph sz="quarter" idx="4294967295"/>
          </p:nvPr>
        </p:nvSpPr>
        <p:spPr>
          <a:xfrm>
            <a:off x="609600" y="1601117"/>
            <a:ext cx="8229600" cy="1468438"/>
          </a:xfrm>
          <a:prstGeom prst="rect">
            <a:avLst/>
          </a:prstGeom>
        </p:spPr>
        <p:txBody>
          <a:bodyPr>
            <a:noAutofit/>
          </a:bodyPr>
          <a:lstStyle/>
          <a:p>
            <a:pPr marL="0" indent="0">
              <a:spcAft>
                <a:spcPts val="600"/>
              </a:spcAft>
              <a:buNone/>
            </a:pPr>
            <a:r>
              <a:rPr lang="en-US" sz="2400" b="1" dirty="0">
                <a:solidFill>
                  <a:schemeClr val="tx1">
                    <a:lumMod val="65000"/>
                    <a:lumOff val="35000"/>
                  </a:schemeClr>
                </a:solidFill>
              </a:rPr>
              <a:t>Behaviors to maintain power and control in a relationship related to reproductive health by someone who is, was, or wishes to be involved in an intimate or dating relationship with an adult or adolescent. </a:t>
            </a:r>
          </a:p>
          <a:p>
            <a:pPr lvl="3">
              <a:lnSpc>
                <a:spcPts val="2400"/>
              </a:lnSpc>
              <a:spcBef>
                <a:spcPts val="0"/>
              </a:spcBef>
              <a:spcAft>
                <a:spcPts val="600"/>
              </a:spcAft>
              <a:defRPr/>
            </a:pPr>
            <a:endParaRPr sz="2400" dirty="0">
              <a:solidFill>
                <a:schemeClr val="accent1">
                  <a:lumMod val="50000"/>
                </a:schemeClr>
              </a:solidFill>
            </a:endParaRPr>
          </a:p>
        </p:txBody>
      </p:sp>
      <p:sp>
        <p:nvSpPr>
          <p:cNvPr id="5" name="Content Placeholder 2"/>
          <p:cNvSpPr>
            <a:spLocks noGrp="1"/>
          </p:cNvSpPr>
          <p:nvPr>
            <p:ph sz="quarter" idx="4294967295"/>
          </p:nvPr>
        </p:nvSpPr>
        <p:spPr>
          <a:xfrm>
            <a:off x="3810000" y="3352800"/>
            <a:ext cx="5334000" cy="2932113"/>
          </a:xfrm>
          <a:prstGeom prst="rect">
            <a:avLst/>
          </a:prstGeom>
        </p:spPr>
        <p:txBody>
          <a:bodyPr>
            <a:noAutofit/>
          </a:bodyPr>
          <a:lstStyle/>
          <a:p>
            <a:pPr lvl="1">
              <a:lnSpc>
                <a:spcPts val="2400"/>
              </a:lnSpc>
              <a:spcBef>
                <a:spcPts val="1824"/>
              </a:spcBef>
              <a:spcAft>
                <a:spcPts val="600"/>
              </a:spcAft>
              <a:buClr>
                <a:srgbClr val="F09208"/>
              </a:buClr>
              <a:buFont typeface="Arial"/>
              <a:buChar char="•"/>
            </a:pPr>
            <a:r>
              <a:rPr lang="en-US" sz="2400" dirty="0">
                <a:solidFill>
                  <a:schemeClr val="tx1">
                    <a:lumMod val="65000"/>
                    <a:lumOff val="35000"/>
                  </a:schemeClr>
                </a:solidFill>
              </a:rPr>
              <a:t>Explicit attempts to impregnate a partner against her wishes or interfering with contraception</a:t>
            </a:r>
          </a:p>
          <a:p>
            <a:pPr lvl="1">
              <a:lnSpc>
                <a:spcPts val="2400"/>
              </a:lnSpc>
              <a:spcAft>
                <a:spcPts val="600"/>
              </a:spcAft>
              <a:buClr>
                <a:srgbClr val="F09208"/>
              </a:buClr>
              <a:buFont typeface="Arial"/>
              <a:buChar char="•"/>
            </a:pPr>
            <a:r>
              <a:rPr lang="en-US" sz="2400" dirty="0">
                <a:solidFill>
                  <a:schemeClr val="tx1">
                    <a:lumMod val="65000"/>
                    <a:lumOff val="35000"/>
                  </a:schemeClr>
                </a:solidFill>
              </a:rPr>
              <a:t>Controlling outcomes of a pregnancy</a:t>
            </a:r>
          </a:p>
          <a:p>
            <a:pPr lvl="1">
              <a:lnSpc>
                <a:spcPts val="2400"/>
              </a:lnSpc>
              <a:spcAft>
                <a:spcPts val="600"/>
              </a:spcAft>
              <a:buClr>
                <a:srgbClr val="F09208"/>
              </a:buClr>
              <a:buFont typeface="Arial"/>
              <a:buChar char="•"/>
            </a:pPr>
            <a:r>
              <a:rPr lang="en-US" sz="2400" dirty="0">
                <a:solidFill>
                  <a:schemeClr val="tx1">
                    <a:lumMod val="65000"/>
                    <a:lumOff val="35000"/>
                  </a:schemeClr>
                </a:solidFill>
              </a:rPr>
              <a:t>Coercing a partner to have unprotected sex </a:t>
            </a:r>
          </a:p>
          <a:p>
            <a:pPr marL="366713" lvl="1" indent="0">
              <a:lnSpc>
                <a:spcPts val="2400"/>
              </a:lnSpc>
              <a:spcAft>
                <a:spcPts val="600"/>
              </a:spcAft>
              <a:buClr>
                <a:srgbClr val="F09208"/>
              </a:buClr>
              <a:buNone/>
            </a:pPr>
            <a:r>
              <a:rPr lang="en-US" sz="1600" dirty="0">
                <a:solidFill>
                  <a:schemeClr val="bg1">
                    <a:lumMod val="25000"/>
                  </a:schemeClr>
                </a:solidFill>
              </a:rPr>
              <a:t>		</a:t>
            </a:r>
            <a:r>
              <a:rPr lang="en-US" sz="1400" dirty="0">
                <a:solidFill>
                  <a:schemeClr val="tx1">
                    <a:lumMod val="65000"/>
                    <a:lumOff val="35000"/>
                  </a:schemeClr>
                </a:solidFill>
              </a:rPr>
              <a:t>(Miller, 2011)</a:t>
            </a:r>
          </a:p>
          <a:p>
            <a:pPr marL="91440" indent="0">
              <a:lnSpc>
                <a:spcPts val="2400"/>
              </a:lnSpc>
              <a:spcAft>
                <a:spcPts val="600"/>
              </a:spcAft>
              <a:buAutoNum type="arabicPeriod"/>
            </a:pPr>
            <a:endParaRPr lang="en-US" sz="2400" dirty="0">
              <a:solidFill>
                <a:schemeClr val="accent1">
                  <a:lumMod val="50000"/>
                </a:schemeClr>
              </a:solidFill>
            </a:endParaRPr>
          </a:p>
          <a:p>
            <a:pPr marL="1371600" lvl="3" indent="0">
              <a:lnSpc>
                <a:spcPts val="2400"/>
              </a:lnSpc>
              <a:spcBef>
                <a:spcPts val="0"/>
              </a:spcBef>
              <a:spcAft>
                <a:spcPts val="600"/>
              </a:spcAft>
              <a:buNone/>
              <a:defRPr/>
            </a:pPr>
            <a:endParaRPr sz="2400" dirty="0">
              <a:solidFill>
                <a:schemeClr val="accent1">
                  <a:lumMod val="50000"/>
                </a:schemeClr>
              </a:solidFill>
            </a:endParaRPr>
          </a:p>
          <a:p>
            <a:pPr marL="1263650" lvl="3" indent="-349250">
              <a:lnSpc>
                <a:spcPts val="2400"/>
              </a:lnSpc>
              <a:spcBef>
                <a:spcPts val="0"/>
              </a:spcBef>
              <a:spcAft>
                <a:spcPts val="600"/>
              </a:spcAft>
              <a:buClr>
                <a:srgbClr val="618DC3"/>
              </a:buClr>
              <a:defRPr/>
            </a:pPr>
            <a:endParaRPr sz="2400" dirty="0">
              <a:solidFill>
                <a:schemeClr val="accent1">
                  <a:lumMod val="50000"/>
                </a:schemeClr>
              </a:solidFill>
            </a:endParaRPr>
          </a:p>
          <a:p>
            <a:pPr lvl="3">
              <a:lnSpc>
                <a:spcPts val="2400"/>
              </a:lnSpc>
              <a:spcBef>
                <a:spcPts val="0"/>
              </a:spcBef>
              <a:spcAft>
                <a:spcPts val="600"/>
              </a:spcAft>
              <a:defRPr/>
            </a:pPr>
            <a:endParaRPr sz="2400" dirty="0">
              <a:solidFill>
                <a:schemeClr val="accent1">
                  <a:lumMod val="50000"/>
                </a:schemeClr>
              </a:solidFill>
            </a:endParaRPr>
          </a:p>
        </p:txBody>
      </p:sp>
      <p:pic>
        <p:nvPicPr>
          <p:cNvPr id="6" name="Picture 5" descr="dictioary.png"/>
          <p:cNvPicPr>
            <a:picLocks noChangeAspect="1"/>
          </p:cNvPicPr>
          <p:nvPr/>
        </p:nvPicPr>
        <p:blipFill>
          <a:blip r:embed="rId3"/>
          <a:stretch>
            <a:fillRect/>
          </a:stretch>
        </p:blipFill>
        <p:spPr>
          <a:xfrm>
            <a:off x="174810" y="3451172"/>
            <a:ext cx="3810000" cy="2550496"/>
          </a:xfrm>
          <a:prstGeom prst="rect">
            <a:avLst/>
          </a:prstGeom>
        </p:spPr>
      </p:pic>
      <p:sp>
        <p:nvSpPr>
          <p:cNvPr id="2" name="Rectangle 1"/>
          <p:cNvSpPr/>
          <p:nvPr/>
        </p:nvSpPr>
        <p:spPr>
          <a:xfrm>
            <a:off x="491166" y="3746944"/>
            <a:ext cx="3519567" cy="15696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defTabSz="914400"/>
            <a:r>
              <a:rPr lang="en-US" sz="3200" b="1" dirty="0">
                <a:solidFill>
                  <a:srgbClr val="FF0000"/>
                </a:solidFill>
              </a:rPr>
              <a:t>What’s missing from this definition?</a:t>
            </a:r>
          </a:p>
        </p:txBody>
      </p:sp>
    </p:spTree>
    <p:extLst>
      <p:ext uri="{BB962C8B-B14F-4D97-AF65-F5344CB8AC3E}">
        <p14:creationId xmlns:p14="http://schemas.microsoft.com/office/powerpoint/2010/main" val="4063093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7197"/>
            <a:ext cx="8308848" cy="990600"/>
          </a:xfrm>
        </p:spPr>
        <p:txBody>
          <a:bodyPr>
            <a:normAutofit/>
          </a:bodyPr>
          <a:lstStyle/>
          <a:p>
            <a:r>
              <a:rPr lang="en-US" sz="3600" dirty="0">
                <a:solidFill>
                  <a:schemeClr val="tx1">
                    <a:lumMod val="65000"/>
                    <a:lumOff val="35000"/>
                  </a:schemeClr>
                </a:solidFill>
              </a:rPr>
              <a:t>Hotline Callers Made the Connection</a:t>
            </a:r>
          </a:p>
        </p:txBody>
      </p:sp>
      <p:sp>
        <p:nvSpPr>
          <p:cNvPr id="6" name="Text Placeholder 2"/>
          <p:cNvSpPr>
            <a:spLocks noGrp="1"/>
          </p:cNvSpPr>
          <p:nvPr>
            <p:ph sz="quarter" idx="13"/>
          </p:nvPr>
        </p:nvSpPr>
        <p:spPr>
          <a:xfrm>
            <a:off x="761999" y="1638931"/>
            <a:ext cx="4317945" cy="4609469"/>
          </a:xfrm>
        </p:spPr>
        <p:txBody>
          <a:bodyPr>
            <a:normAutofit fontScale="92500" lnSpcReduction="20000"/>
          </a:bodyPr>
          <a:lstStyle/>
          <a:p>
            <a:pPr marL="0" indent="0">
              <a:buNone/>
            </a:pPr>
            <a:r>
              <a:rPr lang="en-US" sz="2600" b="1" dirty="0">
                <a:solidFill>
                  <a:schemeClr val="tx1">
                    <a:lumMod val="65000"/>
                    <a:lumOff val="35000"/>
                  </a:schemeClr>
                </a:solidFill>
                <a:latin typeface="+mn-lt"/>
              </a:rPr>
              <a:t>“He knows I don’t want to have another child; I’ve told him before. He says it will be ok, we will get a house soon. Thank God I got my period yesterday, but he was furious.  </a:t>
            </a:r>
          </a:p>
          <a:p>
            <a:pPr marL="0" indent="0">
              <a:buNone/>
            </a:pPr>
            <a:endParaRPr lang="en-US" sz="2600" b="1" dirty="0">
              <a:solidFill>
                <a:schemeClr val="tx1">
                  <a:lumMod val="65000"/>
                  <a:lumOff val="35000"/>
                </a:schemeClr>
              </a:solidFill>
              <a:latin typeface="+mn-lt"/>
            </a:endParaRPr>
          </a:p>
          <a:p>
            <a:pPr marL="0" indent="0">
              <a:buNone/>
            </a:pPr>
            <a:r>
              <a:rPr lang="en-US" sz="2600" b="1" dirty="0">
                <a:solidFill>
                  <a:schemeClr val="tx1">
                    <a:lumMod val="65000"/>
                    <a:lumOff val="35000"/>
                  </a:schemeClr>
                </a:solidFill>
                <a:latin typeface="+mn-lt"/>
              </a:rPr>
              <a:t>If you hadn’t asked me those questions, I wouldn’t have thought of it like that. I wouldn’t have thought that he was a manipulative person. I really wouldn’t.”</a:t>
            </a:r>
          </a:p>
        </p:txBody>
      </p:sp>
      <p:pic>
        <p:nvPicPr>
          <p:cNvPr id="7" name="Picture 6" descr="female_youth_2.png"/>
          <p:cNvPicPr/>
          <p:nvPr/>
        </p:nvPicPr>
        <p:blipFill>
          <a:blip r:embed="rId3" cstate="print"/>
          <a:srcRect r="24756"/>
          <a:stretch>
            <a:fillRect/>
          </a:stretch>
        </p:blipFill>
        <p:spPr>
          <a:xfrm>
            <a:off x="5058923" y="1981200"/>
            <a:ext cx="4029075" cy="3388995"/>
          </a:xfrm>
          <a:prstGeom prst="rect">
            <a:avLst/>
          </a:prstGeom>
        </p:spPr>
      </p:pic>
    </p:spTree>
    <p:extLst>
      <p:ext uri="{BB962C8B-B14F-4D97-AF65-F5344CB8AC3E}">
        <p14:creationId xmlns:p14="http://schemas.microsoft.com/office/powerpoint/2010/main" val="16307724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 name="Shape 1551"/>
          <p:cNvSpPr>
            <a:spLocks noGrp="1"/>
          </p:cNvSpPr>
          <p:nvPr>
            <p:ph type="title"/>
          </p:nvPr>
        </p:nvSpPr>
        <p:spPr>
          <a:xfrm>
            <a:off x="533400" y="566738"/>
            <a:ext cx="8229600" cy="612775"/>
          </a:xfrm>
        </p:spPr>
        <p:txBody>
          <a:bodyPr>
            <a:noAutofit/>
          </a:bodyPr>
          <a:lstStyle/>
          <a:p>
            <a:pPr lvl="0"/>
            <a:r>
              <a:rPr lang="en-US" sz="3600" dirty="0">
                <a:solidFill>
                  <a:schemeClr val="bg1">
                    <a:lumMod val="25000"/>
                  </a:schemeClr>
                </a:solidFill>
              </a:rPr>
              <a:t>Self Reflection: On a Scale of 1 to 5</a:t>
            </a:r>
          </a:p>
        </p:txBody>
      </p:sp>
      <p:sp>
        <p:nvSpPr>
          <p:cNvPr id="1550" name="Shape 1550"/>
          <p:cNvSpPr>
            <a:spLocks noGrp="1"/>
          </p:cNvSpPr>
          <p:nvPr>
            <p:ph type="body" idx="4294967295"/>
          </p:nvPr>
        </p:nvSpPr>
        <p:spPr>
          <a:xfrm>
            <a:off x="533400" y="874713"/>
            <a:ext cx="8610600" cy="3163887"/>
          </a:xfrm>
        </p:spPr>
        <p:txBody>
          <a:bodyPr/>
          <a:lstStyle>
            <a:lvl1pPr marL="4762" indent="-4762" algn="ctr">
              <a:spcBef>
                <a:spcPts val="800"/>
              </a:spcBef>
              <a:buSzTx/>
              <a:buNone/>
              <a:defRPr sz="3600" b="1">
                <a:solidFill>
                  <a:srgbClr val="E98A00"/>
                </a:solidFill>
                <a:effectLst>
                  <a:outerShdw blurRad="38100" dist="38100" dir="2700000" rotWithShape="0">
                    <a:srgbClr val="000000">
                      <a:alpha val="43137"/>
                    </a:srgbClr>
                  </a:outerShdw>
                </a:effectLst>
                <a:latin typeface="Calibri"/>
                <a:ea typeface="Calibri"/>
                <a:cs typeface="Calibri"/>
                <a:sym typeface="Calibri"/>
              </a:defRPr>
            </a:lvl1pPr>
          </a:lstStyle>
          <a:p>
            <a:pPr lvl="0"/>
            <a:endParaRPr lang="en-US" sz="3200" dirty="0"/>
          </a:p>
          <a:p>
            <a:pPr lvl="0"/>
            <a:r>
              <a:rPr lang="en-US" sz="2800" dirty="0">
                <a:solidFill>
                  <a:srgbClr val="F09208"/>
                </a:solidFill>
                <a:effectLst>
                  <a:outerShdw blurRad="38100" dist="38100" dir="2700000" algn="tl">
                    <a:srgbClr val="000000">
                      <a:alpha val="43137"/>
                    </a:srgbClr>
                  </a:outerShdw>
                </a:effectLst>
              </a:rPr>
              <a:t>How</a:t>
            </a:r>
            <a:r>
              <a:rPr lang="en-US" sz="3200" dirty="0">
                <a:solidFill>
                  <a:srgbClr val="F09208"/>
                </a:solidFill>
                <a:effectLst>
                  <a:outerShdw blurRad="38100" dist="38100" dir="2700000" algn="tl">
                    <a:srgbClr val="000000">
                      <a:alpha val="43137"/>
                    </a:srgbClr>
                  </a:outerShdw>
                </a:effectLst>
              </a:rPr>
              <a:t> comfortable are you talking to your clients about health and in particular, reproductive and sexual health issues and emergency contraception?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535923"/>
            <a:ext cx="5881688" cy="2746595"/>
          </a:xfrm>
          <a:prstGeom prst="rect">
            <a:avLst/>
          </a:prstGeom>
        </p:spPr>
      </p:pic>
    </p:spTree>
    <p:extLst>
      <p:ext uri="{BB962C8B-B14F-4D97-AF65-F5344CB8AC3E}">
        <p14:creationId xmlns:p14="http://schemas.microsoft.com/office/powerpoint/2010/main" val="703710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334000"/>
            <a:ext cx="9144000" cy="1524000"/>
          </a:xfrm>
          <a:prstGeom prst="rect">
            <a:avLst/>
          </a:prstGeom>
          <a:solidFill>
            <a:srgbClr val="E98A00"/>
          </a:solidFill>
        </p:spPr>
        <p:txBody>
          <a:bodyPr wrap="square" rtlCol="0">
            <a:spAutoFit/>
          </a:bodyPr>
          <a:lstStyle/>
          <a:p>
            <a:endParaRPr lang="en-US" dirty="0"/>
          </a:p>
        </p:txBody>
      </p:sp>
      <p:pic>
        <p:nvPicPr>
          <p:cNvPr id="504" name="image24.jpg" descr="F:\PROGDATA\Public Education\Photo Library\z_For Website\Stock photos to be filed\AA woman confident.jpg"/>
          <p:cNvPicPr/>
          <p:nvPr/>
        </p:nvPicPr>
        <p:blipFill>
          <a:blip r:embed="rId3" cstate="print">
            <a:extLst/>
          </a:blip>
          <a:srcRect l="11789" b="12465"/>
          <a:stretch>
            <a:fillRect/>
          </a:stretch>
        </p:blipFill>
        <p:spPr>
          <a:xfrm>
            <a:off x="0" y="-106681"/>
            <a:ext cx="9144000" cy="5440681"/>
          </a:xfrm>
          <a:prstGeom prst="rect">
            <a:avLst/>
          </a:prstGeom>
          <a:ln w="12700">
            <a:miter lim="400000"/>
          </a:ln>
        </p:spPr>
      </p:pic>
      <p:sp>
        <p:nvSpPr>
          <p:cNvPr id="3" name="TextBox 2"/>
          <p:cNvSpPr txBox="1"/>
          <p:nvPr/>
        </p:nvSpPr>
        <p:spPr>
          <a:xfrm>
            <a:off x="15240" y="5680501"/>
            <a:ext cx="9128760" cy="954107"/>
          </a:xfrm>
          <a:prstGeom prst="rect">
            <a:avLst/>
          </a:prstGeom>
          <a:noFill/>
        </p:spPr>
        <p:txBody>
          <a:bodyPr wrap="square" rtlCol="0">
            <a:spAutoFit/>
          </a:bodyPr>
          <a:lstStyle/>
          <a:p>
            <a:pPr algn="ctr"/>
            <a:r>
              <a:rPr lang="en-US" sz="2800" b="1" dirty="0">
                <a:solidFill>
                  <a:srgbClr val="FDFDFD"/>
                </a:solidFill>
                <a:latin typeface="+mj-lt"/>
              </a:rPr>
              <a:t>What About Me? Moving Toward a Trauma-Informed Understanding of How Our Work Can Affect Us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101" y="3858781"/>
            <a:ext cx="2488899" cy="1219200"/>
          </a:xfrm>
          <a:prstGeom prst="rect">
            <a:avLst/>
          </a:prstGeom>
        </p:spPr>
      </p:pic>
    </p:spTree>
    <p:extLst>
      <p:ext uri="{BB962C8B-B14F-4D97-AF65-F5344CB8AC3E}">
        <p14:creationId xmlns:p14="http://schemas.microsoft.com/office/powerpoint/2010/main" val="32993080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304800"/>
            <a:ext cx="8396946" cy="762000"/>
          </a:xfrm>
        </p:spPr>
        <p:txBody>
          <a:bodyPr>
            <a:noAutofit/>
          </a:bodyPr>
          <a:lstStyle/>
          <a:p>
            <a:pPr algn="l"/>
            <a:r>
              <a:rPr lang="en-US" sz="3600" dirty="0">
                <a:solidFill>
                  <a:schemeClr val="tx1">
                    <a:lumMod val="65000"/>
                    <a:lumOff val="35000"/>
                  </a:schemeClr>
                </a:solidFill>
              </a:rPr>
              <a:t>Barriers to Addressing Reproductive Health With Survivors</a:t>
            </a:r>
          </a:p>
        </p:txBody>
      </p:sp>
      <p:sp>
        <p:nvSpPr>
          <p:cNvPr id="5" name="Content Placeholder 2"/>
          <p:cNvSpPr>
            <a:spLocks noGrp="1"/>
          </p:cNvSpPr>
          <p:nvPr>
            <p:ph idx="4294967295"/>
          </p:nvPr>
        </p:nvSpPr>
        <p:spPr>
          <a:xfrm>
            <a:off x="2286000" y="1447800"/>
            <a:ext cx="6858000" cy="3810000"/>
          </a:xfrm>
        </p:spPr>
        <p:txBody>
          <a:bodyPr>
            <a:noAutofit/>
          </a:bodyPr>
          <a:lstStyle/>
          <a:p>
            <a:pPr marL="0" indent="0">
              <a:spcBef>
                <a:spcPts val="0"/>
              </a:spcBef>
              <a:spcAft>
                <a:spcPts val="600"/>
              </a:spcAft>
              <a:buNone/>
            </a:pPr>
            <a:r>
              <a:rPr lang="en-US" sz="3000" b="1" dirty="0">
                <a:solidFill>
                  <a:srgbClr val="E98A00"/>
                </a:solidFill>
                <a:effectLst>
                  <a:outerShdw blurRad="38100" dist="38100" dir="2700000" algn="tl">
                    <a:srgbClr val="000000">
                      <a:alpha val="43137"/>
                    </a:srgbClr>
                  </a:outerShdw>
                </a:effectLst>
                <a:latin typeface="+mn-lt"/>
                <a:cs typeface="Arial" pitchFamily="34" charset="0"/>
              </a:rPr>
              <a:t>Advocates identified the following barriers:</a:t>
            </a:r>
          </a:p>
          <a:p>
            <a:pPr marL="0" indent="0">
              <a:spcBef>
                <a:spcPts val="0"/>
              </a:spcBef>
              <a:spcAft>
                <a:spcPts val="600"/>
              </a:spcAft>
              <a:buNone/>
            </a:pPr>
            <a:endParaRPr lang="en-US" sz="1100" b="1" dirty="0">
              <a:solidFill>
                <a:srgbClr val="8DC63F"/>
              </a:solidFill>
              <a:effectLst>
                <a:outerShdw blurRad="38100" dist="38100" dir="2700000" algn="tl">
                  <a:srgbClr val="000000">
                    <a:alpha val="43137"/>
                  </a:srgbClr>
                </a:outerShdw>
              </a:effectLst>
              <a:latin typeface="+mn-lt"/>
              <a:cs typeface="Arial" pitchFamily="34" charset="0"/>
            </a:endParaRPr>
          </a:p>
          <a:p>
            <a:pPr marL="548640" lvl="1" indent="-228600">
              <a:spcBef>
                <a:spcPts val="0"/>
              </a:spcBef>
              <a:spcAft>
                <a:spcPts val="600"/>
              </a:spcAft>
              <a:buFont typeface="Arial"/>
              <a:buChar char="•"/>
            </a:pPr>
            <a:r>
              <a:rPr lang="en-US" sz="2200" b="1" dirty="0">
                <a:solidFill>
                  <a:schemeClr val="tx1">
                    <a:lumMod val="65000"/>
                    <a:lumOff val="35000"/>
                  </a:schemeClr>
                </a:solidFill>
                <a:cs typeface="Arial" pitchFamily="34" charset="0"/>
              </a:rPr>
              <a:t>Outside of my scope of work, how is this related?</a:t>
            </a:r>
          </a:p>
          <a:p>
            <a:pPr marL="548640" lvl="1" indent="-228600">
              <a:spcBef>
                <a:spcPts val="0"/>
              </a:spcBef>
              <a:spcAft>
                <a:spcPts val="600"/>
              </a:spcAft>
              <a:buFont typeface="Arial"/>
              <a:buChar char="•"/>
            </a:pPr>
            <a:r>
              <a:rPr lang="en-US" sz="2200" b="1" dirty="0">
                <a:solidFill>
                  <a:schemeClr val="tx1">
                    <a:lumMod val="65000"/>
                    <a:lumOff val="35000"/>
                  </a:schemeClr>
                </a:solidFill>
                <a:cs typeface="Arial" pitchFamily="34" charset="0"/>
              </a:rPr>
              <a:t>Discomfort with initiating conversations with clients about </a:t>
            </a:r>
            <a:r>
              <a:rPr lang="en-US" sz="2200" b="1" dirty="0" smtClean="0">
                <a:solidFill>
                  <a:schemeClr val="tx1">
                    <a:lumMod val="65000"/>
                    <a:lumOff val="35000"/>
                  </a:schemeClr>
                </a:solidFill>
                <a:cs typeface="Arial" pitchFamily="34" charset="0"/>
              </a:rPr>
              <a:t>IPV/HT</a:t>
            </a:r>
            <a:endParaRPr lang="en-US" sz="2200" b="1" dirty="0">
              <a:solidFill>
                <a:schemeClr val="tx1">
                  <a:lumMod val="65000"/>
                  <a:lumOff val="35000"/>
                </a:schemeClr>
              </a:solidFill>
              <a:cs typeface="Arial" pitchFamily="34" charset="0"/>
            </a:endParaRPr>
          </a:p>
          <a:p>
            <a:pPr marL="548640" lvl="1" indent="-228600">
              <a:spcBef>
                <a:spcPts val="0"/>
              </a:spcBef>
              <a:spcAft>
                <a:spcPts val="600"/>
              </a:spcAft>
              <a:buFont typeface="Arial"/>
              <a:buChar char="•"/>
            </a:pPr>
            <a:r>
              <a:rPr lang="en-US" sz="2200" b="1" dirty="0">
                <a:solidFill>
                  <a:schemeClr val="tx1">
                    <a:lumMod val="65000"/>
                    <a:lumOff val="35000"/>
                  </a:schemeClr>
                </a:solidFill>
                <a:cs typeface="Arial" pitchFamily="34" charset="0"/>
              </a:rPr>
              <a:t>Not knowing what to do about positive disclosures</a:t>
            </a:r>
          </a:p>
          <a:p>
            <a:pPr marL="548640" lvl="1" indent="-228600">
              <a:spcBef>
                <a:spcPts val="0"/>
              </a:spcBef>
              <a:spcAft>
                <a:spcPts val="600"/>
              </a:spcAft>
              <a:buFont typeface="Arial"/>
              <a:buChar char="•"/>
            </a:pPr>
            <a:r>
              <a:rPr lang="en-US" sz="2200" b="1" dirty="0">
                <a:solidFill>
                  <a:schemeClr val="tx1">
                    <a:lumMod val="65000"/>
                    <a:lumOff val="35000"/>
                  </a:schemeClr>
                </a:solidFill>
                <a:cs typeface="Arial" pitchFamily="34" charset="0"/>
              </a:rPr>
              <a:t>Lack of time </a:t>
            </a:r>
          </a:p>
          <a:p>
            <a:pPr marL="548640" lvl="1" indent="-228600">
              <a:spcBef>
                <a:spcPts val="0"/>
              </a:spcBef>
              <a:spcAft>
                <a:spcPts val="600"/>
              </a:spcAft>
              <a:buFont typeface="Arial"/>
              <a:buChar char="•"/>
            </a:pPr>
            <a:r>
              <a:rPr lang="en-US" sz="2200" b="1" dirty="0">
                <a:solidFill>
                  <a:schemeClr val="tx1">
                    <a:lumMod val="65000"/>
                    <a:lumOff val="35000"/>
                  </a:schemeClr>
                </a:solidFill>
                <a:cs typeface="Arial" pitchFamily="34" charset="0"/>
              </a:rPr>
              <a:t>Concerns about EC and moral or personal beliefs</a:t>
            </a:r>
          </a:p>
        </p:txBody>
      </p:sp>
      <p:pic>
        <p:nvPicPr>
          <p:cNvPr id="7" name="Picture 6" descr="barrier.png"/>
          <p:cNvPicPr>
            <a:picLocks noChangeAspect="1"/>
          </p:cNvPicPr>
          <p:nvPr/>
        </p:nvPicPr>
        <p:blipFill>
          <a:blip r:embed="rId3" cstate="print"/>
          <a:srcRect l="13436" t="8233" r="13638" b="8802"/>
          <a:stretch>
            <a:fillRect/>
          </a:stretch>
        </p:blipFill>
        <p:spPr>
          <a:xfrm>
            <a:off x="1" y="2895600"/>
            <a:ext cx="2573468" cy="2010177"/>
          </a:xfrm>
          <a:prstGeom prst="rect">
            <a:avLst/>
          </a:prstGeom>
        </p:spPr>
      </p:pic>
    </p:spTree>
    <p:extLst>
      <p:ext uri="{BB962C8B-B14F-4D97-AF65-F5344CB8AC3E}">
        <p14:creationId xmlns:p14="http://schemas.microsoft.com/office/powerpoint/2010/main" val="338880258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81891" y="27709"/>
            <a:ext cx="8305800" cy="1143000"/>
          </a:xfrm>
        </p:spPr>
        <p:txBody>
          <a:bodyPr>
            <a:noAutofit/>
          </a:bodyPr>
          <a:lstStyle/>
          <a:p>
            <a:r>
              <a:rPr lang="en-US" sz="3600" dirty="0"/>
              <a:t>“The Science of 'Plan B' - Emergency Contraception” video</a:t>
            </a:r>
          </a:p>
        </p:txBody>
      </p:sp>
      <p:sp>
        <p:nvSpPr>
          <p:cNvPr id="5" name="Content Placeholder 2"/>
          <p:cNvSpPr>
            <a:spLocks noGrp="1"/>
          </p:cNvSpPr>
          <p:nvPr>
            <p:ph idx="4294967295"/>
          </p:nvPr>
        </p:nvSpPr>
        <p:spPr>
          <a:xfrm>
            <a:off x="5992091" y="1867902"/>
            <a:ext cx="2895600" cy="3493807"/>
          </a:xfrm>
        </p:spPr>
        <p:txBody>
          <a:bodyPr wrap="square">
            <a:noAutofit/>
          </a:bodyPr>
          <a:lstStyle/>
          <a:p>
            <a:pPr marL="0" indent="0">
              <a:lnSpc>
                <a:spcPct val="114000"/>
              </a:lnSpc>
              <a:buClr>
                <a:schemeClr val="tx1">
                  <a:lumMod val="50000"/>
                  <a:lumOff val="50000"/>
                </a:schemeClr>
              </a:buClr>
              <a:buNone/>
            </a:pPr>
            <a:r>
              <a:rPr lang="en-US" sz="2800" dirty="0">
                <a:solidFill>
                  <a:srgbClr val="58595B"/>
                </a:solidFill>
                <a:latin typeface="+mn-lt"/>
                <a:cs typeface="Arial" pitchFamily="34" charset="0"/>
              </a:rPr>
              <a:t>The following video demonstrates </a:t>
            </a:r>
            <a:r>
              <a:rPr lang="en-US" sz="2800" dirty="0">
                <a:solidFill>
                  <a:srgbClr val="58595B"/>
                </a:solidFill>
                <a:latin typeface="+mn-lt"/>
              </a:rPr>
              <a:t>how emergency contraception or  “Plan B” works.</a:t>
            </a:r>
            <a:endParaRPr lang="en-US" sz="2800" dirty="0">
              <a:solidFill>
                <a:srgbClr val="58595B"/>
              </a:solidFill>
              <a:latin typeface="+mn-lt"/>
              <a:cs typeface="Arial" pitchFamily="34" charset="0"/>
            </a:endParaRPr>
          </a:p>
        </p:txBody>
      </p:sp>
      <p:pic>
        <p:nvPicPr>
          <p:cNvPr id="6" name="Picture 5"/>
          <p:cNvPicPr/>
          <p:nvPr/>
        </p:nvPicPr>
        <p:blipFill rotWithShape="1">
          <a:blip r:embed="rId3"/>
          <a:srcRect l="2052" t="18052" r="34872" b="22257"/>
          <a:stretch/>
        </p:blipFill>
        <p:spPr bwMode="auto">
          <a:xfrm>
            <a:off x="609600" y="1828800"/>
            <a:ext cx="5105400" cy="365760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581891" y="5775159"/>
            <a:ext cx="6248400" cy="400110"/>
          </a:xfrm>
          <a:prstGeom prst="rect">
            <a:avLst/>
          </a:prstGeom>
        </p:spPr>
        <p:txBody>
          <a:bodyPr wrap="square">
            <a:spAutoFit/>
          </a:bodyPr>
          <a:lstStyle/>
          <a:p>
            <a:r>
              <a:rPr lang="en-US" sz="2000" b="1" dirty="0">
                <a:solidFill>
                  <a:srgbClr val="E98A00"/>
                </a:solidFill>
                <a:latin typeface="Arial  "/>
              </a:rPr>
              <a:t>www.youtube.com/watch?v=7Vozr9vHeMo </a:t>
            </a:r>
          </a:p>
        </p:txBody>
      </p:sp>
    </p:spTree>
    <p:extLst>
      <p:ext uri="{BB962C8B-B14F-4D97-AF65-F5344CB8AC3E}">
        <p14:creationId xmlns:p14="http://schemas.microsoft.com/office/powerpoint/2010/main" val="16425411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935" y="381000"/>
            <a:ext cx="8227113" cy="990600"/>
          </a:xfrm>
        </p:spPr>
        <p:txBody>
          <a:bodyPr>
            <a:normAutofit/>
          </a:bodyPr>
          <a:lstStyle/>
          <a:p>
            <a:r>
              <a:rPr lang="en-US" sz="3600" dirty="0" smtClean="0">
                <a:solidFill>
                  <a:schemeClr val="tx1">
                    <a:lumMod val="65000"/>
                    <a:lumOff val="35000"/>
                  </a:schemeClr>
                </a:solidFill>
              </a:rPr>
              <a:t>Debunking Myths About Plan B</a:t>
            </a:r>
            <a:endParaRPr lang="en-US" sz="3600" dirty="0">
              <a:solidFill>
                <a:schemeClr val="tx1">
                  <a:lumMod val="65000"/>
                  <a:lumOff val="35000"/>
                </a:schemeClr>
              </a:solidFill>
            </a:endParaRPr>
          </a:p>
        </p:txBody>
      </p:sp>
      <p:sp>
        <p:nvSpPr>
          <p:cNvPr id="3" name="Content Placeholder 2"/>
          <p:cNvSpPr>
            <a:spLocks noGrp="1"/>
          </p:cNvSpPr>
          <p:nvPr>
            <p:ph sz="quarter" idx="13"/>
          </p:nvPr>
        </p:nvSpPr>
        <p:spPr>
          <a:xfrm>
            <a:off x="549445" y="2043644"/>
            <a:ext cx="5628290" cy="4693623"/>
          </a:xfrm>
        </p:spPr>
        <p:txBody>
          <a:bodyPr>
            <a:normAutofit fontScale="55000" lnSpcReduction="20000"/>
          </a:bodyPr>
          <a:lstStyle/>
          <a:p>
            <a:pPr marL="457200" indent="-457200">
              <a:lnSpc>
                <a:spcPct val="114000"/>
              </a:lnSpc>
              <a:spcAft>
                <a:spcPts val="600"/>
              </a:spcAft>
              <a:buClr>
                <a:srgbClr val="E98A00"/>
              </a:buClr>
              <a:buFont typeface="Wingdings" panose="05000000000000000000" pitchFamily="2" charset="2"/>
              <a:buChar char="ü"/>
            </a:pPr>
            <a:r>
              <a:rPr lang="en-US" sz="4200" dirty="0" smtClean="0"/>
              <a:t>This medication </a:t>
            </a:r>
            <a:r>
              <a:rPr lang="en-US" sz="4200" b="1" dirty="0" smtClean="0">
                <a:solidFill>
                  <a:srgbClr val="E98A00"/>
                </a:solidFill>
                <a:effectLst>
                  <a:outerShdw blurRad="38100" dist="38100" dir="2700000" algn="tl">
                    <a:srgbClr val="000000">
                      <a:alpha val="43137"/>
                    </a:srgbClr>
                  </a:outerShdw>
                </a:effectLst>
              </a:rPr>
              <a:t>does not cause miscarriage or abortion</a:t>
            </a:r>
          </a:p>
          <a:p>
            <a:pPr marL="457200" indent="-457200">
              <a:lnSpc>
                <a:spcPct val="114000"/>
              </a:lnSpc>
              <a:spcAft>
                <a:spcPts val="600"/>
              </a:spcAft>
              <a:buClr>
                <a:srgbClr val="E98A00"/>
              </a:buClr>
              <a:buFont typeface="Wingdings" panose="05000000000000000000" pitchFamily="2" charset="2"/>
              <a:buChar char="ü"/>
            </a:pPr>
            <a:r>
              <a:rPr lang="en-US" sz="4200" dirty="0" smtClean="0"/>
              <a:t>It </a:t>
            </a:r>
            <a:r>
              <a:rPr lang="en-US" sz="4200" b="1" dirty="0">
                <a:solidFill>
                  <a:srgbClr val="E98A00"/>
                </a:solidFill>
                <a:effectLst>
                  <a:outerShdw blurRad="38100" dist="38100" dir="2700000" algn="tl">
                    <a:srgbClr val="000000">
                      <a:alpha val="43137"/>
                    </a:srgbClr>
                  </a:outerShdw>
                </a:effectLst>
              </a:rPr>
              <a:t>will not hurt a pregnancy </a:t>
            </a:r>
            <a:r>
              <a:rPr lang="en-US" sz="4200" dirty="0"/>
              <a:t>if you are already pregnant</a:t>
            </a:r>
          </a:p>
          <a:p>
            <a:pPr marL="457200" indent="-457200">
              <a:lnSpc>
                <a:spcPct val="114000"/>
              </a:lnSpc>
              <a:spcAft>
                <a:spcPts val="600"/>
              </a:spcAft>
              <a:buClr>
                <a:srgbClr val="E98A00"/>
              </a:buClr>
              <a:buFont typeface="Wingdings" panose="05000000000000000000" pitchFamily="2" charset="2"/>
              <a:buChar char="ü"/>
            </a:pPr>
            <a:r>
              <a:rPr lang="en-US" sz="4200" dirty="0"/>
              <a:t>It can be taken </a:t>
            </a:r>
            <a:r>
              <a:rPr lang="en-US" sz="4200" b="1" dirty="0">
                <a:solidFill>
                  <a:srgbClr val="E98A00"/>
                </a:solidFill>
                <a:effectLst>
                  <a:outerShdw blurRad="38100" dist="38100" dir="2700000" algn="tl">
                    <a:srgbClr val="000000">
                      <a:alpha val="43137"/>
                    </a:srgbClr>
                  </a:outerShdw>
                </a:effectLst>
              </a:rPr>
              <a:t>up to five days </a:t>
            </a:r>
            <a:r>
              <a:rPr lang="en-US" sz="4200" dirty="0"/>
              <a:t>after unprotected sex.  </a:t>
            </a:r>
            <a:r>
              <a:rPr lang="en-US" sz="4200" dirty="0" smtClean="0"/>
              <a:t>The sooner, the better for efficacy. </a:t>
            </a:r>
            <a:endParaRPr lang="en-US" sz="4200" dirty="0"/>
          </a:p>
          <a:p>
            <a:pPr marL="0" indent="0" algn="ctr">
              <a:lnSpc>
                <a:spcPct val="114000"/>
              </a:lnSpc>
              <a:spcAft>
                <a:spcPts val="600"/>
              </a:spcAft>
              <a:buClr>
                <a:srgbClr val="E98A00"/>
              </a:buClr>
            </a:pPr>
            <a:r>
              <a:rPr lang="en-US" sz="4500" b="1" i="1" dirty="0">
                <a:solidFill>
                  <a:srgbClr val="E98A00"/>
                </a:solidFill>
                <a:effectLst>
                  <a:outerShdw blurRad="38100" dist="38100" dir="2700000" algn="tl">
                    <a:srgbClr val="000000">
                      <a:alpha val="43137"/>
                    </a:srgbClr>
                  </a:outerShdw>
                </a:effectLst>
              </a:rPr>
              <a:t>It is legal, safe and available over the counter at Walmart and pharmacies ($50-$75) and at health </a:t>
            </a:r>
            <a:r>
              <a:rPr lang="en-US" sz="4500" b="1" i="1" dirty="0" smtClean="0">
                <a:solidFill>
                  <a:srgbClr val="E98A00"/>
                </a:solidFill>
                <a:effectLst>
                  <a:outerShdw blurRad="38100" dist="38100" dir="2700000" algn="tl">
                    <a:srgbClr val="000000">
                      <a:alpha val="43137"/>
                    </a:srgbClr>
                  </a:outerShdw>
                </a:effectLst>
              </a:rPr>
              <a:t>centers — low-or </a:t>
            </a:r>
            <a:r>
              <a:rPr lang="en-US" sz="4500" b="1" i="1" dirty="0">
                <a:solidFill>
                  <a:srgbClr val="E98A00"/>
                </a:solidFill>
                <a:effectLst>
                  <a:outerShdw blurRad="38100" dist="38100" dir="2700000" algn="tl">
                    <a:srgbClr val="000000">
                      <a:alpha val="43137"/>
                    </a:srgbClr>
                  </a:outerShdw>
                </a:effectLst>
              </a:rPr>
              <a:t>no-cost.</a:t>
            </a:r>
          </a:p>
        </p:txBody>
      </p:sp>
      <p:pic>
        <p:nvPicPr>
          <p:cNvPr id="1026" name="Picture 2" descr="http://www.healthline.com/hlcmsresource/images/learning_center/emergency_contraception/main_emergency-contraceptive.jpg"/>
          <p:cNvPicPr>
            <a:picLocks noChangeAspect="1" noChangeArrowheads="1"/>
          </p:cNvPicPr>
          <p:nvPr/>
        </p:nvPicPr>
        <p:blipFill>
          <a:blip r:embed="rId3"/>
          <a:srcRect/>
          <a:stretch>
            <a:fillRect/>
          </a:stretch>
        </p:blipFill>
        <p:spPr bwMode="auto">
          <a:xfrm>
            <a:off x="6177735" y="2113858"/>
            <a:ext cx="2743200" cy="2743200"/>
          </a:xfrm>
          <a:prstGeom prst="rect">
            <a:avLst/>
          </a:prstGeom>
          <a:noFill/>
        </p:spPr>
      </p:pic>
      <p:sp>
        <p:nvSpPr>
          <p:cNvPr id="4" name="Rectangle 3"/>
          <p:cNvSpPr/>
          <p:nvPr/>
        </p:nvSpPr>
        <p:spPr>
          <a:xfrm>
            <a:off x="549445" y="1516736"/>
            <a:ext cx="7620000" cy="478144"/>
          </a:xfrm>
          <a:prstGeom prst="rect">
            <a:avLst/>
          </a:prstGeom>
        </p:spPr>
        <p:txBody>
          <a:bodyPr wrap="square">
            <a:spAutoFit/>
          </a:bodyPr>
          <a:lstStyle/>
          <a:p>
            <a:pPr>
              <a:lnSpc>
                <a:spcPct val="114000"/>
              </a:lnSpc>
              <a:spcAft>
                <a:spcPts val="600"/>
              </a:spcAft>
              <a:buClr>
                <a:srgbClr val="8DC63F"/>
              </a:buClr>
            </a:pPr>
            <a:r>
              <a:rPr lang="en-US" sz="2400" b="1" dirty="0">
                <a:solidFill>
                  <a:schemeClr val="tx1">
                    <a:lumMod val="65000"/>
                    <a:lumOff val="35000"/>
                  </a:schemeClr>
                </a:solidFill>
              </a:rPr>
              <a:t>Myth: “I thought Plan B was the abortion pill…”</a:t>
            </a:r>
          </a:p>
        </p:txBody>
      </p:sp>
    </p:spTree>
    <p:extLst>
      <p:ext uri="{BB962C8B-B14F-4D97-AF65-F5344CB8AC3E}">
        <p14:creationId xmlns:p14="http://schemas.microsoft.com/office/powerpoint/2010/main" val="18387866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609600"/>
            <a:ext cx="8591266" cy="612775"/>
          </a:xfrm>
        </p:spPr>
        <p:txBody>
          <a:bodyPr>
            <a:noAutofit/>
          </a:bodyPr>
          <a:lstStyle/>
          <a:p>
            <a:r>
              <a:rPr lang="en-US" sz="3600" dirty="0" smtClean="0">
                <a:solidFill>
                  <a:schemeClr val="tx1">
                    <a:lumMod val="65000"/>
                    <a:lumOff val="35000"/>
                  </a:schemeClr>
                </a:solidFill>
              </a:rPr>
              <a:t>Harm Reduction and EC</a:t>
            </a:r>
            <a:r>
              <a:rPr lang="en-US" sz="3600" dirty="0">
                <a:solidFill>
                  <a:schemeClr val="tx1">
                    <a:lumMod val="65000"/>
                    <a:lumOff val="35000"/>
                  </a:schemeClr>
                </a:solidFill>
              </a:rPr>
              <a:t>: Three Options</a:t>
            </a:r>
          </a:p>
        </p:txBody>
      </p:sp>
      <p:sp>
        <p:nvSpPr>
          <p:cNvPr id="6" name="Text Placeholder 5"/>
          <p:cNvSpPr>
            <a:spLocks noGrp="1"/>
          </p:cNvSpPr>
          <p:nvPr>
            <p:ph type="body" sz="quarter" idx="10"/>
          </p:nvPr>
        </p:nvSpPr>
        <p:spPr>
          <a:xfrm>
            <a:off x="609600" y="1752600"/>
            <a:ext cx="4648200" cy="4267200"/>
          </a:xfrm>
        </p:spPr>
        <p:txBody>
          <a:bodyPr/>
          <a:lstStyle/>
          <a:p>
            <a:pPr marL="519113" indent="-514350">
              <a:buFont typeface="+mj-lt"/>
              <a:buAutoNum type="arabicPeriod"/>
            </a:pPr>
            <a:r>
              <a:rPr lang="en-US" sz="2400" b="1" dirty="0">
                <a:solidFill>
                  <a:srgbClr val="E98A00"/>
                </a:solidFill>
                <a:effectLst>
                  <a:outerShdw blurRad="38100" dist="38100" dir="2700000" algn="tl">
                    <a:srgbClr val="000000">
                      <a:alpha val="43137"/>
                    </a:srgbClr>
                  </a:outerShdw>
                </a:effectLst>
              </a:rPr>
              <a:t>“Plan B” “One-Step” “Next Choice” </a:t>
            </a:r>
            <a:r>
              <a:rPr lang="en-US" sz="2400" dirty="0">
                <a:solidFill>
                  <a:schemeClr val="tx1">
                    <a:lumMod val="65000"/>
                    <a:lumOff val="35000"/>
                  </a:schemeClr>
                </a:solidFill>
              </a:rPr>
              <a:t>(</a:t>
            </a:r>
            <a:r>
              <a:rPr lang="en-US" sz="2400" dirty="0" err="1">
                <a:solidFill>
                  <a:schemeClr val="tx1">
                    <a:lumMod val="65000"/>
                    <a:lumOff val="35000"/>
                  </a:schemeClr>
                </a:solidFill>
              </a:rPr>
              <a:t>Levonorgestrel</a:t>
            </a:r>
            <a:r>
              <a:rPr lang="en-US" sz="2400" dirty="0">
                <a:solidFill>
                  <a:schemeClr val="tx1">
                    <a:lumMod val="65000"/>
                    <a:lumOff val="35000"/>
                  </a:schemeClr>
                </a:solidFill>
              </a:rPr>
              <a:t>) </a:t>
            </a:r>
            <a:r>
              <a:rPr lang="en-US" sz="2400" i="1" dirty="0">
                <a:solidFill>
                  <a:schemeClr val="tx1">
                    <a:lumMod val="65000"/>
                    <a:lumOff val="35000"/>
                  </a:schemeClr>
                </a:solidFill>
              </a:rPr>
              <a:t>may not be as effective among overweight </a:t>
            </a:r>
            <a:r>
              <a:rPr lang="en-US" sz="2400" i="1" dirty="0" smtClean="0">
                <a:solidFill>
                  <a:schemeClr val="tx1">
                    <a:lumMod val="65000"/>
                    <a:lumOff val="35000"/>
                  </a:schemeClr>
                </a:solidFill>
              </a:rPr>
              <a:t>women (</a:t>
            </a:r>
            <a:r>
              <a:rPr lang="en-US" sz="2400" dirty="0" smtClean="0">
                <a:solidFill>
                  <a:schemeClr val="tx1">
                    <a:lumMod val="65000"/>
                    <a:lumOff val="35000"/>
                  </a:schemeClr>
                </a:solidFill>
              </a:rPr>
              <a:t>Over the counter)</a:t>
            </a:r>
            <a:endParaRPr lang="en-US" sz="2400" dirty="0">
              <a:solidFill>
                <a:schemeClr val="tx1">
                  <a:lumMod val="65000"/>
                  <a:lumOff val="35000"/>
                </a:schemeClr>
              </a:solidFill>
            </a:endParaRPr>
          </a:p>
          <a:p>
            <a:pPr marL="519113" indent="-514350">
              <a:buFont typeface="+mj-lt"/>
              <a:buAutoNum type="arabicPeriod"/>
            </a:pPr>
            <a:r>
              <a:rPr lang="en-US" sz="2400" b="1" dirty="0">
                <a:solidFill>
                  <a:srgbClr val="E98A00"/>
                </a:solidFill>
                <a:effectLst>
                  <a:outerShdw blurRad="38100" dist="38100" dir="2700000" algn="tl">
                    <a:srgbClr val="000000">
                      <a:alpha val="43137"/>
                    </a:srgbClr>
                  </a:outerShdw>
                </a:effectLst>
              </a:rPr>
              <a:t>“Ella”</a:t>
            </a:r>
            <a:r>
              <a:rPr lang="en-US" sz="2400" b="1" dirty="0">
                <a:solidFill>
                  <a:srgbClr val="E98A00"/>
                </a:solidFill>
              </a:rPr>
              <a:t> </a:t>
            </a:r>
            <a:r>
              <a:rPr lang="en-US" sz="2400" dirty="0">
                <a:solidFill>
                  <a:schemeClr val="tx1">
                    <a:lumMod val="65000"/>
                    <a:lumOff val="35000"/>
                  </a:schemeClr>
                </a:solidFill>
              </a:rPr>
              <a:t>(</a:t>
            </a:r>
            <a:r>
              <a:rPr lang="en-US" sz="2400" dirty="0" err="1">
                <a:solidFill>
                  <a:schemeClr val="tx1">
                    <a:lumMod val="65000"/>
                    <a:lumOff val="35000"/>
                  </a:schemeClr>
                </a:solidFill>
              </a:rPr>
              <a:t>Ulipristal</a:t>
            </a:r>
            <a:r>
              <a:rPr lang="en-US" sz="2400" dirty="0">
                <a:solidFill>
                  <a:schemeClr val="tx1">
                    <a:lumMod val="65000"/>
                    <a:lumOff val="35000"/>
                  </a:schemeClr>
                </a:solidFill>
              </a:rPr>
              <a:t> acetate - UPA) </a:t>
            </a:r>
            <a:r>
              <a:rPr lang="en-US" sz="2400" i="1" dirty="0">
                <a:solidFill>
                  <a:schemeClr val="tx1">
                    <a:lumMod val="65000"/>
                    <a:lumOff val="35000"/>
                  </a:schemeClr>
                </a:solidFill>
              </a:rPr>
              <a:t>effective for obese women </a:t>
            </a:r>
            <a:r>
              <a:rPr lang="en-US" sz="2400" dirty="0">
                <a:solidFill>
                  <a:schemeClr val="tx1">
                    <a:lumMod val="65000"/>
                    <a:lumOff val="35000"/>
                  </a:schemeClr>
                </a:solidFill>
              </a:rPr>
              <a:t>(</a:t>
            </a:r>
            <a:r>
              <a:rPr lang="en-US" sz="2400" dirty="0"/>
              <a:t>with a body mass index, or BMI, of 30 or greater</a:t>
            </a:r>
            <a:r>
              <a:rPr lang="en-US" sz="2400" dirty="0" smtClean="0"/>
              <a:t>) (Prescription)</a:t>
            </a:r>
            <a:endParaRPr lang="en-US" sz="2400" dirty="0"/>
          </a:p>
          <a:p>
            <a:pPr marL="519113" indent="-514350">
              <a:buFont typeface="+mj-lt"/>
              <a:buAutoNum type="arabicPeriod"/>
            </a:pPr>
            <a:r>
              <a:rPr lang="en-US" sz="2400" b="1" dirty="0">
                <a:solidFill>
                  <a:srgbClr val="E98A00"/>
                </a:solidFill>
                <a:effectLst>
                  <a:outerShdw blurRad="38100" dist="38100" dir="2700000" algn="tl">
                    <a:srgbClr val="000000">
                      <a:alpha val="43137"/>
                    </a:srgbClr>
                  </a:outerShdw>
                </a:effectLst>
              </a:rPr>
              <a:t>Copper </a:t>
            </a:r>
            <a:r>
              <a:rPr lang="en-US" sz="2400" b="1" dirty="0" smtClean="0">
                <a:solidFill>
                  <a:srgbClr val="E98A00"/>
                </a:solidFill>
                <a:effectLst>
                  <a:outerShdw blurRad="38100" dist="38100" dir="2700000" algn="tl">
                    <a:srgbClr val="000000">
                      <a:alpha val="43137"/>
                    </a:srgbClr>
                  </a:outerShdw>
                </a:effectLst>
              </a:rPr>
              <a:t>T/IUD (</a:t>
            </a:r>
            <a:r>
              <a:rPr lang="en-US" sz="2400" dirty="0" smtClean="0"/>
              <a:t>Prescription)</a:t>
            </a:r>
            <a:endParaRPr lang="en-US" sz="2400" dirty="0"/>
          </a:p>
          <a:p>
            <a:pPr marL="4763" indent="0"/>
            <a:endParaRPr lang="en-US" sz="2400" i="1" dirty="0">
              <a:solidFill>
                <a:schemeClr val="tx1">
                  <a:lumMod val="65000"/>
                  <a:lumOff val="35000"/>
                </a:schemeClr>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a:stretch>
            <a:fillRect/>
          </a:stretch>
        </p:blipFill>
        <p:spPr>
          <a:xfrm>
            <a:off x="5410200" y="1609725"/>
            <a:ext cx="3505200" cy="2276475"/>
          </a:xfrm>
          <a:prstGeom prst="rect">
            <a:avLst/>
          </a:prstGeom>
        </p:spPr>
      </p:pic>
      <p:pic>
        <p:nvPicPr>
          <p:cNvPr id="7" name="Picture 6" descr="Image result for ella medication pic"/>
          <p:cNvPicPr/>
          <p:nvPr/>
        </p:nvPicPr>
        <p:blipFill>
          <a:blip r:embed="rId4">
            <a:extLst>
              <a:ext uri="{28A0092B-C50C-407E-A947-70E740481C1C}">
                <a14:useLocalDpi xmlns:a14="http://schemas.microsoft.com/office/drawing/2010/main" val="0"/>
              </a:ext>
            </a:extLst>
          </a:blip>
          <a:srcRect/>
          <a:stretch>
            <a:fillRect/>
          </a:stretch>
        </p:blipFill>
        <p:spPr bwMode="auto">
          <a:xfrm>
            <a:off x="6838666" y="4029075"/>
            <a:ext cx="2286000" cy="1797304"/>
          </a:xfrm>
          <a:prstGeom prst="rect">
            <a:avLst/>
          </a:prstGeom>
          <a:noFill/>
          <a:ln>
            <a:noFill/>
          </a:ln>
        </p:spPr>
      </p:pic>
      <p:pic>
        <p:nvPicPr>
          <p:cNvPr id="8" name="Picture 2" descr="C:\Users\rebecca\Desktop\nc_iud_contraceptive_nt_120508_wg.jpg"/>
          <p:cNvPicPr>
            <a:picLocks noChangeAspect="1" noChangeArrowheads="1"/>
          </p:cNvPicPr>
          <p:nvPr/>
        </p:nvPicPr>
        <p:blipFill>
          <a:blip r:embed="rId5" cstate="print"/>
          <a:srcRect/>
          <a:stretch>
            <a:fillRect/>
          </a:stretch>
        </p:blipFill>
        <p:spPr bwMode="auto">
          <a:xfrm>
            <a:off x="5239510" y="4029075"/>
            <a:ext cx="1426462" cy="1797304"/>
          </a:xfrm>
          <a:prstGeom prst="rect">
            <a:avLst/>
          </a:prstGeom>
          <a:noFill/>
        </p:spPr>
      </p:pic>
    </p:spTree>
    <p:extLst>
      <p:ext uri="{BB962C8B-B14F-4D97-AF65-F5344CB8AC3E}">
        <p14:creationId xmlns:p14="http://schemas.microsoft.com/office/powerpoint/2010/main" val="336299207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0"/>
          <p:cNvSpPr txBox="1">
            <a:spLocks/>
          </p:cNvSpPr>
          <p:nvPr/>
        </p:nvSpPr>
        <p:spPr bwMode="auto">
          <a:xfrm>
            <a:off x="568036" y="1676400"/>
            <a:ext cx="8423563" cy="4343400"/>
          </a:xfrm>
          <a:prstGeom prst="rect">
            <a:avLst/>
          </a:prstGeom>
          <a:noFill/>
          <a:ln w="25400" cap="flat" cmpd="sng" algn="ctr">
            <a:noFill/>
            <a:prstDash val="solid"/>
            <a:miter lim="800000"/>
            <a:headEnd/>
            <a:tailEnd/>
          </a:ln>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3200400" indent="-228600" defTabSz="914400" eaLnBrk="0" fontAlgn="base" hangingPunct="0">
              <a:spcBef>
                <a:spcPct val="0"/>
              </a:spcBef>
              <a:spcAft>
                <a:spcPts val="600"/>
              </a:spcAft>
              <a:buClr>
                <a:srgbClr val="E98A00"/>
              </a:buClr>
              <a:buSzPct val="100000"/>
              <a:defRPr/>
            </a:pPr>
            <a:endParaRPr lang="en-US" sz="2400" dirty="0">
              <a:solidFill>
                <a:srgbClr val="58595B"/>
              </a:solidFill>
              <a:cs typeface="Arial" pitchFamily="34" charset="0"/>
            </a:endParaRPr>
          </a:p>
        </p:txBody>
      </p:sp>
      <p:sp>
        <p:nvSpPr>
          <p:cNvPr id="10" name="Title 9"/>
          <p:cNvSpPr>
            <a:spLocks noGrp="1"/>
          </p:cNvSpPr>
          <p:nvPr>
            <p:ph type="title"/>
          </p:nvPr>
        </p:nvSpPr>
        <p:spPr>
          <a:xfrm>
            <a:off x="512618" y="381000"/>
            <a:ext cx="8534398" cy="473967"/>
          </a:xfrm>
        </p:spPr>
        <p:txBody>
          <a:bodyPr>
            <a:noAutofit/>
          </a:bodyPr>
          <a:lstStyle/>
          <a:p>
            <a:r>
              <a:rPr lang="en-US" sz="3600" dirty="0">
                <a:solidFill>
                  <a:schemeClr val="tx1">
                    <a:lumMod val="65000"/>
                    <a:lumOff val="35000"/>
                  </a:schemeClr>
                </a:solidFill>
              </a:rPr>
              <a:t>Key Consideration: IUD Harm Reduction Strategy</a:t>
            </a:r>
          </a:p>
        </p:txBody>
      </p:sp>
      <p:sp>
        <p:nvSpPr>
          <p:cNvPr id="11" name="Content Placeholder 10"/>
          <p:cNvSpPr>
            <a:spLocks noGrp="1"/>
          </p:cNvSpPr>
          <p:nvPr>
            <p:ph type="body" sz="quarter" idx="4294967295"/>
          </p:nvPr>
        </p:nvSpPr>
        <p:spPr>
          <a:xfrm>
            <a:off x="3103529" y="1663890"/>
            <a:ext cx="5888070" cy="4190999"/>
          </a:xfrm>
          <a:prstGeom prst="rect">
            <a:avLst/>
          </a:prstGeom>
        </p:spPr>
        <p:txBody>
          <a:bodyPr>
            <a:noAutofit/>
          </a:bodyPr>
          <a:lstStyle/>
          <a:p>
            <a:pPr>
              <a:buClr>
                <a:srgbClr val="F09208"/>
              </a:buClr>
              <a:buFont typeface="Arial" panose="020B0604020202020204" pitchFamily="34" charset="0"/>
              <a:buChar char="•"/>
            </a:pPr>
            <a:r>
              <a:rPr lang="en-US" sz="2000" dirty="0">
                <a:solidFill>
                  <a:schemeClr val="tx1">
                    <a:lumMod val="65000"/>
                    <a:lumOff val="35000"/>
                  </a:schemeClr>
                </a:solidFill>
              </a:rPr>
              <a:t>If her partner monitors her menstrual cycles, a copper T/IUD may be the safest method to </a:t>
            </a:r>
            <a:r>
              <a:rPr lang="en-US" sz="2000" dirty="0" smtClean="0">
                <a:solidFill>
                  <a:schemeClr val="tx1">
                    <a:lumMod val="65000"/>
                    <a:lumOff val="35000"/>
                  </a:schemeClr>
                </a:solidFill>
              </a:rPr>
              <a:t>offer her. </a:t>
            </a:r>
            <a:endParaRPr lang="en-US" sz="2000" dirty="0">
              <a:solidFill>
                <a:schemeClr val="tx1">
                  <a:lumMod val="65000"/>
                  <a:lumOff val="35000"/>
                </a:schemeClr>
              </a:solidFill>
            </a:endParaRPr>
          </a:p>
          <a:p>
            <a:pPr>
              <a:buClr>
                <a:srgbClr val="F09208"/>
              </a:buClr>
              <a:buFont typeface="Arial" panose="020B0604020202020204" pitchFamily="34" charset="0"/>
              <a:buChar char="•"/>
            </a:pPr>
            <a:r>
              <a:rPr lang="en-US" sz="2000" dirty="0">
                <a:solidFill>
                  <a:schemeClr val="tx1">
                    <a:lumMod val="65000"/>
                    <a:lumOff val="35000"/>
                  </a:schemeClr>
                </a:solidFill>
              </a:rPr>
              <a:t>Especially if we cut the strings in the cervical canal so they can’t be pulled out, or felt by a partner.</a:t>
            </a:r>
          </a:p>
          <a:p>
            <a:pPr>
              <a:buClr>
                <a:srgbClr val="F09208"/>
              </a:buClr>
              <a:buFont typeface="Arial" panose="020B0604020202020204" pitchFamily="34" charset="0"/>
              <a:buChar char="•"/>
            </a:pPr>
            <a:r>
              <a:rPr lang="en-US" sz="2000" dirty="0">
                <a:solidFill>
                  <a:schemeClr val="tx1">
                    <a:lumMod val="65000"/>
                    <a:lumOff val="35000"/>
                  </a:schemeClr>
                </a:solidFill>
              </a:rPr>
              <a:t>The inconvenience of IUD removal with ultrasound may well be worth avoiding an unwanted pregnancy by an abusive partner. </a:t>
            </a:r>
            <a:endParaRPr lang="en-US" sz="2000" dirty="0" smtClean="0">
              <a:solidFill>
                <a:schemeClr val="tx1">
                  <a:lumMod val="65000"/>
                  <a:lumOff val="35000"/>
                </a:schemeClr>
              </a:solidFill>
            </a:endParaRPr>
          </a:p>
          <a:p>
            <a:pPr>
              <a:buClr>
                <a:srgbClr val="F09208"/>
              </a:buClr>
              <a:buFont typeface="Arial" panose="020B0604020202020204" pitchFamily="34" charset="0"/>
              <a:buChar char="•"/>
            </a:pPr>
            <a:r>
              <a:rPr lang="en-US" sz="2000" dirty="0">
                <a:solidFill>
                  <a:schemeClr val="tx1">
                    <a:lumMod val="65000"/>
                    <a:lumOff val="35000"/>
                  </a:schemeClr>
                </a:solidFill>
              </a:rPr>
              <a:t>The Copper </a:t>
            </a:r>
            <a:r>
              <a:rPr lang="en-US" sz="2000" dirty="0" smtClean="0">
                <a:solidFill>
                  <a:schemeClr val="tx1">
                    <a:lumMod val="65000"/>
                    <a:lumOff val="35000"/>
                  </a:schemeClr>
                </a:solidFill>
              </a:rPr>
              <a:t>T/IUD </a:t>
            </a:r>
            <a:r>
              <a:rPr lang="en-US" sz="2000" dirty="0">
                <a:solidFill>
                  <a:schemeClr val="tx1">
                    <a:lumMod val="65000"/>
                    <a:lumOff val="35000"/>
                  </a:schemeClr>
                </a:solidFill>
              </a:rPr>
              <a:t>prevents pregnancy by blocking sperm from reaching an egg. It can also be inserted as emergency contraception to prevent pregnancy up to 5 days after unprotected sex.</a:t>
            </a:r>
          </a:p>
          <a:p>
            <a:pPr>
              <a:buClr>
                <a:srgbClr val="F09208"/>
              </a:buClr>
              <a:buFont typeface="Arial" panose="020B0604020202020204" pitchFamily="34" charset="0"/>
              <a:buChar char="•"/>
            </a:pPr>
            <a:endParaRPr lang="en-US" sz="2000" dirty="0">
              <a:solidFill>
                <a:schemeClr val="tx1">
                  <a:lumMod val="65000"/>
                  <a:lumOff val="35000"/>
                </a:schemeClr>
              </a:solidFill>
            </a:endParaRPr>
          </a:p>
        </p:txBody>
      </p:sp>
      <p:pic>
        <p:nvPicPr>
          <p:cNvPr id="6146" name="Picture 2" descr="C:\Users\rebecca\Desktop\nc_iud_contraceptive_nt_120508_wg.jpg"/>
          <p:cNvPicPr>
            <a:picLocks noChangeAspect="1" noChangeArrowheads="1"/>
          </p:cNvPicPr>
          <p:nvPr/>
        </p:nvPicPr>
        <p:blipFill>
          <a:blip r:embed="rId3" cstate="print"/>
          <a:srcRect/>
          <a:stretch>
            <a:fillRect/>
          </a:stretch>
        </p:blipFill>
        <p:spPr bwMode="auto">
          <a:xfrm>
            <a:off x="712414" y="2341729"/>
            <a:ext cx="2391115" cy="3012742"/>
          </a:xfrm>
          <a:prstGeom prst="rect">
            <a:avLst/>
          </a:prstGeom>
          <a:noFill/>
        </p:spPr>
      </p:pic>
    </p:spTree>
    <p:extLst>
      <p:ext uri="{BB962C8B-B14F-4D97-AF65-F5344CB8AC3E}">
        <p14:creationId xmlns:p14="http://schemas.microsoft.com/office/powerpoint/2010/main" val="22113132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26473" y="27709"/>
            <a:ext cx="8305800" cy="1143000"/>
          </a:xfrm>
        </p:spPr>
        <p:txBody>
          <a:bodyPr>
            <a:noAutofit/>
          </a:bodyPr>
          <a:lstStyle/>
          <a:p>
            <a:pPr algn="l"/>
            <a:r>
              <a:rPr lang="en-US" sz="3600" dirty="0">
                <a:solidFill>
                  <a:schemeClr val="tx1">
                    <a:lumMod val="65000"/>
                    <a:lumOff val="35000"/>
                  </a:schemeClr>
                </a:solidFill>
              </a:rPr>
              <a:t>“</a:t>
            </a:r>
            <a:r>
              <a:rPr sz="3600" dirty="0">
                <a:solidFill>
                  <a:schemeClr val="tx1">
                    <a:lumMod val="65000"/>
                    <a:lumOff val="35000"/>
                  </a:schemeClr>
                </a:solidFill>
              </a:rPr>
              <a:t>Redefining</a:t>
            </a:r>
            <a:r>
              <a:rPr lang="en-US" sz="3600" dirty="0">
                <a:solidFill>
                  <a:schemeClr val="tx1">
                    <a:lumMod val="65000"/>
                    <a:lumOff val="35000"/>
                  </a:schemeClr>
                </a:solidFill>
              </a:rPr>
              <a:t> </a:t>
            </a:r>
            <a:r>
              <a:rPr sz="3600" dirty="0">
                <a:solidFill>
                  <a:schemeClr val="tx1">
                    <a:lumMod val="65000"/>
                    <a:lumOff val="35000"/>
                  </a:schemeClr>
                </a:solidFill>
              </a:rPr>
              <a:t>Safety Planning</a:t>
            </a:r>
            <a:r>
              <a:rPr lang="en-US" sz="3600" dirty="0">
                <a:solidFill>
                  <a:schemeClr val="tx1">
                    <a:lumMod val="65000"/>
                    <a:lumOff val="35000"/>
                  </a:schemeClr>
                </a:solidFill>
              </a:rPr>
              <a:t> to Include Emergency Contraception: Part I” video</a:t>
            </a:r>
          </a:p>
        </p:txBody>
      </p:sp>
      <p:sp>
        <p:nvSpPr>
          <p:cNvPr id="5" name="Content Placeholder 2"/>
          <p:cNvSpPr>
            <a:spLocks noGrp="1"/>
          </p:cNvSpPr>
          <p:nvPr>
            <p:ph idx="4294967295"/>
          </p:nvPr>
        </p:nvSpPr>
        <p:spPr>
          <a:xfrm>
            <a:off x="6036860" y="1595793"/>
            <a:ext cx="2971800" cy="4297680"/>
          </a:xfrm>
        </p:spPr>
        <p:txBody>
          <a:bodyPr wrap="square">
            <a:noAutofit/>
          </a:bodyPr>
          <a:lstStyle/>
          <a:p>
            <a:pPr marL="0" indent="0">
              <a:lnSpc>
                <a:spcPct val="114000"/>
              </a:lnSpc>
              <a:buClr>
                <a:schemeClr val="tx1">
                  <a:lumMod val="50000"/>
                  <a:lumOff val="50000"/>
                </a:schemeClr>
              </a:buClr>
              <a:buNone/>
            </a:pPr>
            <a:r>
              <a:rPr lang="en-US" sz="2600" b="1" dirty="0">
                <a:solidFill>
                  <a:schemeClr val="tx1">
                    <a:lumMod val="65000"/>
                    <a:lumOff val="35000"/>
                  </a:schemeClr>
                </a:solidFill>
                <a:latin typeface="+mn-lt"/>
                <a:cs typeface="Arial" pitchFamily="34" charset="0"/>
              </a:rPr>
              <a:t>The following video demonstrates </a:t>
            </a:r>
            <a:r>
              <a:rPr lang="en-US" sz="2600" b="1" dirty="0">
                <a:solidFill>
                  <a:schemeClr val="tx1">
                    <a:lumMod val="65000"/>
                    <a:lumOff val="35000"/>
                  </a:schemeClr>
                </a:solidFill>
                <a:latin typeface="+mn-lt"/>
              </a:rPr>
              <a:t>some concerns advocates may have when asked to address the reproductive health needs of clients.</a:t>
            </a:r>
            <a:endParaRPr lang="en-US" sz="2600" b="1" dirty="0">
              <a:solidFill>
                <a:schemeClr val="tx1">
                  <a:lumMod val="65000"/>
                  <a:lumOff val="35000"/>
                </a:schemeClr>
              </a:solidFill>
              <a:latin typeface="+mn-lt"/>
              <a:cs typeface="Arial" pitchFamily="34" charset="0"/>
            </a:endParaRPr>
          </a:p>
        </p:txBody>
      </p:sp>
      <p:pic>
        <p:nvPicPr>
          <p:cNvPr id="6" name="Picture 5"/>
          <p:cNvPicPr/>
          <p:nvPr/>
        </p:nvPicPr>
        <p:blipFill rotWithShape="1">
          <a:blip r:embed="rId3"/>
          <a:srcRect l="1795" t="20513" r="34872" b="22257"/>
          <a:stretch/>
        </p:blipFill>
        <p:spPr bwMode="auto">
          <a:xfrm>
            <a:off x="609600" y="1704974"/>
            <a:ext cx="5334000" cy="3705225"/>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1025236" y="5410199"/>
            <a:ext cx="4572000" cy="923330"/>
          </a:xfrm>
          <a:prstGeom prst="rect">
            <a:avLst/>
          </a:prstGeom>
        </p:spPr>
        <p:txBody>
          <a:bodyPr>
            <a:spAutoFit/>
          </a:bodyPr>
          <a:lstStyle/>
          <a:p>
            <a:pPr marL="232943" indent="-232943"/>
            <a:r>
              <a:rPr lang="en-US" b="1" dirty="0">
                <a:solidFill>
                  <a:srgbClr val="E98A00"/>
                </a:solidFill>
                <a:hlinkClick r:id="rId4"/>
              </a:rPr>
              <a:t>www.youtube.com/watch?v=gCD5WeEf624&amp;list=PLaS4Etq3IFrWgqgcKstcBwNiP_j8ZoBYK&amp;index=28</a:t>
            </a:r>
            <a:r>
              <a:rPr lang="en-US" b="1" dirty="0">
                <a:solidFill>
                  <a:srgbClr val="E98A00"/>
                </a:solidFill>
              </a:rPr>
              <a:t>  </a:t>
            </a:r>
          </a:p>
        </p:txBody>
      </p:sp>
    </p:spTree>
    <p:extLst>
      <p:ext uri="{BB962C8B-B14F-4D97-AF65-F5344CB8AC3E}">
        <p14:creationId xmlns:p14="http://schemas.microsoft.com/office/powerpoint/2010/main" val="193570936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153400" cy="685800"/>
          </a:xfrm>
        </p:spPr>
        <p:txBody>
          <a:bodyPr>
            <a:normAutofit/>
          </a:bodyPr>
          <a:lstStyle/>
          <a:p>
            <a:r>
              <a:rPr lang="en-US" sz="3600" dirty="0">
                <a:solidFill>
                  <a:schemeClr val="tx1">
                    <a:lumMod val="65000"/>
                    <a:lumOff val="35000"/>
                  </a:schemeClr>
                </a:solidFill>
              </a:rPr>
              <a:t>Video Debrief</a:t>
            </a:r>
          </a:p>
        </p:txBody>
      </p:sp>
      <p:sp>
        <p:nvSpPr>
          <p:cNvPr id="5" name="Content Placeholder 2"/>
          <p:cNvSpPr>
            <a:spLocks noGrp="1"/>
          </p:cNvSpPr>
          <p:nvPr>
            <p:ph sz="quarter" idx="13"/>
          </p:nvPr>
        </p:nvSpPr>
        <p:spPr>
          <a:xfrm>
            <a:off x="2971799" y="1524000"/>
            <a:ext cx="6014545" cy="3581400"/>
          </a:xfrm>
        </p:spPr>
        <p:txBody>
          <a:bodyPr>
            <a:noAutofit/>
          </a:bodyPr>
          <a:lstStyle/>
          <a:p>
            <a:pPr marL="457200" indent="-457200">
              <a:lnSpc>
                <a:spcPct val="124000"/>
              </a:lnSpc>
              <a:spcBef>
                <a:spcPts val="0"/>
              </a:spcBef>
              <a:spcAft>
                <a:spcPts val="600"/>
              </a:spcAft>
              <a:buClr>
                <a:srgbClr val="E98A00"/>
              </a:buClr>
              <a:buFont typeface="Arial" panose="020B0604020202020204" pitchFamily="34" charset="0"/>
              <a:buChar char="•"/>
            </a:pPr>
            <a:r>
              <a:rPr lang="en-US" sz="2400" b="1" dirty="0">
                <a:solidFill>
                  <a:schemeClr val="tx1">
                    <a:lumMod val="65000"/>
                    <a:lumOff val="35000"/>
                  </a:schemeClr>
                </a:solidFill>
              </a:rPr>
              <a:t>Can you see yourself or your colleagues being resistant to the idea of doing assessments of reproductive coercion?</a:t>
            </a:r>
          </a:p>
          <a:p>
            <a:pPr marL="457200" indent="-457200">
              <a:lnSpc>
                <a:spcPct val="124000"/>
              </a:lnSpc>
              <a:spcBef>
                <a:spcPts val="0"/>
              </a:spcBef>
              <a:spcAft>
                <a:spcPts val="600"/>
              </a:spcAft>
              <a:buClr>
                <a:srgbClr val="E98A00"/>
              </a:buClr>
              <a:buFont typeface="Arial" panose="020B0604020202020204" pitchFamily="34" charset="0"/>
              <a:buChar char="•"/>
            </a:pPr>
            <a:endParaRPr lang="en-US" sz="2400" b="1" dirty="0">
              <a:solidFill>
                <a:schemeClr val="tx1">
                  <a:lumMod val="65000"/>
                  <a:lumOff val="35000"/>
                </a:schemeClr>
              </a:solidFill>
            </a:endParaRPr>
          </a:p>
          <a:p>
            <a:pPr marL="457200" indent="-457200">
              <a:lnSpc>
                <a:spcPct val="124000"/>
              </a:lnSpc>
              <a:spcBef>
                <a:spcPts val="0"/>
              </a:spcBef>
              <a:spcAft>
                <a:spcPts val="600"/>
              </a:spcAft>
              <a:buClr>
                <a:srgbClr val="E98A00"/>
              </a:buClr>
              <a:buFont typeface="Arial" panose="020B0604020202020204" pitchFamily="34" charset="0"/>
              <a:buChar char="•"/>
            </a:pPr>
            <a:r>
              <a:rPr lang="en-US" sz="2400" b="1" dirty="0">
                <a:solidFill>
                  <a:schemeClr val="tx1">
                    <a:lumMod val="65000"/>
                    <a:lumOff val="35000"/>
                  </a:schemeClr>
                </a:solidFill>
              </a:rPr>
              <a:t>Do you think that the advocate did a good job articulating the relevance and need for offering emergency contraception to clients? What else could she have added?</a:t>
            </a:r>
          </a:p>
        </p:txBody>
      </p:sp>
      <p:pic>
        <p:nvPicPr>
          <p:cNvPr id="6" name="Picture 5" descr="adult learners.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68" y="2790706"/>
            <a:ext cx="2687974" cy="188618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ight"/>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68030855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60220"/>
            <a:ext cx="8458200" cy="612868"/>
          </a:xfrm>
        </p:spPr>
        <p:txBody>
          <a:bodyPr>
            <a:noAutofit/>
          </a:bodyPr>
          <a:lstStyle/>
          <a:p>
            <a:r>
              <a:rPr lang="en-US" sz="2800" dirty="0">
                <a:solidFill>
                  <a:schemeClr val="tx1">
                    <a:lumMod val="65000"/>
                    <a:lumOff val="35000"/>
                  </a:schemeClr>
                </a:solidFill>
              </a:rPr>
              <a:t>Women Want to Talk About Reproductive Health</a:t>
            </a:r>
          </a:p>
        </p:txBody>
      </p:sp>
      <p:sp>
        <p:nvSpPr>
          <p:cNvPr id="3" name="Content Placeholder 2"/>
          <p:cNvSpPr>
            <a:spLocks noGrp="1"/>
          </p:cNvSpPr>
          <p:nvPr>
            <p:ph sz="quarter" idx="13"/>
          </p:nvPr>
        </p:nvSpPr>
        <p:spPr>
          <a:xfrm>
            <a:off x="647700" y="1600200"/>
            <a:ext cx="7848600" cy="4389120"/>
          </a:xfrm>
        </p:spPr>
        <p:txBody>
          <a:bodyPr/>
          <a:lstStyle/>
          <a:p>
            <a:pPr marL="0" indent="0">
              <a:buClr>
                <a:srgbClr val="8DC63F"/>
              </a:buClr>
            </a:pPr>
            <a:r>
              <a:rPr lang="en-US" b="1" dirty="0">
                <a:solidFill>
                  <a:schemeClr val="tx1">
                    <a:lumMod val="65000"/>
                    <a:lumOff val="35000"/>
                  </a:schemeClr>
                </a:solidFill>
              </a:rPr>
              <a:t>Small pilot study in in Pittsburgh, PA:</a:t>
            </a:r>
          </a:p>
          <a:p>
            <a:pPr marL="0" indent="0">
              <a:buClr>
                <a:srgbClr val="8DC63F"/>
              </a:buClr>
            </a:pPr>
            <a:endParaRPr lang="en-US" sz="900" b="1" dirty="0">
              <a:solidFill>
                <a:schemeClr val="tx1">
                  <a:lumMod val="65000"/>
                  <a:lumOff val="35000"/>
                </a:schemeClr>
              </a:solidFill>
            </a:endParaRPr>
          </a:p>
          <a:p>
            <a:pPr marL="457200" indent="-457200">
              <a:buClr>
                <a:srgbClr val="E98A00"/>
              </a:buClr>
              <a:buFont typeface="Arial" panose="020B0604020202020204" pitchFamily="34" charset="0"/>
              <a:buChar char="•"/>
            </a:pPr>
            <a:r>
              <a:rPr lang="en-US" b="1" dirty="0">
                <a:solidFill>
                  <a:schemeClr val="tx1">
                    <a:lumMod val="65000"/>
                    <a:lumOff val="35000"/>
                  </a:schemeClr>
                </a:solidFill>
              </a:rPr>
              <a:t>DV program </a:t>
            </a:r>
            <a:r>
              <a:rPr lang="en-US" b="1" dirty="0">
                <a:solidFill>
                  <a:srgbClr val="E98A00"/>
                </a:solidFill>
              </a:rPr>
              <a:t>started asking all women </a:t>
            </a:r>
            <a:r>
              <a:rPr lang="en-US" b="1" dirty="0">
                <a:solidFill>
                  <a:schemeClr val="tx1">
                    <a:lumMod val="65000"/>
                    <a:lumOff val="35000"/>
                  </a:schemeClr>
                </a:solidFill>
              </a:rPr>
              <a:t>about recent unwanted, unprotected sex at intake</a:t>
            </a:r>
          </a:p>
          <a:p>
            <a:pPr marL="457200" indent="-457200">
              <a:buClr>
                <a:srgbClr val="E98A00"/>
              </a:buClr>
              <a:buFont typeface="Arial" panose="020B0604020202020204" pitchFamily="34" charset="0"/>
              <a:buChar char="•"/>
            </a:pPr>
            <a:r>
              <a:rPr lang="en-US" b="1" dirty="0">
                <a:solidFill>
                  <a:schemeClr val="tx1">
                    <a:lumMod val="65000"/>
                    <a:lumOff val="35000"/>
                  </a:schemeClr>
                </a:solidFill>
              </a:rPr>
              <a:t>Clients were </a:t>
            </a:r>
            <a:r>
              <a:rPr lang="en-US" b="1" dirty="0">
                <a:solidFill>
                  <a:srgbClr val="E98A00"/>
                </a:solidFill>
              </a:rPr>
              <a:t>overwhelmingly positive</a:t>
            </a:r>
            <a:r>
              <a:rPr lang="en-US" b="1" dirty="0">
                <a:solidFill>
                  <a:schemeClr val="tx1">
                    <a:lumMod val="65000"/>
                    <a:lumOff val="35000"/>
                  </a:schemeClr>
                </a:solidFill>
              </a:rPr>
              <a:t> about being asked the questions and knowing that pregnancy tests and EC were available to them onsite. </a:t>
            </a:r>
          </a:p>
          <a:p>
            <a:endParaRPr lang="en-US" dirty="0"/>
          </a:p>
        </p:txBody>
      </p:sp>
    </p:spTree>
    <p:extLst>
      <p:ext uri="{BB962C8B-B14F-4D97-AF65-F5344CB8AC3E}">
        <p14:creationId xmlns:p14="http://schemas.microsoft.com/office/powerpoint/2010/main" val="15893128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612775"/>
          </a:xfrm>
        </p:spPr>
        <p:txBody>
          <a:bodyPr>
            <a:noAutofit/>
          </a:bodyPr>
          <a:lstStyle/>
          <a:p>
            <a:r>
              <a:rPr lang="en-US" sz="3600" dirty="0" smtClean="0">
                <a:solidFill>
                  <a:schemeClr val="tx1">
                    <a:lumMod val="65000"/>
                    <a:lumOff val="35000"/>
                  </a:schemeClr>
                </a:solidFill>
              </a:rPr>
              <a:t>Survivor Story</a:t>
            </a:r>
            <a:endParaRPr lang="en-US" sz="3600" dirty="0">
              <a:solidFill>
                <a:schemeClr val="tx1">
                  <a:lumMod val="65000"/>
                  <a:lumOff val="35000"/>
                </a:schemeClr>
              </a:solidFill>
            </a:endParaRPr>
          </a:p>
        </p:txBody>
      </p:sp>
      <p:sp>
        <p:nvSpPr>
          <p:cNvPr id="3" name="Content Placeholder 2"/>
          <p:cNvSpPr>
            <a:spLocks noGrp="1"/>
          </p:cNvSpPr>
          <p:nvPr>
            <p:ph type="body" sz="quarter" idx="4294967295"/>
          </p:nvPr>
        </p:nvSpPr>
        <p:spPr>
          <a:xfrm>
            <a:off x="609600" y="1620838"/>
            <a:ext cx="8229600" cy="4267200"/>
          </a:xfrm>
        </p:spPr>
        <p:txBody>
          <a:bodyPr/>
          <a:lstStyle/>
          <a:p>
            <a:pPr marL="0" indent="0">
              <a:lnSpc>
                <a:spcPct val="114000"/>
              </a:lnSpc>
              <a:spcAft>
                <a:spcPts val="600"/>
              </a:spcAft>
              <a:buNone/>
            </a:pPr>
            <a:r>
              <a:rPr lang="en-US" sz="2600" dirty="0">
                <a:latin typeface="+mn-lt"/>
              </a:rPr>
              <a:t>According to the client, her abuser had sabotaged her birth control method in the past, forced her to terminate a pregnancy he didn’t want, then forced her to keep a pregnancy that endangered her. …she said she felt relief to talk to someone about the coercive nature of her husband… she stated, “I’m so glad you asked me that.”</a:t>
            </a:r>
          </a:p>
        </p:txBody>
      </p:sp>
      <p:sp>
        <p:nvSpPr>
          <p:cNvPr id="6" name="TextBox 5"/>
          <p:cNvSpPr txBox="1"/>
          <p:nvPr/>
        </p:nvSpPr>
        <p:spPr>
          <a:xfrm>
            <a:off x="1420058" y="4800600"/>
            <a:ext cx="4045968" cy="1938992"/>
          </a:xfrm>
          <a:prstGeom prst="rect">
            <a:avLst/>
          </a:prstGeom>
          <a:noFill/>
        </p:spPr>
        <p:txBody>
          <a:bodyPr wrap="square" rtlCol="0">
            <a:spAutoFit/>
          </a:bodyPr>
          <a:lstStyle/>
          <a:p>
            <a:endParaRPr lang="en-US" sz="2400" b="1" i="1" dirty="0">
              <a:solidFill>
                <a:srgbClr val="E98A00"/>
              </a:solidFill>
              <a:effectLst>
                <a:outerShdw blurRad="38100" dist="38100" dir="2700000" algn="tl">
                  <a:srgbClr val="000000">
                    <a:alpha val="43137"/>
                  </a:srgbClr>
                </a:outerShdw>
              </a:effectLst>
            </a:endParaRPr>
          </a:p>
          <a:p>
            <a:r>
              <a:rPr lang="en-US" sz="2400" b="1" i="1" dirty="0">
                <a:solidFill>
                  <a:srgbClr val="E98A00"/>
                </a:solidFill>
                <a:effectLst>
                  <a:outerShdw blurRad="38100" dist="38100" dir="2700000" algn="tl">
                    <a:srgbClr val="000000">
                      <a:alpha val="43137"/>
                    </a:srgbClr>
                  </a:outerShdw>
                </a:effectLst>
              </a:rPr>
              <a:t>- </a:t>
            </a:r>
            <a:r>
              <a:rPr lang="en-US" sz="2000" b="1" i="1" dirty="0">
                <a:solidFill>
                  <a:srgbClr val="E98A00"/>
                </a:solidFill>
                <a:effectLst>
                  <a:outerShdw blurRad="38100" dist="38100" dir="2700000" algn="tl">
                    <a:srgbClr val="000000">
                      <a:alpha val="43137"/>
                    </a:srgbClr>
                  </a:outerShdw>
                </a:effectLst>
              </a:rPr>
              <a:t>As reported by an advocate with a Virginia DV program</a:t>
            </a:r>
            <a:endParaRPr lang="en-US" sz="2400" b="1" i="1" dirty="0">
              <a:solidFill>
                <a:srgbClr val="E98A00"/>
              </a:solidFill>
              <a:effectLst>
                <a:outerShdw blurRad="38100" dist="38100" dir="2700000" algn="tl">
                  <a:srgbClr val="000000">
                    <a:alpha val="43137"/>
                  </a:srgbClr>
                </a:outerShdw>
              </a:effectLst>
            </a:endParaRPr>
          </a:p>
          <a:p>
            <a:r>
              <a:rPr lang="en-US" sz="2400" b="1" i="1" dirty="0">
                <a:solidFill>
                  <a:srgbClr val="8DC63F"/>
                </a:solidFill>
              </a:rPr>
              <a:t> </a:t>
            </a:r>
          </a:p>
          <a:p>
            <a:endParaRPr lang="en-US" sz="2400" b="1" dirty="0">
              <a:solidFill>
                <a:srgbClr val="8DC63F"/>
              </a:solidFill>
            </a:endParaRPr>
          </a:p>
        </p:txBody>
      </p:sp>
      <p:pic>
        <p:nvPicPr>
          <p:cNvPr id="7" name="Picture 6" descr="cid:ii_jfvdl1500_162b5c6bbd432ebf"/>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5651473" y="4431737"/>
            <a:ext cx="3002280" cy="1783080"/>
          </a:xfrm>
          <a:prstGeom prst="rect">
            <a:avLst/>
          </a:prstGeom>
          <a:noFill/>
          <a:ln>
            <a:noFill/>
          </a:ln>
        </p:spPr>
      </p:pic>
    </p:spTree>
    <p:extLst>
      <p:ext uri="{BB962C8B-B14F-4D97-AF65-F5344CB8AC3E}">
        <p14:creationId xmlns:p14="http://schemas.microsoft.com/office/powerpoint/2010/main" val="1891435559"/>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457200"/>
            <a:ext cx="8284029" cy="990600"/>
          </a:xfrm>
        </p:spPr>
        <p:txBody>
          <a:bodyPr>
            <a:noAutofit/>
          </a:bodyPr>
          <a:lstStyle/>
          <a:p>
            <a:pPr algn="l"/>
            <a:r>
              <a:rPr sz="3600" dirty="0">
                <a:solidFill>
                  <a:schemeClr val="tx1">
                    <a:lumMod val="65000"/>
                    <a:lumOff val="35000"/>
                  </a:schemeClr>
                </a:solidFill>
              </a:rPr>
              <a:t>Redefining Safety Planning</a:t>
            </a:r>
            <a:r>
              <a:rPr lang="en-US" sz="3600" dirty="0">
                <a:solidFill>
                  <a:schemeClr val="tx1">
                    <a:lumMod val="65000"/>
                    <a:lumOff val="35000"/>
                  </a:schemeClr>
                </a:solidFill>
              </a:rPr>
              <a:t> Part II</a:t>
            </a:r>
          </a:p>
        </p:txBody>
      </p:sp>
      <p:sp>
        <p:nvSpPr>
          <p:cNvPr id="2" name="Rectangle 1"/>
          <p:cNvSpPr/>
          <p:nvPr/>
        </p:nvSpPr>
        <p:spPr>
          <a:xfrm>
            <a:off x="6172200" y="1482436"/>
            <a:ext cx="2743200" cy="4513351"/>
          </a:xfrm>
          <a:prstGeom prst="rect">
            <a:avLst/>
          </a:prstGeom>
        </p:spPr>
        <p:txBody>
          <a:bodyPr wrap="square">
            <a:spAutoFit/>
          </a:bodyPr>
          <a:lstStyle/>
          <a:p>
            <a:pPr>
              <a:lnSpc>
                <a:spcPct val="114000"/>
              </a:lnSpc>
              <a:buClr>
                <a:schemeClr val="tx1">
                  <a:lumMod val="50000"/>
                  <a:lumOff val="50000"/>
                </a:schemeClr>
              </a:buClr>
              <a:buNone/>
            </a:pPr>
            <a:r>
              <a:rPr lang="en-US" sz="2800" dirty="0">
                <a:solidFill>
                  <a:schemeClr val="tx1">
                    <a:lumMod val="65000"/>
                    <a:lumOff val="35000"/>
                  </a:schemeClr>
                </a:solidFill>
                <a:cs typeface="Arial" pitchFamily="34" charset="0"/>
              </a:rPr>
              <a:t>The following video further demonstrates </a:t>
            </a:r>
            <a:r>
              <a:rPr lang="en-US" sz="2800" dirty="0">
                <a:solidFill>
                  <a:schemeClr val="tx1">
                    <a:lumMod val="65000"/>
                    <a:lumOff val="35000"/>
                  </a:schemeClr>
                </a:solidFill>
              </a:rPr>
              <a:t>the role of advocates in                   </a:t>
            </a:r>
          </a:p>
          <a:p>
            <a:pPr>
              <a:lnSpc>
                <a:spcPct val="114000"/>
              </a:lnSpc>
              <a:buClr>
                <a:schemeClr val="tx1">
                  <a:lumMod val="50000"/>
                  <a:lumOff val="50000"/>
                </a:schemeClr>
              </a:buClr>
              <a:buNone/>
            </a:pPr>
            <a:r>
              <a:rPr lang="en-US" sz="2800" dirty="0">
                <a:solidFill>
                  <a:schemeClr val="tx1">
                    <a:lumMod val="65000"/>
                    <a:lumOff val="35000"/>
                  </a:schemeClr>
                </a:solidFill>
              </a:rPr>
              <a:t>addressing reproductive </a:t>
            </a:r>
          </a:p>
          <a:p>
            <a:pPr>
              <a:lnSpc>
                <a:spcPct val="114000"/>
              </a:lnSpc>
              <a:buClr>
                <a:schemeClr val="tx1">
                  <a:lumMod val="50000"/>
                  <a:lumOff val="50000"/>
                </a:schemeClr>
              </a:buClr>
              <a:buNone/>
            </a:pPr>
            <a:r>
              <a:rPr lang="en-US" sz="2800" dirty="0">
                <a:solidFill>
                  <a:schemeClr val="tx1">
                    <a:lumMod val="65000"/>
                    <a:lumOff val="35000"/>
                  </a:schemeClr>
                </a:solidFill>
              </a:rPr>
              <a:t>health needs of their clients.  </a:t>
            </a:r>
            <a:endParaRPr lang="en-US" sz="2800" dirty="0">
              <a:solidFill>
                <a:schemeClr val="tx1">
                  <a:lumMod val="65000"/>
                  <a:lumOff val="35000"/>
                </a:schemeClr>
              </a:solidFill>
              <a:cs typeface="Arial" pitchFamily="34" charset="0"/>
            </a:endParaRPr>
          </a:p>
        </p:txBody>
      </p:sp>
      <p:pic>
        <p:nvPicPr>
          <p:cNvPr id="5" name="Picture 4"/>
          <p:cNvPicPr/>
          <p:nvPr/>
        </p:nvPicPr>
        <p:blipFill rotWithShape="1">
          <a:blip r:embed="rId3"/>
          <a:srcRect l="1667" t="20513" r="34616" b="22872"/>
          <a:stretch/>
        </p:blipFill>
        <p:spPr bwMode="auto">
          <a:xfrm>
            <a:off x="609600" y="1828800"/>
            <a:ext cx="5334000" cy="35814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484910" y="5534122"/>
            <a:ext cx="5805054" cy="646331"/>
          </a:xfrm>
          <a:prstGeom prst="rect">
            <a:avLst/>
          </a:prstGeom>
        </p:spPr>
        <p:txBody>
          <a:bodyPr wrap="square">
            <a:spAutoFit/>
          </a:bodyPr>
          <a:lstStyle/>
          <a:p>
            <a:r>
              <a:rPr lang="en-US" b="1" dirty="0">
                <a:solidFill>
                  <a:srgbClr val="E98A00"/>
                </a:solidFill>
                <a:hlinkClick r:id="rId4"/>
              </a:rPr>
              <a:t>www.youtube.com/watch?v=SozUUCCx7R8&amp;index=19&amp;list=PLaS4Etq3IFrWgqgcKstcBwNiP_j8ZoBYK</a:t>
            </a:r>
            <a:r>
              <a:rPr lang="en-US" b="1" dirty="0">
                <a:solidFill>
                  <a:srgbClr val="E98A00"/>
                </a:solidFill>
              </a:rPr>
              <a:t>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a:spLocks noGrp="1"/>
          </p:cNvSpPr>
          <p:nvPr>
            <p:ph type="body" idx="4294967295"/>
          </p:nvPr>
        </p:nvSpPr>
        <p:spPr>
          <a:xfrm>
            <a:off x="381000" y="1558413"/>
            <a:ext cx="4724400" cy="4343400"/>
          </a:xfrm>
          <a:prstGeom prst="rect">
            <a:avLst/>
          </a:prstGeom>
        </p:spPr>
        <p:txBody>
          <a:bodyPr lIns="0" tIns="0" rIns="0" bIns="0">
            <a:normAutofit/>
          </a:bodyPr>
          <a:lstStyle>
            <a:lvl1pPr marL="0" indent="0" algn="ctr">
              <a:buSzTx/>
              <a:buNone/>
              <a:defRPr sz="6000" b="1">
                <a:solidFill>
                  <a:srgbClr val="E98A00"/>
                </a:solidFill>
                <a:effectLst>
                  <a:outerShdw blurRad="38100" dist="38100" dir="2700000" rotWithShape="0">
                    <a:srgbClr val="000000">
                      <a:alpha val="43137"/>
                    </a:srgbClr>
                  </a:outerShdw>
                </a:effectLst>
              </a:defRPr>
            </a:lvl1pPr>
          </a:lstStyle>
          <a:p>
            <a:pPr lvl="0">
              <a:defRPr sz="1800" b="0">
                <a:solidFill>
                  <a:srgbClr val="000000"/>
                </a:solidFill>
                <a:effectLst/>
              </a:defRPr>
            </a:pPr>
            <a:endParaRPr lang="en-US" sz="4800" b="1" dirty="0">
              <a:solidFill>
                <a:srgbClr val="E98A00"/>
              </a:solidFill>
              <a:effectLst>
                <a:outerShdw blurRad="38100" dist="38100" dir="2700000" rotWithShape="0">
                  <a:srgbClr val="000000">
                    <a:alpha val="43137"/>
                  </a:srgbClr>
                </a:outerShdw>
              </a:effectLst>
            </a:endParaRPr>
          </a:p>
          <a:p>
            <a:pPr lvl="0">
              <a:defRPr sz="1800" b="0">
                <a:solidFill>
                  <a:srgbClr val="000000"/>
                </a:solidFill>
                <a:effectLst/>
              </a:defRPr>
            </a:pPr>
            <a:r>
              <a:rPr sz="4800" b="1" dirty="0">
                <a:solidFill>
                  <a:srgbClr val="FF9933"/>
                </a:solidFill>
                <a:effectLst>
                  <a:outerShdw blurRad="38100" dist="38100" dir="2700000" algn="tl">
                    <a:srgbClr val="000000">
                      <a:alpha val="43137"/>
                    </a:srgbClr>
                  </a:outerShdw>
                </a:effectLst>
              </a:rPr>
              <a:t>Why did you </a:t>
            </a:r>
            <a:r>
              <a:rPr lang="en-US" sz="4800" b="1" dirty="0">
                <a:solidFill>
                  <a:srgbClr val="FF9933"/>
                </a:solidFill>
                <a:effectLst>
                  <a:outerShdw blurRad="38100" dist="38100" dir="2700000" algn="tl">
                    <a:srgbClr val="000000">
                      <a:alpha val="43137"/>
                    </a:srgbClr>
                  </a:outerShdw>
                </a:effectLst>
              </a:rPr>
              <a:t> begin working in your field</a:t>
            </a:r>
            <a:r>
              <a:rPr sz="4800" b="1" dirty="0">
                <a:solidFill>
                  <a:srgbClr val="FF9933"/>
                </a:solidFill>
                <a:effectLst>
                  <a:outerShdw blurRad="38100" dist="38100" dir="2700000" algn="tl">
                    <a:srgbClr val="000000">
                      <a:alpha val="43137"/>
                    </a:srgbClr>
                  </a:outerShdw>
                </a:effectLst>
              </a:rPr>
              <a:t>?</a:t>
            </a:r>
          </a:p>
        </p:txBody>
      </p:sp>
      <p:sp>
        <p:nvSpPr>
          <p:cNvPr id="424" name="Shape 424"/>
          <p:cNvSpPr>
            <a:spLocks noGrp="1"/>
          </p:cNvSpPr>
          <p:nvPr>
            <p:ph type="title" idx="4294967295"/>
          </p:nvPr>
        </p:nvSpPr>
        <p:spPr>
          <a:xfrm>
            <a:off x="609600" y="546920"/>
            <a:ext cx="8229600" cy="762000"/>
          </a:xfrm>
          <a:prstGeom prst="rect">
            <a:avLst/>
          </a:prstGeom>
        </p:spPr>
        <p:txBody>
          <a:bodyPr lIns="0" tIns="0" rIns="0" bIns="0">
            <a:normAutofit/>
          </a:bodyPr>
          <a:lstStyle/>
          <a:p>
            <a:pPr>
              <a:defRPr sz="1800" b="0">
                <a:solidFill>
                  <a:srgbClr val="000000"/>
                </a:solidFill>
              </a:defRPr>
            </a:pPr>
            <a:r>
              <a:rPr lang="en-US" sz="3600" dirty="0">
                <a:solidFill>
                  <a:schemeClr val="tx1">
                    <a:lumMod val="65000"/>
                    <a:lumOff val="35000"/>
                  </a:schemeClr>
                </a:solidFill>
              </a:rPr>
              <a:t>Pair and Share</a:t>
            </a:r>
            <a:endParaRPr sz="3600" dirty="0">
              <a:solidFill>
                <a:schemeClr val="tx1">
                  <a:lumMod val="65000"/>
                  <a:lumOff val="35000"/>
                </a:schemeClr>
              </a:solidFill>
            </a:endParaRPr>
          </a:p>
        </p:txBody>
      </p:sp>
      <p:pic>
        <p:nvPicPr>
          <p:cNvPr id="6" name="image16.png"/>
          <p:cNvPicPr/>
          <p:nvPr/>
        </p:nvPicPr>
        <p:blipFill>
          <a:blip r:embed="rId3" cstate="print">
            <a:extLst/>
          </a:blip>
          <a:stretch>
            <a:fillRect/>
          </a:stretch>
        </p:blipFill>
        <p:spPr>
          <a:xfrm>
            <a:off x="5105400" y="1747234"/>
            <a:ext cx="3810000" cy="3810000"/>
          </a:xfrm>
          <a:prstGeom prst="rect">
            <a:avLst/>
          </a:prstGeom>
          <a:ln w="12700">
            <a:miter lim="400000"/>
          </a:ln>
        </p:spPr>
      </p:pic>
    </p:spTree>
    <p:extLst>
      <p:ext uri="{BB962C8B-B14F-4D97-AF65-F5344CB8AC3E}">
        <p14:creationId xmlns:p14="http://schemas.microsoft.com/office/powerpoint/2010/main" val="6019906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solidFill>
                  <a:schemeClr val="tx1">
                    <a:lumMod val="65000"/>
                    <a:lumOff val="35000"/>
                  </a:schemeClr>
                </a:solidFill>
              </a:rPr>
              <a:t>Video Debrief</a:t>
            </a:r>
          </a:p>
        </p:txBody>
      </p:sp>
      <p:sp>
        <p:nvSpPr>
          <p:cNvPr id="5" name="Content Placeholder 2"/>
          <p:cNvSpPr>
            <a:spLocks noGrp="1"/>
          </p:cNvSpPr>
          <p:nvPr>
            <p:ph sz="quarter" idx="13"/>
          </p:nvPr>
        </p:nvSpPr>
        <p:spPr>
          <a:xfrm>
            <a:off x="612648" y="1905000"/>
            <a:ext cx="8306763" cy="4122821"/>
          </a:xfrm>
        </p:spPr>
        <p:txBody>
          <a:bodyPr>
            <a:normAutofit/>
          </a:bodyPr>
          <a:lstStyle/>
          <a:p>
            <a:pPr marL="457200" indent="-457200">
              <a:spcBef>
                <a:spcPts val="0"/>
              </a:spcBef>
              <a:spcAft>
                <a:spcPts val="600"/>
              </a:spcAft>
              <a:buClr>
                <a:srgbClr val="E98A00"/>
              </a:buClr>
              <a:buFont typeface="Arial" panose="020B0604020202020204" pitchFamily="34" charset="0"/>
              <a:buChar char="•"/>
            </a:pPr>
            <a:r>
              <a:rPr lang="en-US" sz="3200" dirty="0">
                <a:solidFill>
                  <a:schemeClr val="tx1">
                    <a:lumMod val="65000"/>
                    <a:lumOff val="35000"/>
                  </a:schemeClr>
                </a:solidFill>
                <a:latin typeface="+mn-lt"/>
              </a:rPr>
              <a:t>What did the advocate do well?</a:t>
            </a:r>
          </a:p>
          <a:p>
            <a:pPr marL="457200" indent="-457200">
              <a:spcBef>
                <a:spcPts val="0"/>
              </a:spcBef>
              <a:spcAft>
                <a:spcPts val="600"/>
              </a:spcAft>
              <a:buClr>
                <a:srgbClr val="E98A00"/>
              </a:buClr>
              <a:buFont typeface="Arial" panose="020B0604020202020204" pitchFamily="34" charset="0"/>
              <a:buChar char="•"/>
            </a:pPr>
            <a:r>
              <a:rPr lang="en-US" sz="3200" dirty="0">
                <a:solidFill>
                  <a:schemeClr val="tx1">
                    <a:lumMod val="65000"/>
                    <a:lumOff val="35000"/>
                  </a:schemeClr>
                </a:solidFill>
                <a:latin typeface="+mn-lt"/>
              </a:rPr>
              <a:t>What would you change?</a:t>
            </a:r>
          </a:p>
          <a:p>
            <a:pPr marL="457200" indent="-457200">
              <a:spcBef>
                <a:spcPts val="0"/>
              </a:spcBef>
              <a:spcAft>
                <a:spcPts val="600"/>
              </a:spcAft>
              <a:buClr>
                <a:srgbClr val="E98A00"/>
              </a:buClr>
              <a:buFont typeface="Arial" panose="020B0604020202020204" pitchFamily="34" charset="0"/>
              <a:buChar char="•"/>
            </a:pPr>
            <a:r>
              <a:rPr lang="en-US" sz="3200" dirty="0">
                <a:solidFill>
                  <a:schemeClr val="tx1">
                    <a:lumMod val="65000"/>
                    <a:lumOff val="35000"/>
                  </a:schemeClr>
                </a:solidFill>
                <a:latin typeface="+mn-lt"/>
              </a:rPr>
              <a:t>Can you see yourself or your colleagues integrating </a:t>
            </a:r>
            <a:r>
              <a:rPr lang="en-US" sz="3200" dirty="0" smtClean="0">
                <a:solidFill>
                  <a:schemeClr val="tx1">
                    <a:lumMod val="65000"/>
                    <a:lumOff val="35000"/>
                  </a:schemeClr>
                </a:solidFill>
                <a:latin typeface="+mn-lt"/>
              </a:rPr>
              <a:t>assessment </a:t>
            </a:r>
            <a:r>
              <a:rPr lang="en-US" sz="3200" dirty="0">
                <a:solidFill>
                  <a:schemeClr val="tx1">
                    <a:lumMod val="65000"/>
                    <a:lumOff val="35000"/>
                  </a:schemeClr>
                </a:solidFill>
                <a:latin typeface="+mn-lt"/>
              </a:rPr>
              <a:t>for reproductive coercion, and offering onsite </a:t>
            </a:r>
            <a:r>
              <a:rPr lang="en-US" sz="3200" dirty="0" smtClean="0">
                <a:solidFill>
                  <a:schemeClr val="tx1">
                    <a:lumMod val="65000"/>
                    <a:lumOff val="35000"/>
                  </a:schemeClr>
                </a:solidFill>
                <a:latin typeface="+mn-lt"/>
              </a:rPr>
              <a:t>EC?</a:t>
            </a:r>
            <a:endParaRPr lang="en-US" sz="3200" dirty="0">
              <a:solidFill>
                <a:schemeClr val="tx1">
                  <a:lumMod val="65000"/>
                  <a:lumOff val="35000"/>
                </a:schemeClr>
              </a:solidFill>
              <a:latin typeface="+mn-lt"/>
            </a:endParaRPr>
          </a:p>
          <a:p>
            <a:pPr marL="457200" indent="-457200">
              <a:spcBef>
                <a:spcPts val="0"/>
              </a:spcBef>
              <a:spcAft>
                <a:spcPts val="600"/>
              </a:spcAft>
              <a:buClr>
                <a:srgbClr val="E98A00"/>
              </a:buClr>
              <a:buFont typeface="Arial" panose="020B0604020202020204" pitchFamily="34" charset="0"/>
              <a:buChar char="•"/>
            </a:pPr>
            <a:r>
              <a:rPr lang="en-US" sz="3200" dirty="0">
                <a:solidFill>
                  <a:schemeClr val="tx1">
                    <a:lumMod val="65000"/>
                    <a:lumOff val="35000"/>
                  </a:schemeClr>
                </a:solidFill>
                <a:latin typeface="+mn-lt"/>
              </a:rPr>
              <a:t>What other questions do you have about the assessment?</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391" y="609600"/>
            <a:ext cx="8229600" cy="612775"/>
          </a:xfrm>
        </p:spPr>
        <p:txBody>
          <a:bodyPr/>
          <a:lstStyle/>
          <a:p>
            <a:r>
              <a:rPr lang="en-US" sz="3600" dirty="0" smtClean="0">
                <a:solidFill>
                  <a:schemeClr val="tx1">
                    <a:lumMod val="65000"/>
                    <a:lumOff val="35000"/>
                  </a:schemeClr>
                </a:solidFill>
              </a:rPr>
              <a:t>Recap: Health </a:t>
            </a:r>
            <a:r>
              <a:rPr lang="en-US" sz="3600" dirty="0">
                <a:solidFill>
                  <a:schemeClr val="tx1">
                    <a:lumMod val="65000"/>
                    <a:lumOff val="35000"/>
                  </a:schemeClr>
                </a:solidFill>
              </a:rPr>
              <a:t>A</a:t>
            </a:r>
            <a:r>
              <a:rPr lang="en-US" sz="3600" dirty="0" smtClean="0">
                <a:solidFill>
                  <a:schemeClr val="tx1">
                    <a:lumMod val="65000"/>
                    <a:lumOff val="35000"/>
                  </a:schemeClr>
                </a:solidFill>
              </a:rPr>
              <a:t>ssessment at Intake</a:t>
            </a:r>
            <a:endParaRPr lang="en-US" sz="3600" dirty="0">
              <a:solidFill>
                <a:schemeClr val="tx1">
                  <a:lumMod val="65000"/>
                  <a:lumOff val="35000"/>
                </a:schemeClr>
              </a:solidFill>
            </a:endParaRPr>
          </a:p>
        </p:txBody>
      </p:sp>
      <p:sp>
        <p:nvSpPr>
          <p:cNvPr id="7" name="TextBox 6"/>
          <p:cNvSpPr txBox="1"/>
          <p:nvPr/>
        </p:nvSpPr>
        <p:spPr>
          <a:xfrm>
            <a:off x="582549" y="3200400"/>
            <a:ext cx="5970651" cy="3354765"/>
          </a:xfrm>
          <a:prstGeom prst="rect">
            <a:avLst/>
          </a:prstGeom>
          <a:noFill/>
        </p:spPr>
        <p:txBody>
          <a:bodyPr wrap="square" rtlCol="0">
            <a:spAutoFit/>
          </a:bodyPr>
          <a:lstStyle/>
          <a:p>
            <a:pPr>
              <a:buClr>
                <a:srgbClr val="E98A00"/>
              </a:buClr>
            </a:pPr>
            <a:endParaRPr lang="en-US" sz="2000" dirty="0" smtClean="0">
              <a:solidFill>
                <a:schemeClr val="tx1">
                  <a:lumMod val="65000"/>
                  <a:lumOff val="35000"/>
                </a:schemeClr>
              </a:solidFill>
            </a:endParaRPr>
          </a:p>
          <a:p>
            <a:pPr>
              <a:buClr>
                <a:srgbClr val="E98A00"/>
              </a:buClr>
            </a:pPr>
            <a:r>
              <a:rPr lang="en-US" sz="2000" b="1" dirty="0">
                <a:solidFill>
                  <a:schemeClr val="tx1">
                    <a:lumMod val="65000"/>
                    <a:lumOff val="35000"/>
                  </a:schemeClr>
                </a:solidFill>
              </a:rPr>
              <a:t>Questions that can wait:</a:t>
            </a:r>
          </a:p>
          <a:p>
            <a:pPr marL="285750" indent="-285750">
              <a:buClr>
                <a:srgbClr val="E98A00"/>
              </a:buClr>
              <a:buFont typeface="Arial" panose="020B0604020202020204" pitchFamily="34" charset="0"/>
              <a:buChar char="•"/>
            </a:pPr>
            <a:r>
              <a:rPr lang="en-US" sz="2000" dirty="0">
                <a:solidFill>
                  <a:schemeClr val="tx1">
                    <a:lumMod val="65000"/>
                    <a:lumOff val="35000"/>
                  </a:schemeClr>
                </a:solidFill>
              </a:rPr>
              <a:t>H</a:t>
            </a:r>
            <a:r>
              <a:rPr lang="en-US" sz="2000" dirty="0" smtClean="0">
                <a:solidFill>
                  <a:schemeClr val="tx1">
                    <a:lumMod val="65000"/>
                    <a:lumOff val="35000"/>
                  </a:schemeClr>
                </a:solidFill>
              </a:rPr>
              <a:t>ealth insurance coverage/enrollment, trusted primary care provider, medical home initiated</a:t>
            </a:r>
            <a:endParaRPr lang="en-US" sz="2000" dirty="0">
              <a:solidFill>
                <a:schemeClr val="tx1">
                  <a:lumMod val="65000"/>
                  <a:lumOff val="35000"/>
                </a:schemeClr>
              </a:solidFill>
            </a:endParaRPr>
          </a:p>
          <a:p>
            <a:pPr marL="285750" indent="-285750">
              <a:buClr>
                <a:srgbClr val="E98A00"/>
              </a:buClr>
              <a:buFont typeface="Arial" panose="020B0604020202020204" pitchFamily="34" charset="0"/>
              <a:buChar char="•"/>
            </a:pPr>
            <a:r>
              <a:rPr lang="en-US" sz="2000" dirty="0">
                <a:solidFill>
                  <a:schemeClr val="tx1">
                    <a:lumMod val="65000"/>
                    <a:lumOff val="35000"/>
                  </a:schemeClr>
                </a:solidFill>
              </a:rPr>
              <a:t>Support for </a:t>
            </a:r>
            <a:r>
              <a:rPr lang="en-US" sz="2000" dirty="0" smtClean="0">
                <a:solidFill>
                  <a:schemeClr val="tx1">
                    <a:lumMod val="65000"/>
                    <a:lumOff val="35000"/>
                  </a:schemeClr>
                </a:solidFill>
              </a:rPr>
              <a:t>alcohol and substance use</a:t>
            </a:r>
          </a:p>
          <a:p>
            <a:pPr marL="285750" indent="-285750">
              <a:buClr>
                <a:srgbClr val="E98A00"/>
              </a:buClr>
              <a:buFont typeface="Arial" panose="020B0604020202020204" pitchFamily="34" charset="0"/>
              <a:buChar char="•"/>
            </a:pPr>
            <a:r>
              <a:rPr lang="en-US" sz="2000" dirty="0" smtClean="0">
                <a:solidFill>
                  <a:schemeClr val="tx1">
                    <a:lumMod val="65000"/>
                    <a:lumOff val="35000"/>
                  </a:schemeClr>
                </a:solidFill>
              </a:rPr>
              <a:t>Holistic health care and healing (opportunities to focus on nutrition, sleep, yoga, mindfulness, etc.) </a:t>
            </a:r>
          </a:p>
          <a:p>
            <a:endParaRPr lang="en-US" sz="2400" dirty="0"/>
          </a:p>
          <a:p>
            <a:pPr marL="742950" lvl="1" indent="-285750">
              <a:buFont typeface="Arial" panose="020B0604020202020204" pitchFamily="34" charset="0"/>
              <a:buChar char="•"/>
            </a:pPr>
            <a:endParaRPr lang="en-US" sz="2400" dirty="0"/>
          </a:p>
          <a:p>
            <a:endParaRPr lang="en-US" sz="2400" dirty="0"/>
          </a:p>
        </p:txBody>
      </p:sp>
      <p:sp>
        <p:nvSpPr>
          <p:cNvPr id="3" name="Rectangle 2"/>
          <p:cNvSpPr/>
          <p:nvPr/>
        </p:nvSpPr>
        <p:spPr>
          <a:xfrm>
            <a:off x="49268" y="5568160"/>
            <a:ext cx="5970531" cy="646331"/>
          </a:xfrm>
          <a:prstGeom prst="rect">
            <a:avLst/>
          </a:prstGeom>
        </p:spPr>
        <p:txBody>
          <a:bodyPr wrap="square">
            <a:spAutoFit/>
          </a:bodyPr>
          <a:lstStyle/>
          <a:p>
            <a:pPr algn="ctr"/>
            <a:r>
              <a:rPr lang="en-US" b="1" i="1" dirty="0">
                <a:solidFill>
                  <a:srgbClr val="F58220"/>
                </a:solidFill>
                <a:effectLst>
                  <a:outerShdw blurRad="38100" dist="38100" dir="2700000" algn="tl">
                    <a:srgbClr val="000000">
                      <a:alpha val="43137"/>
                    </a:srgbClr>
                  </a:outerShdw>
                </a:effectLst>
              </a:rPr>
              <a:t>Talk with survivors about why you are asking about health and what the information will be used for</a:t>
            </a:r>
            <a:r>
              <a:rPr lang="en-US" b="1" dirty="0" smtClean="0">
                <a:solidFill>
                  <a:srgbClr val="F58220"/>
                </a:solidFill>
                <a:effectLst>
                  <a:outerShdw blurRad="38100" dist="38100" dir="2700000" algn="tl">
                    <a:srgbClr val="000000">
                      <a:alpha val="43137"/>
                    </a:srgbClr>
                  </a:outerShdw>
                </a:effectLst>
              </a:rPr>
              <a:t>. </a:t>
            </a:r>
            <a:endParaRPr lang="en-US" b="1" dirty="0">
              <a:solidFill>
                <a:srgbClr val="F58220"/>
              </a:solidFill>
              <a:effectLst>
                <a:outerShdw blurRad="38100" dist="38100" dir="2700000" algn="tl">
                  <a:srgbClr val="000000">
                    <a:alpha val="43137"/>
                  </a:srgbClr>
                </a:outerShdw>
              </a:effectLst>
            </a:endParaRPr>
          </a:p>
        </p:txBody>
      </p:sp>
      <p:sp>
        <p:nvSpPr>
          <p:cNvPr id="5" name="Rectangle 4"/>
          <p:cNvSpPr/>
          <p:nvPr/>
        </p:nvSpPr>
        <p:spPr>
          <a:xfrm>
            <a:off x="5943600" y="5516676"/>
            <a:ext cx="3200400" cy="738664"/>
          </a:xfrm>
          <a:prstGeom prst="rect">
            <a:avLst/>
          </a:prstGeom>
        </p:spPr>
        <p:txBody>
          <a:bodyPr wrap="square">
            <a:spAutoFit/>
          </a:bodyPr>
          <a:lstStyle/>
          <a:p>
            <a:pPr algn="ctr">
              <a:buClr>
                <a:srgbClr val="E98A00"/>
              </a:buClr>
            </a:pPr>
            <a:r>
              <a:rPr lang="en-US" sz="1400" i="1" dirty="0">
                <a:solidFill>
                  <a:schemeClr val="tx1">
                    <a:lumMod val="65000"/>
                    <a:lumOff val="35000"/>
                  </a:schemeClr>
                </a:solidFill>
              </a:rPr>
              <a:t>(See </a:t>
            </a:r>
            <a:r>
              <a:rPr lang="en-US" sz="1400" i="1" dirty="0" smtClean="0">
                <a:solidFill>
                  <a:schemeClr val="tx1">
                    <a:lumMod val="65000"/>
                    <a:lumOff val="35000"/>
                  </a:schemeClr>
                </a:solidFill>
              </a:rPr>
              <a:t>handout: Integrating Health and Wellness into DV Advocacy Programs)</a:t>
            </a:r>
            <a:endParaRPr lang="en-US" sz="1400" i="1" dirty="0">
              <a:solidFill>
                <a:schemeClr val="tx1">
                  <a:lumMod val="65000"/>
                  <a:lumOff val="3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192" y="1567280"/>
            <a:ext cx="2727932" cy="3083014"/>
          </a:xfrm>
          <a:prstGeom prst="rect">
            <a:avLst/>
          </a:prstGeom>
        </p:spPr>
      </p:pic>
      <p:sp>
        <p:nvSpPr>
          <p:cNvPr id="4" name="Rectangle 3"/>
          <p:cNvSpPr/>
          <p:nvPr/>
        </p:nvSpPr>
        <p:spPr>
          <a:xfrm>
            <a:off x="558486" y="1524000"/>
            <a:ext cx="5994714" cy="1754326"/>
          </a:xfrm>
          <a:prstGeom prst="rect">
            <a:avLst/>
          </a:prstGeom>
        </p:spPr>
        <p:txBody>
          <a:bodyPr wrap="square">
            <a:spAutoFit/>
          </a:bodyPr>
          <a:lstStyle/>
          <a:p>
            <a:r>
              <a:rPr lang="en-US" b="1" dirty="0">
                <a:solidFill>
                  <a:schemeClr val="tx1">
                    <a:lumMod val="65000"/>
                    <a:lumOff val="35000"/>
                  </a:schemeClr>
                </a:solidFill>
              </a:rPr>
              <a:t>Add health questions to your initial intake</a:t>
            </a:r>
          </a:p>
          <a:p>
            <a:pPr marL="342900" indent="-342900">
              <a:buClr>
                <a:srgbClr val="E98A00"/>
              </a:buClr>
              <a:buFont typeface="Arial" panose="020B0604020202020204" pitchFamily="34" charset="0"/>
              <a:buChar char="•"/>
            </a:pPr>
            <a:r>
              <a:rPr lang="en-US" dirty="0">
                <a:solidFill>
                  <a:schemeClr val="tx1">
                    <a:lumMod val="65000"/>
                    <a:lumOff val="35000"/>
                  </a:schemeClr>
                </a:solidFill>
              </a:rPr>
              <a:t>Assessing for injuries, and recent strangulation </a:t>
            </a:r>
          </a:p>
          <a:p>
            <a:pPr marL="285750" indent="-285750">
              <a:buClr>
                <a:srgbClr val="E98A00"/>
              </a:buClr>
              <a:buFont typeface="Arial" panose="020B0604020202020204" pitchFamily="34" charset="0"/>
              <a:buChar char="•"/>
            </a:pPr>
            <a:r>
              <a:rPr lang="en-US" dirty="0">
                <a:solidFill>
                  <a:schemeClr val="tx1">
                    <a:lumMod val="65000"/>
                    <a:lumOff val="35000"/>
                  </a:schemeClr>
                </a:solidFill>
              </a:rPr>
              <a:t>Medication and a safe place to store </a:t>
            </a:r>
          </a:p>
          <a:p>
            <a:pPr marL="285750" indent="-285750">
              <a:buClr>
                <a:srgbClr val="E98A00"/>
              </a:buClr>
              <a:buFont typeface="Arial" panose="020B0604020202020204" pitchFamily="34" charset="0"/>
              <a:buChar char="•"/>
            </a:pPr>
            <a:r>
              <a:rPr lang="en-US" dirty="0">
                <a:solidFill>
                  <a:schemeClr val="tx1">
                    <a:lumMod val="65000"/>
                    <a:lumOff val="35000"/>
                  </a:schemeClr>
                </a:solidFill>
              </a:rPr>
              <a:t>Allergies</a:t>
            </a:r>
          </a:p>
          <a:p>
            <a:pPr marL="285750" indent="-285750">
              <a:buClr>
                <a:srgbClr val="E98A00"/>
              </a:buClr>
              <a:buFont typeface="Arial" panose="020B0604020202020204" pitchFamily="34" charset="0"/>
              <a:buChar char="•"/>
            </a:pPr>
            <a:r>
              <a:rPr lang="en-US" dirty="0">
                <a:solidFill>
                  <a:schemeClr val="tx1">
                    <a:lumMod val="65000"/>
                    <a:lumOff val="35000"/>
                  </a:schemeClr>
                </a:solidFill>
              </a:rPr>
              <a:t>Assessing for reproductive health and emergency contraception</a:t>
            </a:r>
          </a:p>
        </p:txBody>
      </p:sp>
    </p:spTree>
    <p:extLst>
      <p:ext uri="{BB962C8B-B14F-4D97-AF65-F5344CB8AC3E}">
        <p14:creationId xmlns:p14="http://schemas.microsoft.com/office/powerpoint/2010/main" val="351532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240184"/>
            <a:ext cx="4208417" cy="2390774"/>
          </a:xfrm>
          <a:prstGeom prst="rect">
            <a:avLst/>
          </a:prstGeom>
        </p:spPr>
      </p:pic>
      <p:sp>
        <p:nvSpPr>
          <p:cNvPr id="2" name="Title 1"/>
          <p:cNvSpPr>
            <a:spLocks noGrp="1"/>
          </p:cNvSpPr>
          <p:nvPr>
            <p:ph type="title"/>
          </p:nvPr>
        </p:nvSpPr>
        <p:spPr>
          <a:xfrm>
            <a:off x="495299" y="485274"/>
            <a:ext cx="8153400" cy="990600"/>
          </a:xfrm>
        </p:spPr>
        <p:txBody>
          <a:bodyPr>
            <a:normAutofit/>
          </a:bodyPr>
          <a:lstStyle/>
          <a:p>
            <a:r>
              <a:rPr lang="en-US" sz="3600" dirty="0">
                <a:solidFill>
                  <a:schemeClr val="tx1">
                    <a:lumMod val="65000"/>
                    <a:lumOff val="35000"/>
                  </a:schemeClr>
                </a:solidFill>
              </a:rPr>
              <a:t>How Can Advocates Use This Card?</a:t>
            </a:r>
          </a:p>
        </p:txBody>
      </p:sp>
      <p:sp>
        <p:nvSpPr>
          <p:cNvPr id="3" name="Content Placeholder 2"/>
          <p:cNvSpPr>
            <a:spLocks noGrp="1"/>
          </p:cNvSpPr>
          <p:nvPr>
            <p:ph sz="quarter" idx="13"/>
          </p:nvPr>
        </p:nvSpPr>
        <p:spPr>
          <a:xfrm>
            <a:off x="382633" y="1518212"/>
            <a:ext cx="8229600" cy="609600"/>
          </a:xfrm>
        </p:spPr>
        <p:txBody>
          <a:bodyPr/>
          <a:lstStyle/>
          <a:p>
            <a:pPr algn="ctr">
              <a:buNone/>
            </a:pPr>
            <a:r>
              <a:rPr lang="en-US" sz="3200" b="1" dirty="0">
                <a:solidFill>
                  <a:srgbClr val="E98A00"/>
                </a:solidFill>
                <a:effectLst>
                  <a:outerShdw blurRad="38100" dist="38100" dir="2700000" algn="tl">
                    <a:srgbClr val="000000">
                      <a:alpha val="43137"/>
                    </a:srgbClr>
                  </a:outerShdw>
                </a:effectLst>
              </a:rPr>
              <a:t>Reproductive Health Safety Card</a:t>
            </a:r>
          </a:p>
        </p:txBody>
      </p:sp>
      <p:sp>
        <p:nvSpPr>
          <p:cNvPr id="10" name="Rectangle 3"/>
          <p:cNvSpPr txBox="1">
            <a:spLocks noChangeArrowheads="1"/>
          </p:cNvSpPr>
          <p:nvPr/>
        </p:nvSpPr>
        <p:spPr>
          <a:xfrm>
            <a:off x="623207" y="2047272"/>
            <a:ext cx="4171950" cy="1611884"/>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20000"/>
              </a:lnSpc>
              <a:spcBef>
                <a:spcPts val="0"/>
              </a:spcBef>
              <a:spcAft>
                <a:spcPts val="800"/>
              </a:spcAft>
              <a:buClr>
                <a:srgbClr val="E98A00"/>
              </a:buClr>
              <a:buSzPct val="80000"/>
              <a:buFont typeface="Arial" pitchFamily="34" charset="0"/>
              <a:buChar char="•"/>
              <a:tabLst/>
              <a:defRPr/>
            </a:pPr>
            <a:r>
              <a:rPr kumimoji="0" lang="en-US" sz="2800" b="0" i="0" u="none" strike="noStrike" kern="1200" cap="none" spc="0" normalizeH="0" baseline="0" noProof="0" dirty="0">
                <a:ln>
                  <a:noFill/>
                </a:ln>
                <a:solidFill>
                  <a:schemeClr val="tx1">
                    <a:lumMod val="65000"/>
                    <a:lumOff val="35000"/>
                  </a:schemeClr>
                </a:solidFill>
                <a:effectLst/>
                <a:uLnTx/>
                <a:uFillTx/>
                <a:cs typeface="Arial" pitchFamily="34" charset="0"/>
              </a:rPr>
              <a:t>Modeled after DV safety cards</a:t>
            </a:r>
          </a:p>
          <a:p>
            <a:pPr marL="228600" marR="0" lvl="0" indent="-228600" algn="l" defTabSz="914400" rtl="0" eaLnBrk="1" fontAlgn="auto" latinLnBrk="0" hangingPunct="1">
              <a:lnSpc>
                <a:spcPct val="120000"/>
              </a:lnSpc>
              <a:spcBef>
                <a:spcPts val="0"/>
              </a:spcBef>
              <a:spcAft>
                <a:spcPts val="800"/>
              </a:spcAft>
              <a:buClr>
                <a:srgbClr val="E98A00"/>
              </a:buClr>
              <a:buSzPct val="80000"/>
              <a:buFont typeface="Arial" pitchFamily="34" charset="0"/>
              <a:buChar char="•"/>
              <a:tabLst/>
              <a:defRPr/>
            </a:pPr>
            <a:r>
              <a:rPr kumimoji="0" lang="en-US" sz="2800" b="0" i="0" u="none" strike="noStrike" kern="1200" cap="none" spc="0" normalizeH="0" baseline="0" noProof="0" dirty="0">
                <a:ln>
                  <a:noFill/>
                </a:ln>
                <a:solidFill>
                  <a:schemeClr val="tx1">
                    <a:lumMod val="65000"/>
                    <a:lumOff val="35000"/>
                  </a:schemeClr>
                </a:solidFill>
                <a:effectLst/>
                <a:uLnTx/>
                <a:uFillTx/>
                <a:cs typeface="Arial" pitchFamily="34" charset="0"/>
              </a:rPr>
              <a:t>Asks key questions</a:t>
            </a:r>
          </a:p>
          <a:p>
            <a:pPr marL="228600" marR="0" lvl="0" indent="-228600" algn="l" defTabSz="914400" rtl="0" eaLnBrk="1" fontAlgn="auto" latinLnBrk="0" hangingPunct="1">
              <a:lnSpc>
                <a:spcPct val="120000"/>
              </a:lnSpc>
              <a:spcBef>
                <a:spcPts val="0"/>
              </a:spcBef>
              <a:spcAft>
                <a:spcPts val="800"/>
              </a:spcAft>
              <a:buClr>
                <a:srgbClr val="E98A00"/>
              </a:buClr>
              <a:buSzPct val="80000"/>
              <a:buFont typeface="Arial" pitchFamily="34" charset="0"/>
              <a:buChar char="•"/>
              <a:tabLst/>
              <a:defRPr/>
            </a:pPr>
            <a:r>
              <a:rPr lang="en-US" sz="2800" dirty="0">
                <a:solidFill>
                  <a:schemeClr val="tx1">
                    <a:lumMod val="65000"/>
                    <a:lumOff val="35000"/>
                  </a:schemeClr>
                </a:solidFill>
                <a:cs typeface="Arial" pitchFamily="34" charset="0"/>
              </a:rPr>
              <a:t>Used as a prompt for staff and a safety card for clients</a:t>
            </a:r>
          </a:p>
        </p:txBody>
      </p:sp>
      <p:sp>
        <p:nvSpPr>
          <p:cNvPr id="12" name="Oval 11"/>
          <p:cNvSpPr/>
          <p:nvPr/>
        </p:nvSpPr>
        <p:spPr>
          <a:xfrm>
            <a:off x="4549775" y="3505152"/>
            <a:ext cx="3930650" cy="403834"/>
          </a:xfrm>
          <a:prstGeom prst="ellipse">
            <a:avLst/>
          </a:prstGeom>
          <a:noFill/>
          <a:ln>
            <a:solidFill>
              <a:srgbClr val="E46C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018" y="4770544"/>
            <a:ext cx="2747962" cy="1566862"/>
          </a:xfrm>
          <a:prstGeom prst="rect">
            <a:avLst/>
          </a:prstGeom>
          <a:effectLst>
            <a:outerShdw blurRad="50800" dist="38100" dir="2700000" algn="tl" rotWithShape="0">
              <a:prstClr val="black">
                <a:alpha val="40000"/>
              </a:prstClr>
            </a:outerShdw>
            <a:softEdge rad="0"/>
          </a:effectLst>
          <a:scene3d>
            <a:camera prst="orthographicFront">
              <a:rot lat="0" lon="0" rev="600000"/>
            </a:camera>
            <a:lightRig rig="threePt" dir="t"/>
          </a:scene3d>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2819399" y="1659718"/>
            <a:ext cx="6086347" cy="4401205"/>
          </a:xfrm>
          <a:prstGeom prst="rect">
            <a:avLst/>
          </a:prstGeom>
          <a:noFill/>
        </p:spPr>
        <p:txBody>
          <a:bodyPr wrap="square" rtlCol="0">
            <a:spAutoFit/>
          </a:bodyPr>
          <a:lstStyle/>
          <a:p>
            <a:r>
              <a:rPr lang="en-US" sz="2800" b="1" dirty="0">
                <a:solidFill>
                  <a:srgbClr val="E98A00"/>
                </a:solidFill>
                <a:effectLst>
                  <a:outerShdw blurRad="38100" dist="38100" dir="2700000" algn="tl">
                    <a:srgbClr val="000000">
                      <a:alpha val="43137"/>
                    </a:srgbClr>
                  </a:outerShdw>
                </a:effectLst>
              </a:rPr>
              <a:t>Sample script:</a:t>
            </a:r>
            <a:r>
              <a:rPr lang="en-US" sz="2800" b="1" dirty="0">
                <a:solidFill>
                  <a:schemeClr val="tx1">
                    <a:lumMod val="65000"/>
                    <a:lumOff val="35000"/>
                  </a:schemeClr>
                </a:solidFill>
                <a:effectLst>
                  <a:outerShdw blurRad="38100" dist="38100" dir="2700000" algn="tl">
                    <a:srgbClr val="000000">
                      <a:alpha val="43137"/>
                    </a:srgbClr>
                  </a:outerShdw>
                </a:effectLst>
              </a:rPr>
              <a:t> </a:t>
            </a:r>
            <a:r>
              <a:rPr lang="en-US" sz="2800" dirty="0">
                <a:solidFill>
                  <a:schemeClr val="tx1">
                    <a:lumMod val="65000"/>
                    <a:lumOff val="35000"/>
                  </a:schemeClr>
                </a:solidFill>
              </a:rPr>
              <a:t>“We give two of these cards to all the women in our program because we want you to know about birth control methods your partner doesn’t need to know about.  We want you to have this information because relationships can change and so you have this info to help a friend of family member in case it is an issue for them.”</a:t>
            </a:r>
          </a:p>
        </p:txBody>
      </p:sp>
      <p:sp>
        <p:nvSpPr>
          <p:cNvPr id="5" name="TextBox 4"/>
          <p:cNvSpPr txBox="1"/>
          <p:nvPr/>
        </p:nvSpPr>
        <p:spPr>
          <a:xfrm>
            <a:off x="609600" y="1998315"/>
            <a:ext cx="2209799" cy="3323987"/>
          </a:xfrm>
          <a:prstGeom prst="rect">
            <a:avLst/>
          </a:prstGeom>
          <a:noFill/>
        </p:spPr>
        <p:txBody>
          <a:bodyPr wrap="square" rtlCol="0">
            <a:spAutoFit/>
          </a:bodyPr>
          <a:lstStyle/>
          <a:p>
            <a:r>
              <a:rPr lang="en-US" sz="2400" b="1" dirty="0">
                <a:solidFill>
                  <a:srgbClr val="E98A00"/>
                </a:solidFill>
                <a:effectLst>
                  <a:outerShdw blurRad="38100" dist="38100" dir="2700000" algn="tl">
                    <a:srgbClr val="000000">
                      <a:alpha val="43137"/>
                    </a:srgbClr>
                  </a:outerShdw>
                </a:effectLst>
              </a:rPr>
              <a:t>Hand every client two cards “Did You Know Your Relationship Affects Your Health” </a:t>
            </a:r>
          </a:p>
          <a:p>
            <a:endParaRPr lang="en-US" dirty="0">
              <a:solidFill>
                <a:srgbClr val="E98A00"/>
              </a:solidFill>
            </a:endParaRPr>
          </a:p>
        </p:txBody>
      </p:sp>
      <p:sp>
        <p:nvSpPr>
          <p:cNvPr id="3" name="Title 2"/>
          <p:cNvSpPr>
            <a:spLocks noGrp="1"/>
          </p:cNvSpPr>
          <p:nvPr>
            <p:ph type="title"/>
          </p:nvPr>
        </p:nvSpPr>
        <p:spPr>
          <a:xfrm>
            <a:off x="577121" y="555480"/>
            <a:ext cx="8153400" cy="698293"/>
          </a:xfrm>
        </p:spPr>
        <p:txBody>
          <a:bodyPr/>
          <a:lstStyle/>
          <a:p>
            <a:r>
              <a:rPr lang="en-US" sz="3600" dirty="0">
                <a:solidFill>
                  <a:schemeClr val="tx1">
                    <a:lumMod val="65000"/>
                    <a:lumOff val="35000"/>
                  </a:schemeClr>
                </a:solidFill>
              </a:rPr>
              <a:t>Hand Every Client Two Cards</a:t>
            </a:r>
          </a:p>
        </p:txBody>
      </p:sp>
    </p:spTree>
    <p:extLst>
      <p:ext uri="{BB962C8B-B14F-4D97-AF65-F5344CB8AC3E}">
        <p14:creationId xmlns:p14="http://schemas.microsoft.com/office/powerpoint/2010/main" val="5134948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533400" y="4587237"/>
            <a:ext cx="8382000" cy="1508764"/>
          </a:xfrm>
          <a:prstGeom prst="rect">
            <a:avLst/>
          </a:prstGeom>
        </p:spPr>
        <p:txBody>
          <a:bodyPr/>
          <a:lstStyle/>
          <a:p>
            <a:pPr marL="0" indent="0">
              <a:lnSpc>
                <a:spcPct val="100000"/>
              </a:lnSpc>
              <a:buClr>
                <a:srgbClr val="F09208"/>
              </a:buClr>
            </a:pPr>
            <a:r>
              <a:rPr lang="en-US" sz="2400" b="1" dirty="0" smtClean="0">
                <a:solidFill>
                  <a:schemeClr val="tx1">
                    <a:lumMod val="65000"/>
                    <a:lumOff val="35000"/>
                  </a:schemeClr>
                </a:solidFill>
              </a:rPr>
              <a:t>“... there </a:t>
            </a:r>
            <a:r>
              <a:rPr lang="en-US" sz="2400" b="1" dirty="0">
                <a:solidFill>
                  <a:schemeClr val="tx1">
                    <a:lumMod val="65000"/>
                    <a:lumOff val="35000"/>
                  </a:schemeClr>
                </a:solidFill>
              </a:rPr>
              <a:t>is a need to give, to matter, to make a difference; we find meaning in contributing to the well-being of others.” </a:t>
            </a:r>
          </a:p>
          <a:p>
            <a:pPr marL="0" indent="0" algn="ctr">
              <a:lnSpc>
                <a:spcPct val="100000"/>
              </a:lnSpc>
              <a:buClr>
                <a:srgbClr val="F09208"/>
              </a:buClr>
            </a:pPr>
            <a:r>
              <a:rPr lang="en-US" sz="1600" dirty="0">
                <a:solidFill>
                  <a:schemeClr val="tx1">
                    <a:lumMod val="65000"/>
                    <a:lumOff val="35000"/>
                  </a:schemeClr>
                </a:solidFill>
              </a:rPr>
              <a:t>(J.V. Jordan, 2006)</a:t>
            </a:r>
            <a:endParaRPr lang="en-US" sz="2800" dirty="0">
              <a:solidFill>
                <a:schemeClr val="tx1">
                  <a:lumMod val="65000"/>
                  <a:lumOff val="35000"/>
                </a:schemeClr>
              </a:solidFill>
            </a:endParaRPr>
          </a:p>
          <a:p>
            <a:pPr marL="0" indent="4763">
              <a:buNone/>
            </a:pPr>
            <a:endParaRPr lang="en-US" sz="2800" dirty="0">
              <a:solidFill>
                <a:schemeClr val="tx1">
                  <a:lumMod val="65000"/>
                  <a:lumOff val="35000"/>
                </a:schemeClr>
              </a:solidFill>
            </a:endParaRPr>
          </a:p>
        </p:txBody>
      </p:sp>
      <p:sp>
        <p:nvSpPr>
          <p:cNvPr id="3" name="Title 2"/>
          <p:cNvSpPr>
            <a:spLocks noGrp="1"/>
          </p:cNvSpPr>
          <p:nvPr>
            <p:ph type="title"/>
          </p:nvPr>
        </p:nvSpPr>
        <p:spPr>
          <a:xfrm>
            <a:off x="533400" y="609604"/>
            <a:ext cx="7924800" cy="609600"/>
          </a:xfrm>
        </p:spPr>
        <p:txBody>
          <a:bodyPr>
            <a:noAutofit/>
          </a:bodyPr>
          <a:lstStyle/>
          <a:p>
            <a:r>
              <a:rPr lang="en-US" sz="3600" dirty="0" smtClean="0">
                <a:solidFill>
                  <a:schemeClr val="tx1">
                    <a:lumMod val="65000"/>
                    <a:lumOff val="35000"/>
                  </a:schemeClr>
                </a:solidFill>
              </a:rPr>
              <a:t>A Two-Card Approach</a:t>
            </a:r>
            <a:endParaRPr lang="en-US" sz="3600" dirty="0">
              <a:solidFill>
                <a:schemeClr val="tx1">
                  <a:lumMod val="65000"/>
                  <a:lumOff val="3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250" y="1668777"/>
            <a:ext cx="4400550" cy="2933700"/>
          </a:xfrm>
          <a:prstGeom prst="rect">
            <a:avLst/>
          </a:prstGeom>
        </p:spPr>
      </p:pic>
    </p:spTree>
    <p:extLst>
      <p:ext uri="{BB962C8B-B14F-4D97-AF65-F5344CB8AC3E}">
        <p14:creationId xmlns:p14="http://schemas.microsoft.com/office/powerpoint/2010/main" val="1084272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439" y="508416"/>
            <a:ext cx="8153400" cy="838200"/>
          </a:xfrm>
        </p:spPr>
        <p:txBody>
          <a:bodyPr>
            <a:normAutofit/>
          </a:bodyPr>
          <a:lstStyle/>
          <a:p>
            <a:r>
              <a:rPr lang="en-US" sz="3600" dirty="0">
                <a:solidFill>
                  <a:schemeClr val="tx1">
                    <a:lumMod val="65000"/>
                    <a:lumOff val="35000"/>
                  </a:schemeClr>
                </a:solidFill>
              </a:rPr>
              <a:t>Client Interviews</a:t>
            </a:r>
          </a:p>
        </p:txBody>
      </p:sp>
      <p:sp>
        <p:nvSpPr>
          <p:cNvPr id="3" name="Content Placeholder 2"/>
          <p:cNvSpPr>
            <a:spLocks noGrp="1"/>
          </p:cNvSpPr>
          <p:nvPr>
            <p:ph idx="4294967295"/>
          </p:nvPr>
        </p:nvSpPr>
        <p:spPr>
          <a:xfrm>
            <a:off x="560439" y="1514898"/>
            <a:ext cx="8579079" cy="1669619"/>
          </a:xfrm>
          <a:prstGeom prst="rect">
            <a:avLst/>
          </a:prstGeom>
        </p:spPr>
        <p:txBody>
          <a:bodyPr>
            <a:noAutofit/>
          </a:bodyPr>
          <a:lstStyle/>
          <a:p>
            <a:pPr marL="0" indent="0">
              <a:spcBef>
                <a:spcPts val="0"/>
              </a:spcBef>
              <a:buNone/>
            </a:pPr>
            <a:r>
              <a:rPr lang="en-US" sz="1900" b="1" dirty="0">
                <a:solidFill>
                  <a:schemeClr val="tx1">
                    <a:lumMod val="65000"/>
                    <a:lumOff val="35000"/>
                  </a:schemeClr>
                </a:solidFill>
              </a:rPr>
              <a:t>“They would bring out a card, basically walk in with it and she would open it and ask me had I ever seen it before? It was awesome. She would touch on, no matter what the situation you’re in, there’s some thing or some place that can help you. I don’t have to be alone in it.  That was really huge for me because I was alone most of the time for the worst part.”  </a:t>
            </a:r>
            <a:r>
              <a:rPr lang="en-US" sz="1600" b="1" dirty="0">
                <a:solidFill>
                  <a:schemeClr val="tx1">
                    <a:lumMod val="65000"/>
                    <a:lumOff val="35000"/>
                  </a:schemeClr>
                </a:solidFill>
              </a:rPr>
              <a:t>- (Client)</a:t>
            </a:r>
          </a:p>
        </p:txBody>
      </p:sp>
      <p:sp>
        <p:nvSpPr>
          <p:cNvPr id="4" name="TextBox 3"/>
          <p:cNvSpPr txBox="1"/>
          <p:nvPr/>
        </p:nvSpPr>
        <p:spPr>
          <a:xfrm>
            <a:off x="468034" y="3800899"/>
            <a:ext cx="3243874" cy="1631216"/>
          </a:xfrm>
          <a:prstGeom prst="rect">
            <a:avLst/>
          </a:prstGeom>
          <a:noFill/>
        </p:spPr>
        <p:txBody>
          <a:bodyPr wrap="square" rtlCol="0">
            <a:spAutoFit/>
          </a:bodyPr>
          <a:lstStyle/>
          <a:p>
            <a:pPr algn="ctr"/>
            <a:r>
              <a:rPr lang="en-US" sz="2000" b="1" dirty="0">
                <a:solidFill>
                  <a:srgbClr val="F09208"/>
                </a:solidFill>
                <a:effectLst>
                  <a:outerShdw blurRad="38100" dist="38100" dir="2700000" algn="tl">
                    <a:srgbClr val="000000">
                      <a:alpha val="43137"/>
                    </a:srgbClr>
                  </a:outerShdw>
                </a:effectLst>
              </a:rPr>
              <a:t>“[Getting the card] makes me actually feel like I have a lot of power to help somebody...”</a:t>
            </a:r>
          </a:p>
          <a:p>
            <a:pPr algn="ctr"/>
            <a:r>
              <a:rPr lang="en-US" b="1" dirty="0">
                <a:solidFill>
                  <a:srgbClr val="F09208"/>
                </a:solidFill>
                <a:effectLst>
                  <a:outerShdw blurRad="38100" dist="38100" dir="2700000" algn="tl">
                    <a:srgbClr val="000000">
                      <a:alpha val="43137"/>
                    </a:srgbClr>
                  </a:outerShdw>
                </a:effectLst>
              </a:rPr>
              <a:t>- (Client)</a:t>
            </a:r>
          </a:p>
        </p:txBody>
      </p:sp>
      <p:sp>
        <p:nvSpPr>
          <p:cNvPr id="5" name="Rectangle 4"/>
          <p:cNvSpPr/>
          <p:nvPr/>
        </p:nvSpPr>
        <p:spPr>
          <a:xfrm>
            <a:off x="1464631" y="5638800"/>
            <a:ext cx="1218346" cy="307777"/>
          </a:xfrm>
          <a:prstGeom prst="rect">
            <a:avLst/>
          </a:prstGeom>
        </p:spPr>
        <p:txBody>
          <a:bodyPr wrap="none">
            <a:spAutoFit/>
          </a:bodyPr>
          <a:lstStyle/>
          <a:p>
            <a:pPr algn="ctr"/>
            <a:r>
              <a:rPr lang="en-US" sz="1400" dirty="0">
                <a:solidFill>
                  <a:schemeClr val="tx1">
                    <a:lumMod val="65000"/>
                    <a:lumOff val="35000"/>
                  </a:schemeClr>
                </a:solidFill>
              </a:rPr>
              <a:t>(Miller, 2017)</a:t>
            </a:r>
          </a:p>
        </p:txBody>
      </p:sp>
      <p:pic>
        <p:nvPicPr>
          <p:cNvPr id="6151" name="Picture 7" descr="ii_jf4b1pv00_1625436628510d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171925"/>
            <a:ext cx="4926626" cy="303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0349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1" name="Shape 1411"/>
          <p:cNvSpPr>
            <a:spLocks noGrp="1"/>
          </p:cNvSpPr>
          <p:nvPr>
            <p:ph type="title"/>
          </p:nvPr>
        </p:nvSpPr>
        <p:spPr>
          <a:xfrm>
            <a:off x="533400" y="252211"/>
            <a:ext cx="8610600" cy="785667"/>
          </a:xfrm>
        </p:spPr>
        <p:txBody>
          <a:bodyPr>
            <a:noAutofit/>
          </a:bodyPr>
          <a:lstStyle/>
          <a:p>
            <a:pPr lvl="0"/>
            <a:r>
              <a:rPr lang="en-US" sz="3600" dirty="0">
                <a:solidFill>
                  <a:schemeClr val="tx1">
                    <a:lumMod val="65000"/>
                    <a:lumOff val="35000"/>
                  </a:schemeClr>
                </a:solidFill>
              </a:rPr>
              <a:t/>
            </a:r>
            <a:br>
              <a:rPr lang="en-US" sz="3600" dirty="0">
                <a:solidFill>
                  <a:schemeClr val="tx1">
                    <a:lumMod val="65000"/>
                    <a:lumOff val="35000"/>
                  </a:schemeClr>
                </a:solidFill>
              </a:rPr>
            </a:br>
            <a:r>
              <a:rPr lang="en-US" sz="3200" dirty="0">
                <a:solidFill>
                  <a:schemeClr val="tx1">
                    <a:lumMod val="65000"/>
                    <a:lumOff val="35000"/>
                  </a:schemeClr>
                </a:solidFill>
              </a:rPr>
              <a:t>Small Group Activity: Practice Using Cards</a:t>
            </a:r>
          </a:p>
        </p:txBody>
      </p:sp>
      <p:sp>
        <p:nvSpPr>
          <p:cNvPr id="1410" name="Shape 1410"/>
          <p:cNvSpPr>
            <a:spLocks noGrp="1"/>
          </p:cNvSpPr>
          <p:nvPr>
            <p:ph type="body" idx="4294967295"/>
          </p:nvPr>
        </p:nvSpPr>
        <p:spPr>
          <a:xfrm>
            <a:off x="228600" y="3286049"/>
            <a:ext cx="5562600" cy="2505151"/>
          </a:xfrm>
          <a:prstGeom prst="rect">
            <a:avLst/>
          </a:prstGeom>
        </p:spPr>
        <p:txBody>
          <a:bodyPr/>
          <a:lstStyle/>
          <a:p>
            <a:pPr marL="457200" indent="-457200">
              <a:buClr>
                <a:schemeClr val="accent6">
                  <a:lumMod val="75000"/>
                </a:schemeClr>
              </a:buClr>
            </a:pPr>
            <a:r>
              <a:rPr lang="en-US" sz="2000" b="1" dirty="0">
                <a:solidFill>
                  <a:schemeClr val="tx1">
                    <a:lumMod val="65000"/>
                    <a:lumOff val="35000"/>
                  </a:schemeClr>
                </a:solidFill>
              </a:rPr>
              <a:t>	</a:t>
            </a:r>
            <a:r>
              <a:rPr lang="en-US" sz="2000" b="1" i="1" dirty="0">
                <a:solidFill>
                  <a:schemeClr val="accent1"/>
                </a:solidFill>
                <a:effectLst>
                  <a:outerShdw blurRad="38100" dist="38100" dir="2700000" algn="tl">
                    <a:srgbClr val="000000">
                      <a:alpha val="43137"/>
                    </a:srgbClr>
                  </a:outerShdw>
                </a:effectLst>
              </a:rPr>
              <a:t>Staff person</a:t>
            </a:r>
            <a:r>
              <a:rPr lang="en-US" sz="2000" b="1" dirty="0">
                <a:solidFill>
                  <a:schemeClr val="accent1"/>
                </a:solidFill>
                <a:effectLst>
                  <a:outerShdw blurRad="38100" dist="38100" dir="2700000" algn="tl">
                    <a:srgbClr val="000000">
                      <a:alpha val="43137"/>
                    </a:srgbClr>
                  </a:outerShdw>
                </a:effectLst>
              </a:rPr>
              <a:t>: </a:t>
            </a:r>
            <a:r>
              <a:rPr lang="en-US" sz="2000" b="1" dirty="0">
                <a:solidFill>
                  <a:schemeClr val="bg1">
                    <a:lumMod val="25000"/>
                  </a:schemeClr>
                </a:solidFill>
              </a:rPr>
              <a:t> </a:t>
            </a:r>
            <a:r>
              <a:rPr lang="en-US" sz="2000" b="1" dirty="0">
                <a:solidFill>
                  <a:schemeClr val="tx1">
                    <a:lumMod val="65000"/>
                    <a:lumOff val="35000"/>
                  </a:schemeClr>
                </a:solidFill>
              </a:rPr>
              <a:t>Introduces and hands two cards to the </a:t>
            </a:r>
            <a:r>
              <a:rPr lang="en-US" sz="2000" b="1" i="1" dirty="0">
                <a:solidFill>
                  <a:srgbClr val="00B0F0"/>
                </a:solidFill>
                <a:effectLst>
                  <a:outerShdw blurRad="38100" dist="38100" dir="2700000" algn="tl">
                    <a:srgbClr val="000000">
                      <a:alpha val="43137"/>
                    </a:srgbClr>
                  </a:outerShdw>
                </a:effectLst>
              </a:rPr>
              <a:t>client</a:t>
            </a:r>
            <a:r>
              <a:rPr lang="en-US" sz="2000" b="1" dirty="0">
                <a:solidFill>
                  <a:schemeClr val="tx1">
                    <a:lumMod val="65000"/>
                    <a:lumOff val="35000"/>
                  </a:schemeClr>
                </a:solidFill>
              </a:rPr>
              <a:t>. Keeping a third card for yourself after you give out two– open up card panels. Practice using the </a:t>
            </a:r>
            <a:r>
              <a:rPr lang="en-US" sz="2000" b="1" dirty="0" smtClean="0">
                <a:solidFill>
                  <a:schemeClr val="tx1">
                    <a:lumMod val="65000"/>
                    <a:lumOff val="35000"/>
                  </a:schemeClr>
                </a:solidFill>
              </a:rPr>
              <a:t>script.</a:t>
            </a:r>
          </a:p>
          <a:p>
            <a:pPr marL="457200" indent="-457200">
              <a:buClr>
                <a:schemeClr val="accent6">
                  <a:lumMod val="75000"/>
                </a:schemeClr>
              </a:buClr>
            </a:pPr>
            <a:r>
              <a:rPr lang="en-US" sz="2000" b="1" i="1" dirty="0">
                <a:solidFill>
                  <a:schemeClr val="tx1">
                    <a:lumMod val="65000"/>
                    <a:lumOff val="35000"/>
                  </a:schemeClr>
                </a:solidFill>
                <a:effectLst>
                  <a:outerShdw blurRad="38100" dist="38100" dir="2700000" algn="tl">
                    <a:srgbClr val="000000">
                      <a:alpha val="43137"/>
                    </a:srgbClr>
                  </a:outerShdw>
                </a:effectLst>
              </a:rPr>
              <a:t>	</a:t>
            </a:r>
            <a:r>
              <a:rPr lang="en-US" sz="2000" b="1" i="1" dirty="0" smtClean="0">
                <a:solidFill>
                  <a:srgbClr val="00B0F0"/>
                </a:solidFill>
                <a:effectLst>
                  <a:outerShdw blurRad="38100" dist="38100" dir="2700000" algn="tl">
                    <a:srgbClr val="000000">
                      <a:alpha val="43137"/>
                    </a:srgbClr>
                  </a:outerShdw>
                </a:effectLst>
              </a:rPr>
              <a:t>Client</a:t>
            </a:r>
            <a:r>
              <a:rPr lang="en-US" sz="2000" b="1" i="1" dirty="0" smtClean="0">
                <a:solidFill>
                  <a:srgbClr val="92D050"/>
                </a:solidFill>
              </a:rPr>
              <a:t> </a:t>
            </a:r>
            <a:r>
              <a:rPr lang="en-US" sz="2000" b="1" dirty="0">
                <a:solidFill>
                  <a:schemeClr val="tx1">
                    <a:lumMod val="65000"/>
                    <a:lumOff val="35000"/>
                  </a:schemeClr>
                </a:solidFill>
              </a:rPr>
              <a:t>and </a:t>
            </a:r>
            <a:r>
              <a:rPr lang="en-US" sz="2000" b="1" i="1" dirty="0">
                <a:solidFill>
                  <a:srgbClr val="92D050"/>
                </a:solidFill>
                <a:effectLst>
                  <a:outerShdw blurRad="38100" dist="38100" dir="2700000" algn="tl">
                    <a:srgbClr val="000000">
                      <a:alpha val="43137"/>
                    </a:srgbClr>
                  </a:outerShdw>
                </a:effectLst>
              </a:rPr>
              <a:t>Observer</a:t>
            </a:r>
            <a:r>
              <a:rPr lang="en-US" sz="2000" b="1" dirty="0">
                <a:solidFill>
                  <a:srgbClr val="92D050"/>
                </a:solidFill>
                <a:effectLst>
                  <a:outerShdw blurRad="38100" dist="38100" dir="2700000" algn="tl">
                    <a:srgbClr val="000000">
                      <a:alpha val="43137"/>
                    </a:srgbClr>
                  </a:outerShdw>
                </a:effectLst>
              </a:rPr>
              <a:t>: </a:t>
            </a:r>
            <a:r>
              <a:rPr lang="en-US" sz="2000" b="1" dirty="0">
                <a:solidFill>
                  <a:schemeClr val="tx1">
                    <a:lumMod val="65000"/>
                    <a:lumOff val="35000"/>
                  </a:schemeClr>
                </a:solidFill>
              </a:rPr>
              <a:t>Take notes of what you liked about the provider’s approach and words</a:t>
            </a:r>
            <a:r>
              <a:rPr lang="en-US" sz="2000" b="1" dirty="0" smtClean="0">
                <a:solidFill>
                  <a:schemeClr val="tx1">
                    <a:lumMod val="65000"/>
                    <a:lumOff val="35000"/>
                  </a:schemeClr>
                </a:solidFill>
              </a:rPr>
              <a:t>. </a:t>
            </a:r>
            <a:r>
              <a:rPr lang="en-US" sz="2000" b="1" i="1" dirty="0" smtClean="0">
                <a:solidFill>
                  <a:srgbClr val="92D050"/>
                </a:solidFill>
                <a:effectLst>
                  <a:outerShdw blurRad="38100" dist="38100" dir="2700000" algn="tl">
                    <a:srgbClr val="000000">
                      <a:alpha val="43137"/>
                    </a:srgbClr>
                  </a:outerShdw>
                </a:effectLst>
              </a:rPr>
              <a:t>Observer</a:t>
            </a:r>
            <a:r>
              <a:rPr lang="en-US" sz="2000" b="1" dirty="0" smtClean="0">
                <a:solidFill>
                  <a:srgbClr val="92D050"/>
                </a:solidFill>
                <a:effectLst>
                  <a:outerShdw blurRad="38100" dist="38100" dir="2700000" algn="tl">
                    <a:srgbClr val="000000">
                      <a:alpha val="43137"/>
                    </a:srgbClr>
                  </a:outerShdw>
                </a:effectLst>
              </a:rPr>
              <a:t> </a:t>
            </a:r>
            <a:r>
              <a:rPr lang="en-US" sz="2000" b="1" dirty="0" smtClean="0">
                <a:solidFill>
                  <a:schemeClr val="tx1">
                    <a:lumMod val="65000"/>
                    <a:lumOff val="35000"/>
                  </a:schemeClr>
                </a:solidFill>
              </a:rPr>
              <a:t>keeps time. </a:t>
            </a:r>
            <a:endParaRPr lang="en-US" sz="2000" b="1" dirty="0">
              <a:solidFill>
                <a:schemeClr val="tx1">
                  <a:lumMod val="65000"/>
                  <a:lumOff val="35000"/>
                </a:schemeClr>
              </a:solidFill>
            </a:endParaRPr>
          </a:p>
        </p:txBody>
      </p:sp>
      <p:sp>
        <p:nvSpPr>
          <p:cNvPr id="9" name="Shape 1410"/>
          <p:cNvSpPr txBox="1">
            <a:spLocks/>
          </p:cNvSpPr>
          <p:nvPr/>
        </p:nvSpPr>
        <p:spPr bwMode="auto">
          <a:xfrm>
            <a:off x="533400" y="1541183"/>
            <a:ext cx="8669482" cy="15452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700"/>
              </a:spcBef>
              <a:spcAft>
                <a:spcPct val="0"/>
              </a:spcAft>
              <a:buClr>
                <a:srgbClr val="F58220"/>
              </a:buClr>
              <a:buSzPct val="125000"/>
              <a:buFont typeface="Wingdings"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457200">
              <a:spcBef>
                <a:spcPts val="0"/>
              </a:spcBef>
              <a:buClr>
                <a:srgbClr val="968C8C">
                  <a:lumMod val="75000"/>
                </a:srgbClr>
              </a:buClr>
            </a:pPr>
            <a:r>
              <a:rPr lang="en-US" sz="2000" b="1" dirty="0">
                <a:solidFill>
                  <a:schemeClr val="tx1">
                    <a:lumMod val="65000"/>
                    <a:lumOff val="35000"/>
                  </a:schemeClr>
                </a:solidFill>
              </a:rPr>
              <a:t>Get into groups of three:</a:t>
            </a:r>
          </a:p>
          <a:p>
            <a:pPr marL="0" indent="-457200">
              <a:spcBef>
                <a:spcPts val="0"/>
              </a:spcBef>
              <a:buClr>
                <a:schemeClr val="tx1">
                  <a:lumMod val="65000"/>
                  <a:lumOff val="35000"/>
                </a:schemeClr>
              </a:buClr>
              <a:buFont typeface="+mj-lt"/>
              <a:buAutoNum type="arabicPeriod"/>
            </a:pPr>
            <a:r>
              <a:rPr lang="en-US" sz="2000" b="1" dirty="0">
                <a:solidFill>
                  <a:srgbClr val="92D050"/>
                </a:solidFill>
                <a:effectLst>
                  <a:outerShdw blurRad="38100" dist="38100" dir="2700000" algn="tl">
                    <a:srgbClr val="000000">
                      <a:alpha val="43137"/>
                    </a:srgbClr>
                  </a:outerShdw>
                </a:effectLst>
              </a:rPr>
              <a:t>observer</a:t>
            </a:r>
            <a:r>
              <a:rPr lang="en-US" sz="2000" b="1" dirty="0">
                <a:solidFill>
                  <a:srgbClr val="388606">
                    <a:lumMod val="75000"/>
                  </a:srgbClr>
                </a:solidFill>
              </a:rPr>
              <a:t> </a:t>
            </a:r>
            <a:r>
              <a:rPr lang="en-US" sz="2000" i="1" dirty="0">
                <a:solidFill>
                  <a:srgbClr val="F8F8F8">
                    <a:lumMod val="25000"/>
                  </a:srgbClr>
                </a:solidFill>
              </a:rPr>
              <a:t>(and keeps time)</a:t>
            </a:r>
          </a:p>
          <a:p>
            <a:pPr marL="0" indent="-457200">
              <a:spcBef>
                <a:spcPts val="0"/>
              </a:spcBef>
              <a:buClr>
                <a:schemeClr val="tx1">
                  <a:lumMod val="65000"/>
                  <a:lumOff val="35000"/>
                </a:schemeClr>
              </a:buClr>
              <a:buFont typeface="+mj-lt"/>
              <a:buAutoNum type="arabicPeriod"/>
            </a:pPr>
            <a:r>
              <a:rPr lang="en-US" sz="2000" b="1" dirty="0">
                <a:solidFill>
                  <a:srgbClr val="00B0F0"/>
                </a:solidFill>
                <a:effectLst>
                  <a:outerShdw blurRad="38100" dist="38100" dir="2700000" algn="tl">
                    <a:srgbClr val="000000">
                      <a:alpha val="43137"/>
                    </a:srgbClr>
                  </a:outerShdw>
                </a:effectLst>
              </a:rPr>
              <a:t>client</a:t>
            </a:r>
            <a:r>
              <a:rPr lang="en-US" sz="2000" b="1" dirty="0">
                <a:solidFill>
                  <a:srgbClr val="F55505"/>
                </a:solidFill>
              </a:rPr>
              <a:t> </a:t>
            </a:r>
            <a:endParaRPr lang="en-US" sz="2000" b="1" dirty="0">
              <a:solidFill>
                <a:prstClr val="black"/>
              </a:solidFill>
            </a:endParaRPr>
          </a:p>
          <a:p>
            <a:pPr marL="0" indent="-457200">
              <a:spcBef>
                <a:spcPts val="0"/>
              </a:spcBef>
              <a:buClr>
                <a:schemeClr val="tx1">
                  <a:lumMod val="65000"/>
                  <a:lumOff val="35000"/>
                </a:schemeClr>
              </a:buClr>
              <a:buFont typeface="+mj-lt"/>
              <a:buAutoNum type="arabicPeriod"/>
            </a:pPr>
            <a:r>
              <a:rPr lang="en-US" sz="2000" b="1" dirty="0">
                <a:solidFill>
                  <a:srgbClr val="FFC702"/>
                </a:solidFill>
                <a:effectLst>
                  <a:outerShdw blurRad="38100" dist="38100" dir="2700000" algn="tl">
                    <a:srgbClr val="000000">
                      <a:alpha val="43137"/>
                    </a:srgbClr>
                  </a:outerShdw>
                </a:effectLst>
              </a:rPr>
              <a:t>staff </a:t>
            </a:r>
            <a:r>
              <a:rPr lang="en-US" sz="2000" b="1" dirty="0" smtClean="0">
                <a:solidFill>
                  <a:srgbClr val="FFC702"/>
                </a:solidFill>
                <a:effectLst>
                  <a:outerShdw blurRad="38100" dist="38100" dir="2700000" algn="tl">
                    <a:srgbClr val="000000">
                      <a:alpha val="43137"/>
                    </a:srgbClr>
                  </a:outerShdw>
                </a:effectLst>
              </a:rPr>
              <a:t>person / advocate</a:t>
            </a:r>
            <a:endParaRPr lang="en-US" sz="2000" b="1" dirty="0">
              <a:solidFill>
                <a:srgbClr val="FFC702"/>
              </a:solidFill>
              <a:effectLst>
                <a:outerShdw blurRad="38100" dist="38100" dir="2700000" algn="tl">
                  <a:srgbClr val="000000">
                    <a:alpha val="43137"/>
                  </a:srgbClr>
                </a:outerShdw>
              </a:effectLst>
            </a:endParaRPr>
          </a:p>
          <a:p>
            <a:pPr marL="0" indent="-457200">
              <a:spcBef>
                <a:spcPts val="0"/>
              </a:spcBef>
              <a:buClr>
                <a:srgbClr val="968C8C">
                  <a:lumMod val="75000"/>
                </a:srgbClr>
              </a:buClr>
            </a:pPr>
            <a:r>
              <a:rPr lang="en-US" sz="2000" b="1" i="1" dirty="0">
                <a:solidFill>
                  <a:schemeClr val="tx1">
                    <a:lumMod val="65000"/>
                    <a:lumOff val="35000"/>
                  </a:schemeClr>
                </a:solidFill>
              </a:rPr>
              <a:t>Then rotate so everyone gets </a:t>
            </a:r>
            <a:r>
              <a:rPr lang="en-US" sz="2000" b="1" i="1" dirty="0" smtClean="0">
                <a:solidFill>
                  <a:schemeClr val="tx1">
                    <a:lumMod val="65000"/>
                    <a:lumOff val="35000"/>
                  </a:schemeClr>
                </a:solidFill>
              </a:rPr>
              <a:t>to play </a:t>
            </a:r>
            <a:r>
              <a:rPr lang="en-US" sz="2000" b="1" i="1" dirty="0">
                <a:solidFill>
                  <a:schemeClr val="tx1">
                    <a:lumMod val="65000"/>
                    <a:lumOff val="35000"/>
                  </a:schemeClr>
                </a:solidFill>
              </a:rPr>
              <a:t>the </a:t>
            </a:r>
            <a:r>
              <a:rPr lang="en-US" sz="2000" b="1" i="1" dirty="0" smtClean="0">
                <a:solidFill>
                  <a:schemeClr val="tx1">
                    <a:lumMod val="65000"/>
                    <a:lumOff val="35000"/>
                  </a:schemeClr>
                </a:solidFill>
              </a:rPr>
              <a:t>staff person/advocate.</a:t>
            </a:r>
            <a:endParaRPr lang="en-US" sz="2000" b="1" i="1" dirty="0">
              <a:solidFill>
                <a:schemeClr val="tx1">
                  <a:lumMod val="65000"/>
                  <a:lumOff val="35000"/>
                </a:schemeClr>
              </a:solidFill>
            </a:endParaRPr>
          </a:p>
          <a:p>
            <a:pPr marL="0" indent="-457200">
              <a:spcBef>
                <a:spcPts val="0"/>
              </a:spcBef>
              <a:buClr>
                <a:srgbClr val="968C8C">
                  <a:lumMod val="75000"/>
                </a:srgbClr>
              </a:buClr>
            </a:pPr>
            <a:endParaRPr lang="en-US" sz="2000" b="1" dirty="0">
              <a:solidFill>
                <a:prstClr val="black"/>
              </a:solidFill>
            </a:endParaRPr>
          </a:p>
        </p:txBody>
      </p:sp>
      <p:pic>
        <p:nvPicPr>
          <p:cNvPr id="4098" name="Picture 2" descr="Image result for group of three people icon f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3732" y="3280870"/>
            <a:ext cx="2779268" cy="2925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7059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2819399" y="1659718"/>
            <a:ext cx="6086347" cy="4401205"/>
          </a:xfrm>
          <a:prstGeom prst="rect">
            <a:avLst/>
          </a:prstGeom>
          <a:noFill/>
        </p:spPr>
        <p:txBody>
          <a:bodyPr wrap="square" rtlCol="0">
            <a:spAutoFit/>
          </a:bodyPr>
          <a:lstStyle/>
          <a:p>
            <a:r>
              <a:rPr lang="en-US" sz="2800" b="1" dirty="0">
                <a:solidFill>
                  <a:srgbClr val="E98A00"/>
                </a:solidFill>
                <a:effectLst>
                  <a:outerShdw blurRad="38100" dist="38100" dir="2700000" algn="tl">
                    <a:srgbClr val="000000">
                      <a:alpha val="43137"/>
                    </a:srgbClr>
                  </a:outerShdw>
                </a:effectLst>
              </a:rPr>
              <a:t>Sample script:</a:t>
            </a:r>
            <a:r>
              <a:rPr lang="en-US" sz="2800" b="1" dirty="0">
                <a:solidFill>
                  <a:prstClr val="black">
                    <a:lumMod val="65000"/>
                    <a:lumOff val="35000"/>
                  </a:prstClr>
                </a:solidFill>
                <a:effectLst>
                  <a:outerShdw blurRad="38100" dist="38100" dir="2700000" algn="tl">
                    <a:srgbClr val="000000">
                      <a:alpha val="43137"/>
                    </a:srgbClr>
                  </a:outerShdw>
                </a:effectLst>
              </a:rPr>
              <a:t> </a:t>
            </a:r>
            <a:r>
              <a:rPr lang="en-US" sz="2800" dirty="0">
                <a:solidFill>
                  <a:prstClr val="black">
                    <a:lumMod val="65000"/>
                    <a:lumOff val="35000"/>
                  </a:prstClr>
                </a:solidFill>
              </a:rPr>
              <a:t>“We give two of these cards to all the women in our program because we want you to know about birth control methods your partner doesn’t need to know about.  We want you to have this information because relationships can change and so you have this info to help a friend of family member in case it is an issue for them.”</a:t>
            </a:r>
          </a:p>
        </p:txBody>
      </p:sp>
      <p:sp>
        <p:nvSpPr>
          <p:cNvPr id="5" name="TextBox 4"/>
          <p:cNvSpPr txBox="1"/>
          <p:nvPr/>
        </p:nvSpPr>
        <p:spPr>
          <a:xfrm>
            <a:off x="609600" y="1998315"/>
            <a:ext cx="2209799" cy="3323987"/>
          </a:xfrm>
          <a:prstGeom prst="rect">
            <a:avLst/>
          </a:prstGeom>
          <a:noFill/>
        </p:spPr>
        <p:txBody>
          <a:bodyPr wrap="square" rtlCol="0">
            <a:spAutoFit/>
          </a:bodyPr>
          <a:lstStyle/>
          <a:p>
            <a:r>
              <a:rPr lang="en-US" sz="2400" b="1" dirty="0">
                <a:solidFill>
                  <a:srgbClr val="E98A00"/>
                </a:solidFill>
                <a:effectLst>
                  <a:outerShdw blurRad="38100" dist="38100" dir="2700000" algn="tl">
                    <a:srgbClr val="000000">
                      <a:alpha val="43137"/>
                    </a:srgbClr>
                  </a:outerShdw>
                </a:effectLst>
              </a:rPr>
              <a:t>Hand every client two cards “Did You Know Your Relationship Affects Your Health” </a:t>
            </a:r>
          </a:p>
          <a:p>
            <a:endParaRPr lang="en-US" dirty="0">
              <a:solidFill>
                <a:srgbClr val="E98A00"/>
              </a:solidFill>
            </a:endParaRPr>
          </a:p>
        </p:txBody>
      </p:sp>
      <p:sp>
        <p:nvSpPr>
          <p:cNvPr id="3" name="Title 2"/>
          <p:cNvSpPr>
            <a:spLocks noGrp="1"/>
          </p:cNvSpPr>
          <p:nvPr>
            <p:ph type="title"/>
          </p:nvPr>
        </p:nvSpPr>
        <p:spPr>
          <a:xfrm>
            <a:off x="577121" y="555480"/>
            <a:ext cx="8153400" cy="698293"/>
          </a:xfrm>
        </p:spPr>
        <p:txBody>
          <a:bodyPr/>
          <a:lstStyle/>
          <a:p>
            <a:r>
              <a:rPr lang="en-US" sz="3600" dirty="0">
                <a:solidFill>
                  <a:schemeClr val="tx1">
                    <a:lumMod val="65000"/>
                    <a:lumOff val="35000"/>
                  </a:schemeClr>
                </a:solidFill>
              </a:rPr>
              <a:t>Hand Every Client Two Cards</a:t>
            </a:r>
          </a:p>
        </p:txBody>
      </p:sp>
    </p:spTree>
    <p:extLst>
      <p:ext uri="{BB962C8B-B14F-4D97-AF65-F5344CB8AC3E}">
        <p14:creationId xmlns:p14="http://schemas.microsoft.com/office/powerpoint/2010/main" val="37171582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4122"/>
            <a:ext cx="8318056" cy="785498"/>
          </a:xfrm>
        </p:spPr>
        <p:txBody>
          <a:bodyPr>
            <a:noAutofit/>
          </a:bodyPr>
          <a:lstStyle/>
          <a:p>
            <a:r>
              <a:rPr lang="en-US" dirty="0" smtClean="0">
                <a:solidFill>
                  <a:schemeClr val="tx1">
                    <a:lumMod val="65000"/>
                    <a:lumOff val="35000"/>
                  </a:schemeClr>
                </a:solidFill>
                <a:latin typeface="Arial  "/>
              </a:rPr>
              <a:t>National </a:t>
            </a:r>
            <a:r>
              <a:rPr lang="en-US" dirty="0">
                <a:solidFill>
                  <a:schemeClr val="tx1">
                    <a:lumMod val="65000"/>
                    <a:lumOff val="35000"/>
                  </a:schemeClr>
                </a:solidFill>
                <a:latin typeface="Arial  "/>
              </a:rPr>
              <a:t>Health Resource Center on </a:t>
            </a:r>
            <a:r>
              <a:rPr lang="en-US" dirty="0" smtClean="0">
                <a:solidFill>
                  <a:schemeClr val="tx1">
                    <a:lumMod val="65000"/>
                    <a:lumOff val="35000"/>
                  </a:schemeClr>
                </a:solidFill>
                <a:latin typeface="Arial  "/>
              </a:rPr>
              <a:t>DV: </a:t>
            </a:r>
            <a:r>
              <a:rPr lang="en-US" dirty="0" smtClean="0">
                <a:solidFill>
                  <a:schemeClr val="tx1">
                    <a:lumMod val="65000"/>
                    <a:lumOff val="35000"/>
                  </a:schemeClr>
                </a:solidFill>
              </a:rPr>
              <a:t>Setting/Population-specific </a:t>
            </a:r>
            <a:r>
              <a:rPr lang="en-US" dirty="0">
                <a:solidFill>
                  <a:schemeClr val="tx1">
                    <a:lumMod val="65000"/>
                    <a:lumOff val="35000"/>
                  </a:schemeClr>
                </a:solidFill>
              </a:rPr>
              <a:t>Safety Cards</a:t>
            </a:r>
          </a:p>
        </p:txBody>
      </p:sp>
      <p:pic>
        <p:nvPicPr>
          <p:cNvPr id="4" name="Content Placeholder 3"/>
          <p:cNvPicPr>
            <a:picLocks noGrp="1"/>
          </p:cNvPicPr>
          <p:nvPr>
            <p:ph sz="quarter" idx="4294967295"/>
          </p:nvPr>
        </p:nvPicPr>
        <p:blipFill rotWithShape="1">
          <a:blip r:embed="rId3" cstate="print">
            <a:extLst>
              <a:ext uri="{28A0092B-C50C-407E-A947-70E740481C1C}">
                <a14:useLocalDpi xmlns:a14="http://schemas.microsoft.com/office/drawing/2010/main" val="0"/>
              </a:ext>
            </a:extLst>
          </a:blip>
          <a:srcRect l="60605" t="44471" r="18910" b="20053"/>
          <a:stretch/>
        </p:blipFill>
        <p:spPr bwMode="auto">
          <a:xfrm>
            <a:off x="885351" y="1655119"/>
            <a:ext cx="1974850" cy="1190625"/>
          </a:xfrm>
          <a:prstGeom prst="rect">
            <a:avLst/>
          </a:prstGeom>
          <a:ln>
            <a:noFill/>
          </a:ln>
          <a:effectLst>
            <a:outerShdw blurRad="50800" dist="50800" dir="5400000" algn="ctr" rotWithShape="0">
              <a:schemeClr val="accent3"/>
            </a:outerShdw>
          </a:effectLst>
          <a:scene3d>
            <a:camera prst="orthographicFront">
              <a:rot lat="0" lon="0" rev="600000"/>
            </a:camera>
            <a:lightRig rig="threePt" dir="t"/>
          </a:scene3d>
          <a:extLst>
            <a:ext uri="{53640926-AAD7-44D8-BBD7-CCE9431645EC}">
              <a14:shadowObscured xmlns:a14="http://schemas.microsoft.com/office/drawing/2010/main"/>
            </a:ext>
          </a:ex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59775" t="59460" r="19872" b="5619"/>
          <a:stretch/>
        </p:blipFill>
        <p:spPr bwMode="auto">
          <a:xfrm>
            <a:off x="2199439" y="2813533"/>
            <a:ext cx="1893498" cy="1195729"/>
          </a:xfrm>
          <a:prstGeom prst="rect">
            <a:avLst/>
          </a:prstGeom>
          <a:ln>
            <a:noFill/>
          </a:ln>
          <a:scene3d>
            <a:camera prst="orthographicFront">
              <a:rot lat="0" lon="0" rev="21000000"/>
            </a:camera>
            <a:lightRig rig="threePt" dir="t"/>
          </a:scene3d>
          <a:extLst>
            <a:ext uri="{53640926-AAD7-44D8-BBD7-CCE9431645EC}">
              <a14:shadowObscured xmlns:a14="http://schemas.microsoft.com/office/drawing/2010/main"/>
            </a:ext>
          </a:extLst>
        </p:spPr>
      </p:pic>
      <p:pic>
        <p:nvPicPr>
          <p:cNvPr id="5" name="Picture 4" descr="Click here for more information about Caring Relationships, Healthy You Safety Card (PDF)"/>
          <p:cNvPicPr/>
          <p:nvPr/>
        </p:nvPicPr>
        <p:blipFill>
          <a:blip r:embed="rId5">
            <a:extLst>
              <a:ext uri="{28A0092B-C50C-407E-A947-70E740481C1C}">
                <a14:useLocalDpi xmlns:a14="http://schemas.microsoft.com/office/drawing/2010/main" val="0"/>
              </a:ext>
            </a:extLst>
          </a:blip>
          <a:srcRect/>
          <a:stretch>
            <a:fillRect/>
          </a:stretch>
        </p:blipFill>
        <p:spPr bwMode="auto">
          <a:xfrm>
            <a:off x="355105" y="2813533"/>
            <a:ext cx="1975275" cy="1259455"/>
          </a:xfrm>
          <a:prstGeom prst="rect">
            <a:avLst/>
          </a:prstGeom>
          <a:noFill/>
          <a:ln>
            <a:noFill/>
          </a:ln>
          <a:scene3d>
            <a:camera prst="orthographicFront">
              <a:rot lat="0" lon="0" rev="600000"/>
            </a:camera>
            <a:lightRig rig="threePt" dir="t"/>
          </a:scene3d>
        </p:spPr>
      </p:pic>
      <p:sp>
        <p:nvSpPr>
          <p:cNvPr id="8" name="TextBox 7"/>
          <p:cNvSpPr txBox="1"/>
          <p:nvPr/>
        </p:nvSpPr>
        <p:spPr>
          <a:xfrm>
            <a:off x="4419600" y="1447800"/>
            <a:ext cx="5056287" cy="4901983"/>
          </a:xfrm>
          <a:prstGeom prst="rect">
            <a:avLst/>
          </a:prstGeom>
          <a:noFill/>
        </p:spPr>
        <p:txBody>
          <a:bodyPr wrap="square" rtlCol="0">
            <a:spAutoFit/>
          </a:bodyPr>
          <a:lstStyle/>
          <a:p>
            <a:pPr>
              <a:lnSpc>
                <a:spcPct val="107000"/>
              </a:lnSpc>
              <a:spcAft>
                <a:spcPts val="800"/>
              </a:spcAft>
              <a:buClr>
                <a:srgbClr val="E98A00"/>
              </a:buClr>
            </a:pPr>
            <a:r>
              <a:rPr lang="en-US" sz="1600" b="1" u="sng" dirty="0">
                <a:solidFill>
                  <a:srgbClr val="E98A00"/>
                </a:solidFill>
                <a:effectLst>
                  <a:outerShdw blurRad="38100" dist="38100" dir="2700000" algn="tl">
                    <a:srgbClr val="000000">
                      <a:alpha val="43137"/>
                    </a:srgbClr>
                  </a:outerShdw>
                </a:effectLst>
                <a:ea typeface="MS PGothic" pitchFamily="34" charset="-128"/>
              </a:rPr>
              <a:t>Population Specific</a:t>
            </a:r>
          </a:p>
          <a:p>
            <a:pPr marL="342900" indent="-342900">
              <a:lnSpc>
                <a:spcPct val="107000"/>
              </a:lnSpc>
              <a:buClr>
                <a:srgbClr val="E98A00"/>
              </a:buClr>
              <a:buFont typeface="Symbol" panose="05050102010706020507" pitchFamily="18" charset="2"/>
              <a:buChar char=""/>
            </a:pPr>
            <a:r>
              <a:rPr lang="en-US" sz="1600" dirty="0">
                <a:solidFill>
                  <a:schemeClr val="tx1">
                    <a:lumMod val="65000"/>
                    <a:lumOff val="35000"/>
                  </a:schemeClr>
                </a:solidFill>
                <a:ea typeface="Times New Roman" panose="02020603050405020304" pitchFamily="18" charset="0"/>
                <a:cs typeface="Times New Roman" panose="02020603050405020304" pitchFamily="18" charset="0"/>
              </a:rPr>
              <a:t>American Indian/Alaska Native</a:t>
            </a:r>
          </a:p>
          <a:p>
            <a:pPr marL="342900" indent="-342900">
              <a:lnSpc>
                <a:spcPct val="107000"/>
              </a:lnSpc>
              <a:buClr>
                <a:srgbClr val="F09208"/>
              </a:buClr>
              <a:buFont typeface="Symbol" panose="05050102010706020507" pitchFamily="18" charset="2"/>
              <a:buChar char=""/>
            </a:pPr>
            <a:r>
              <a:rPr lang="en-US" sz="1600" dirty="0">
                <a:solidFill>
                  <a:schemeClr val="tx1">
                    <a:lumMod val="65000"/>
                    <a:lumOff val="35000"/>
                  </a:schemeClr>
                </a:solidFill>
                <a:ea typeface="Times New Roman" panose="02020603050405020304" pitchFamily="18" charset="0"/>
                <a:cs typeface="Times New Roman" panose="02020603050405020304" pitchFamily="18" charset="0"/>
              </a:rPr>
              <a:t>College </a:t>
            </a:r>
            <a:r>
              <a:rPr lang="en-US" sz="1600" dirty="0" smtClean="0">
                <a:solidFill>
                  <a:schemeClr val="tx1">
                    <a:lumMod val="65000"/>
                    <a:lumOff val="35000"/>
                  </a:schemeClr>
                </a:solidFill>
                <a:ea typeface="Times New Roman" panose="02020603050405020304" pitchFamily="18" charset="0"/>
                <a:cs typeface="Times New Roman" panose="02020603050405020304" pitchFamily="18" charset="0"/>
              </a:rPr>
              <a:t>Campus</a:t>
            </a:r>
          </a:p>
          <a:p>
            <a:pPr marL="342900" indent="-342900">
              <a:lnSpc>
                <a:spcPct val="107000"/>
              </a:lnSpc>
              <a:buClr>
                <a:srgbClr val="F09208"/>
              </a:buClr>
              <a:buFont typeface="Symbol" panose="05050102010706020507" pitchFamily="18" charset="2"/>
              <a:buChar char=""/>
            </a:pPr>
            <a:r>
              <a:rPr lang="en-US" sz="1600" smtClean="0">
                <a:solidFill>
                  <a:schemeClr val="tx1">
                    <a:lumMod val="65000"/>
                    <a:lumOff val="35000"/>
                  </a:schemeClr>
                </a:solidFill>
                <a:ea typeface="Times New Roman" panose="02020603050405020304" pitchFamily="18" charset="0"/>
                <a:cs typeface="Times New Roman" panose="02020603050405020304" pitchFamily="18" charset="0"/>
              </a:rPr>
              <a:t>Muslim youth</a:t>
            </a:r>
            <a:endParaRPr lang="en-US" sz="1600" dirty="0">
              <a:solidFill>
                <a:schemeClr val="tx1">
                  <a:lumMod val="65000"/>
                  <a:lumOff val="35000"/>
                </a:schemeClr>
              </a:solidFill>
              <a:ea typeface="Times New Roman" panose="02020603050405020304" pitchFamily="18" charset="0"/>
              <a:cs typeface="Times New Roman" panose="02020603050405020304" pitchFamily="18" charset="0"/>
            </a:endParaRPr>
          </a:p>
          <a:p>
            <a:pPr marL="342900" indent="-342900">
              <a:lnSpc>
                <a:spcPct val="107000"/>
              </a:lnSpc>
              <a:buClr>
                <a:srgbClr val="F09208"/>
              </a:buClr>
              <a:buFont typeface="Symbol" panose="05050102010706020507" pitchFamily="18" charset="2"/>
              <a:buChar char=""/>
            </a:pPr>
            <a:r>
              <a:rPr lang="en-US" sz="1600" dirty="0">
                <a:solidFill>
                  <a:schemeClr val="tx1">
                    <a:lumMod val="65000"/>
                    <a:lumOff val="35000"/>
                  </a:schemeClr>
                </a:solidFill>
                <a:ea typeface="Times New Roman" panose="02020603050405020304" pitchFamily="18" charset="0"/>
                <a:cs typeface="Times New Roman" panose="02020603050405020304" pitchFamily="18" charset="0"/>
              </a:rPr>
              <a:t>Hawaiian Communities</a:t>
            </a:r>
          </a:p>
          <a:p>
            <a:pPr marL="342900" indent="-342900">
              <a:lnSpc>
                <a:spcPct val="107000"/>
              </a:lnSpc>
              <a:buClr>
                <a:srgbClr val="F09208"/>
              </a:buClr>
              <a:buFont typeface="Symbol" panose="05050102010706020507" pitchFamily="18" charset="2"/>
              <a:buChar char=""/>
            </a:pPr>
            <a:r>
              <a:rPr lang="en-US" sz="1600" dirty="0">
                <a:solidFill>
                  <a:schemeClr val="tx1">
                    <a:lumMod val="65000"/>
                    <a:lumOff val="35000"/>
                  </a:schemeClr>
                </a:solidFill>
                <a:ea typeface="Times New Roman" panose="02020603050405020304" pitchFamily="18" charset="0"/>
                <a:cs typeface="Times New Roman" panose="02020603050405020304" pitchFamily="18" charset="0"/>
              </a:rPr>
              <a:t>HIV+ and HIV testing </a:t>
            </a:r>
          </a:p>
          <a:p>
            <a:pPr marL="342900" indent="-342900">
              <a:lnSpc>
                <a:spcPct val="107000"/>
              </a:lnSpc>
              <a:buClr>
                <a:srgbClr val="F09208"/>
              </a:buClr>
              <a:buFont typeface="Symbol" panose="05050102010706020507" pitchFamily="18" charset="2"/>
              <a:buChar char=""/>
            </a:pPr>
            <a:r>
              <a:rPr lang="en-US" sz="1600" dirty="0">
                <a:solidFill>
                  <a:schemeClr val="tx1">
                    <a:lumMod val="65000"/>
                    <a:lumOff val="35000"/>
                  </a:schemeClr>
                </a:solidFill>
                <a:ea typeface="Times New Roman" panose="02020603050405020304" pitchFamily="18" charset="0"/>
                <a:cs typeface="Times New Roman" panose="02020603050405020304" pitchFamily="18" charset="0"/>
              </a:rPr>
              <a:t>Lesbian, Gay, Bisexual, Questioning (LGBQ)</a:t>
            </a:r>
          </a:p>
          <a:p>
            <a:pPr marL="342900" indent="-342900">
              <a:lnSpc>
                <a:spcPct val="107000"/>
              </a:lnSpc>
              <a:buClr>
                <a:srgbClr val="F09208"/>
              </a:buClr>
              <a:buFont typeface="Symbol" panose="05050102010706020507" pitchFamily="18" charset="2"/>
              <a:buChar char=""/>
            </a:pPr>
            <a:r>
              <a:rPr lang="en-US" sz="1600" dirty="0">
                <a:solidFill>
                  <a:schemeClr val="tx1">
                    <a:lumMod val="65000"/>
                    <a:lumOff val="35000"/>
                  </a:schemeClr>
                </a:solidFill>
                <a:ea typeface="Times New Roman" panose="02020603050405020304" pitchFamily="18" charset="0"/>
                <a:cs typeface="Times New Roman" panose="02020603050405020304" pitchFamily="18" charset="0"/>
              </a:rPr>
              <a:t>Parents</a:t>
            </a:r>
          </a:p>
          <a:p>
            <a:pPr marL="342900" indent="-342900">
              <a:lnSpc>
                <a:spcPct val="107000"/>
              </a:lnSpc>
              <a:buClr>
                <a:srgbClr val="F09208"/>
              </a:buClr>
              <a:buFont typeface="Symbol" panose="05050102010706020507" pitchFamily="18" charset="2"/>
              <a:buChar char=""/>
            </a:pPr>
            <a:r>
              <a:rPr lang="en-US" sz="1600" dirty="0">
                <a:solidFill>
                  <a:schemeClr val="tx1">
                    <a:lumMod val="65000"/>
                    <a:lumOff val="35000"/>
                  </a:schemeClr>
                </a:solidFill>
                <a:ea typeface="Times New Roman" panose="02020603050405020304" pitchFamily="18" charset="0"/>
                <a:cs typeface="Times New Roman" panose="02020603050405020304" pitchFamily="18" charset="0"/>
              </a:rPr>
              <a:t>Pregnant or parenting teens</a:t>
            </a:r>
          </a:p>
          <a:p>
            <a:pPr marL="342900" indent="-342900">
              <a:lnSpc>
                <a:spcPct val="107000"/>
              </a:lnSpc>
              <a:buClr>
                <a:srgbClr val="F09208"/>
              </a:buClr>
              <a:buFont typeface="Symbol" panose="05050102010706020507" pitchFamily="18" charset="2"/>
              <a:buChar char=""/>
            </a:pPr>
            <a:r>
              <a:rPr lang="en-US" sz="1600" dirty="0">
                <a:solidFill>
                  <a:schemeClr val="tx1">
                    <a:lumMod val="65000"/>
                    <a:lumOff val="35000"/>
                  </a:schemeClr>
                </a:solidFill>
                <a:ea typeface="Times New Roman" panose="02020603050405020304" pitchFamily="18" charset="0"/>
                <a:cs typeface="Times New Roman" panose="02020603050405020304" pitchFamily="18" charset="0"/>
              </a:rPr>
              <a:t>Transgender/Gender Non-conforming persons</a:t>
            </a:r>
          </a:p>
          <a:p>
            <a:pPr marL="342900" indent="-342900">
              <a:spcAft>
                <a:spcPts val="800"/>
              </a:spcAft>
              <a:buClr>
                <a:srgbClr val="F09208"/>
              </a:buClr>
              <a:buFont typeface="Symbol" panose="05050102010706020507" pitchFamily="18" charset="2"/>
              <a:buChar char=""/>
            </a:pPr>
            <a:r>
              <a:rPr lang="en-US" sz="1600" dirty="0">
                <a:solidFill>
                  <a:schemeClr val="tx1">
                    <a:lumMod val="65000"/>
                    <a:lumOff val="35000"/>
                  </a:schemeClr>
                </a:solidFill>
                <a:ea typeface="Times New Roman" panose="02020603050405020304" pitchFamily="18" charset="0"/>
                <a:cs typeface="Times New Roman" panose="02020603050405020304" pitchFamily="18" charset="0"/>
              </a:rPr>
              <a:t>Women across the </a:t>
            </a:r>
            <a:r>
              <a:rPr lang="en-US" sz="1600" dirty="0" smtClean="0">
                <a:solidFill>
                  <a:schemeClr val="tx1">
                    <a:lumMod val="65000"/>
                    <a:lumOff val="35000"/>
                  </a:schemeClr>
                </a:solidFill>
                <a:ea typeface="Times New Roman" panose="02020603050405020304" pitchFamily="18" charset="0"/>
                <a:cs typeface="Times New Roman" panose="02020603050405020304" pitchFamily="18" charset="0"/>
              </a:rPr>
              <a:t>lifespan</a:t>
            </a:r>
            <a:endParaRPr lang="en-US" sz="1600" dirty="0">
              <a:solidFill>
                <a:schemeClr val="tx1">
                  <a:lumMod val="65000"/>
                  <a:lumOff val="35000"/>
                </a:schemeClr>
              </a:solidFill>
              <a:ea typeface="Times New Roman" panose="02020603050405020304" pitchFamily="18" charset="0"/>
              <a:cs typeface="Times New Roman" panose="02020603050405020304" pitchFamily="18" charset="0"/>
            </a:endParaRPr>
          </a:p>
          <a:p>
            <a:pPr>
              <a:buClr>
                <a:srgbClr val="F09208"/>
              </a:buClr>
            </a:pPr>
            <a:endParaRPr lang="en-US" sz="1600" dirty="0">
              <a:solidFill>
                <a:schemeClr val="tx1">
                  <a:lumMod val="65000"/>
                  <a:lumOff val="35000"/>
                </a:schemeClr>
              </a:solidFill>
              <a:cs typeface="Times New Roman" panose="02020603050405020304" pitchFamily="18" charset="0"/>
            </a:endParaRPr>
          </a:p>
          <a:p>
            <a:pPr>
              <a:buClr>
                <a:srgbClr val="F09208"/>
              </a:buClr>
            </a:pPr>
            <a:r>
              <a:rPr lang="en-US" sz="1600" dirty="0">
                <a:solidFill>
                  <a:schemeClr val="tx1">
                    <a:lumMod val="65000"/>
                    <a:lumOff val="35000"/>
                  </a:schemeClr>
                </a:solidFill>
                <a:cs typeface="Times New Roman" panose="02020603050405020304" pitchFamily="18" charset="0"/>
              </a:rPr>
              <a:t>All cards are available in English and most are available in Spanish. </a:t>
            </a:r>
          </a:p>
          <a:p>
            <a:pPr>
              <a:buClr>
                <a:srgbClr val="F09208"/>
              </a:buClr>
            </a:pPr>
            <a:endParaRPr lang="en-US" sz="1600" dirty="0">
              <a:solidFill>
                <a:schemeClr val="tx1">
                  <a:lumMod val="65000"/>
                  <a:lumOff val="35000"/>
                </a:schemeClr>
              </a:solidFill>
              <a:cs typeface="Times New Roman" panose="02020603050405020304" pitchFamily="18" charset="0"/>
            </a:endParaRPr>
          </a:p>
          <a:p>
            <a:pPr>
              <a:buClr>
                <a:srgbClr val="F09208"/>
              </a:buClr>
            </a:pPr>
            <a:r>
              <a:rPr lang="en-US" sz="1600" dirty="0">
                <a:solidFill>
                  <a:schemeClr val="tx1">
                    <a:lumMod val="65000"/>
                    <a:lumOff val="35000"/>
                  </a:schemeClr>
                </a:solidFill>
                <a:cs typeface="Times New Roman" panose="02020603050405020304" pitchFamily="18" charset="0"/>
              </a:rPr>
              <a:t>Primary care (general health) card is available in Chinese, Tagalog, and soon Vietnamese, Korean, Armenian and French</a:t>
            </a:r>
            <a:endParaRPr lang="en-US" sz="1600" dirty="0">
              <a:solidFill>
                <a:schemeClr val="tx1">
                  <a:lumMod val="65000"/>
                  <a:lumOff val="35000"/>
                </a:schemeClr>
              </a:solidFill>
            </a:endParaRPr>
          </a:p>
        </p:txBody>
      </p:sp>
      <p:sp>
        <p:nvSpPr>
          <p:cNvPr id="9" name="TextBox 8"/>
          <p:cNvSpPr txBox="1"/>
          <p:nvPr/>
        </p:nvSpPr>
        <p:spPr>
          <a:xfrm>
            <a:off x="355105" y="4243689"/>
            <a:ext cx="7233382" cy="2674386"/>
          </a:xfrm>
          <a:prstGeom prst="rect">
            <a:avLst/>
          </a:prstGeom>
          <a:noFill/>
        </p:spPr>
        <p:txBody>
          <a:bodyPr wrap="square" rtlCol="0">
            <a:spAutoFit/>
          </a:bodyPr>
          <a:lstStyle/>
          <a:p>
            <a:pPr>
              <a:lnSpc>
                <a:spcPct val="107000"/>
              </a:lnSpc>
              <a:spcAft>
                <a:spcPts val="800"/>
              </a:spcAft>
              <a:buClr>
                <a:srgbClr val="F09208"/>
              </a:buClr>
            </a:pPr>
            <a:r>
              <a:rPr lang="en-US" sz="1600" b="1" u="sng" dirty="0">
                <a:solidFill>
                  <a:srgbClr val="E98A00"/>
                </a:solidFill>
                <a:effectLst>
                  <a:outerShdw blurRad="38100" dist="38100" dir="2700000" algn="tl">
                    <a:srgbClr val="000000">
                      <a:alpha val="43137"/>
                    </a:srgbClr>
                  </a:outerShdw>
                </a:effectLst>
                <a:ea typeface="MS PGothic" pitchFamily="34" charset="-128"/>
              </a:rPr>
              <a:t>Setting Specific and Topical</a:t>
            </a:r>
          </a:p>
          <a:p>
            <a:pPr marL="285750" indent="-285750">
              <a:buClr>
                <a:srgbClr val="F09208"/>
              </a:buClr>
              <a:buFont typeface="Arial" panose="020B0604020202020204" pitchFamily="34" charset="0"/>
              <a:buChar char="•"/>
            </a:pPr>
            <a:r>
              <a:rPr lang="en-US" sz="1600" dirty="0">
                <a:solidFill>
                  <a:schemeClr val="tx1">
                    <a:lumMod val="75000"/>
                    <a:lumOff val="25000"/>
                  </a:schemeClr>
                </a:solidFill>
              </a:rPr>
              <a:t>Adolescent Health</a:t>
            </a:r>
          </a:p>
          <a:p>
            <a:pPr marL="285750" indent="-285750">
              <a:buClr>
                <a:srgbClr val="F09208"/>
              </a:buClr>
              <a:buFont typeface="Arial" panose="020B0604020202020204" pitchFamily="34" charset="0"/>
              <a:buChar char="•"/>
            </a:pPr>
            <a:r>
              <a:rPr lang="en-US" sz="1600" dirty="0">
                <a:solidFill>
                  <a:schemeClr val="tx1">
                    <a:lumMod val="75000"/>
                    <a:lumOff val="25000"/>
                  </a:schemeClr>
                </a:solidFill>
              </a:rPr>
              <a:t>Behavioral Health</a:t>
            </a:r>
          </a:p>
          <a:p>
            <a:pPr marL="285750" indent="-285750">
              <a:buClr>
                <a:srgbClr val="F09208"/>
              </a:buClr>
              <a:buFont typeface="Arial" panose="020B0604020202020204" pitchFamily="34" charset="0"/>
              <a:buChar char="•"/>
            </a:pPr>
            <a:r>
              <a:rPr lang="en-US" sz="1600" dirty="0">
                <a:solidFill>
                  <a:schemeClr val="tx1">
                    <a:lumMod val="75000"/>
                    <a:lumOff val="25000"/>
                  </a:schemeClr>
                </a:solidFill>
              </a:rPr>
              <a:t>HIV</a:t>
            </a:r>
          </a:p>
          <a:p>
            <a:pPr marL="285750" indent="-285750">
              <a:buClr>
                <a:srgbClr val="F09208"/>
              </a:buClr>
              <a:buFont typeface="Arial" panose="020B0604020202020204" pitchFamily="34" charset="0"/>
              <a:buChar char="•"/>
            </a:pPr>
            <a:r>
              <a:rPr lang="en-US" sz="1600" dirty="0">
                <a:solidFill>
                  <a:schemeClr val="tx1">
                    <a:lumMod val="75000"/>
                    <a:lumOff val="25000"/>
                  </a:schemeClr>
                </a:solidFill>
              </a:rPr>
              <a:t>Home Visitation</a:t>
            </a:r>
          </a:p>
          <a:p>
            <a:pPr marL="285750" indent="-285750">
              <a:buClr>
                <a:srgbClr val="F09208"/>
              </a:buClr>
              <a:buFont typeface="Arial" panose="020B0604020202020204" pitchFamily="34" charset="0"/>
              <a:buChar char="•"/>
            </a:pPr>
            <a:r>
              <a:rPr lang="en-US" sz="1600" dirty="0">
                <a:solidFill>
                  <a:schemeClr val="tx1">
                    <a:lumMod val="75000"/>
                    <a:lumOff val="25000"/>
                  </a:schemeClr>
                </a:solidFill>
              </a:rPr>
              <a:t>Pediatrics</a:t>
            </a:r>
          </a:p>
          <a:p>
            <a:pPr marL="285750" indent="-285750">
              <a:buClr>
                <a:srgbClr val="F09208"/>
              </a:buClr>
              <a:buFont typeface="Arial" panose="020B0604020202020204" pitchFamily="34" charset="0"/>
              <a:buChar char="•"/>
            </a:pPr>
            <a:r>
              <a:rPr lang="en-US" sz="1600" dirty="0">
                <a:solidFill>
                  <a:schemeClr val="tx1">
                    <a:lumMod val="75000"/>
                    <a:lumOff val="25000"/>
                  </a:schemeClr>
                </a:solidFill>
              </a:rPr>
              <a:t>Primary Care (General Health)</a:t>
            </a:r>
          </a:p>
          <a:p>
            <a:pPr marL="285750" indent="-285750">
              <a:buClr>
                <a:srgbClr val="F09208"/>
              </a:buClr>
              <a:buFont typeface="Arial" panose="020B0604020202020204" pitchFamily="34" charset="0"/>
              <a:buChar char="•"/>
            </a:pPr>
            <a:r>
              <a:rPr lang="en-US" sz="1600" dirty="0">
                <a:solidFill>
                  <a:schemeClr val="tx1">
                    <a:lumMod val="75000"/>
                    <a:lumOff val="25000"/>
                  </a:schemeClr>
                </a:solidFill>
              </a:rPr>
              <a:t>Reproductive Health and Perinatal</a:t>
            </a: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endParaRPr lang="en-US" sz="1600" dirty="0">
              <a:solidFill>
                <a:prstClr val="black"/>
              </a:solidFill>
            </a:endParaRPr>
          </a:p>
        </p:txBody>
      </p:sp>
    </p:spTree>
    <p:extLst>
      <p:ext uri="{BB962C8B-B14F-4D97-AF65-F5344CB8AC3E}">
        <p14:creationId xmlns:p14="http://schemas.microsoft.com/office/powerpoint/2010/main" val="639852635"/>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AA5B109-193C-4B85-A541-F0B07A5BD810}"/>
              </a:ext>
            </a:extLst>
          </p:cNvPr>
          <p:cNvPicPr/>
          <p:nvPr/>
        </p:nvPicPr>
        <p:blipFill rotWithShape="1">
          <a:blip r:embed="rId3"/>
          <a:srcRect l="38888" t="14624" r="40278" b="36753"/>
          <a:stretch/>
        </p:blipFill>
        <p:spPr bwMode="auto">
          <a:xfrm>
            <a:off x="762000" y="1677911"/>
            <a:ext cx="2205334" cy="255454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596900" y="354056"/>
            <a:ext cx="8407400" cy="612775"/>
          </a:xfrm>
        </p:spPr>
        <p:txBody>
          <a:bodyPr>
            <a:noAutofit/>
          </a:bodyPr>
          <a:lstStyle/>
          <a:p>
            <a:r>
              <a:rPr lang="en-US" sz="3600" dirty="0">
                <a:solidFill>
                  <a:schemeClr val="tx1">
                    <a:lumMod val="65000"/>
                    <a:lumOff val="35000"/>
                  </a:schemeClr>
                </a:solidFill>
                <a:latin typeface="Arial  "/>
              </a:rPr>
              <a:t>National Health Resource Center on DV: </a:t>
            </a:r>
            <a:r>
              <a:rPr lang="en-US" sz="3600" dirty="0" smtClean="0">
                <a:solidFill>
                  <a:schemeClr val="tx1">
                    <a:lumMod val="65000"/>
                    <a:lumOff val="35000"/>
                  </a:schemeClr>
                </a:solidFill>
                <a:latin typeface="Arial  "/>
              </a:rPr>
              <a:t>Technical Assistance and </a:t>
            </a:r>
            <a:r>
              <a:rPr lang="en-US" sz="3600" dirty="0" smtClean="0">
                <a:solidFill>
                  <a:schemeClr val="tx1">
                    <a:lumMod val="65000"/>
                    <a:lumOff val="35000"/>
                  </a:schemeClr>
                </a:solidFill>
              </a:rPr>
              <a:t>Tools </a:t>
            </a:r>
          </a:p>
        </p:txBody>
      </p:sp>
      <p:sp>
        <p:nvSpPr>
          <p:cNvPr id="6" name="TextBox 5"/>
          <p:cNvSpPr txBox="1"/>
          <p:nvPr/>
        </p:nvSpPr>
        <p:spPr>
          <a:xfrm>
            <a:off x="3507583" y="1667759"/>
            <a:ext cx="5651500" cy="2862322"/>
          </a:xfrm>
          <a:prstGeom prst="rect">
            <a:avLst/>
          </a:prstGeom>
          <a:noFill/>
        </p:spPr>
        <p:txBody>
          <a:bodyPr wrap="square" rtlCol="0">
            <a:spAutoFit/>
          </a:bodyPr>
          <a:lstStyle/>
          <a:p>
            <a:pPr marL="342900" lvl="1" indent="-342900" defTabSz="457200" eaLnBrk="0" fontAlgn="base" hangingPunct="0">
              <a:buClr>
                <a:srgbClr val="F09208"/>
              </a:buClr>
              <a:buFont typeface="Arial" panose="020B0604020202020204" pitchFamily="34" charset="0"/>
              <a:buChar char="•"/>
              <a:defRPr/>
            </a:pPr>
            <a:r>
              <a:rPr lang="en-US" sz="2000" b="1" kern="0" dirty="0" smtClean="0">
                <a:solidFill>
                  <a:schemeClr val="tx1">
                    <a:lumMod val="65000"/>
                    <a:lumOff val="35000"/>
                  </a:schemeClr>
                </a:solidFill>
                <a:latin typeface="Arial  "/>
                <a:cs typeface="Arial" pitchFamily="34" charset="0"/>
              </a:rPr>
              <a:t>Safety card tools</a:t>
            </a:r>
          </a:p>
          <a:p>
            <a:pPr marL="342900" lvl="1" indent="-342900" defTabSz="457200" eaLnBrk="0" fontAlgn="base" hangingPunct="0">
              <a:buClr>
                <a:srgbClr val="F09208"/>
              </a:buClr>
              <a:buFont typeface="Arial" panose="020B0604020202020204" pitchFamily="34" charset="0"/>
              <a:buChar char="•"/>
              <a:defRPr/>
            </a:pPr>
            <a:r>
              <a:rPr lang="en-US" sz="2000" b="1" kern="0" dirty="0" smtClean="0">
                <a:solidFill>
                  <a:schemeClr val="tx1">
                    <a:lumMod val="65000"/>
                    <a:lumOff val="35000"/>
                  </a:schemeClr>
                </a:solidFill>
                <a:latin typeface="Arial  "/>
                <a:cs typeface="Arial" pitchFamily="34" charset="0"/>
              </a:rPr>
              <a:t>Trauma informed health brochure for survivors of trauma and abuse</a:t>
            </a:r>
            <a:endParaRPr lang="en-US" sz="2000" b="1" kern="0" dirty="0">
              <a:solidFill>
                <a:schemeClr val="tx1">
                  <a:lumMod val="65000"/>
                  <a:lumOff val="35000"/>
                </a:schemeClr>
              </a:solidFill>
              <a:latin typeface="Arial  "/>
              <a:cs typeface="Arial" pitchFamily="34" charset="0"/>
            </a:endParaRPr>
          </a:p>
          <a:p>
            <a:pPr marL="342900" lvl="1" indent="-342900" defTabSz="457200" eaLnBrk="0" fontAlgn="base" hangingPunct="0">
              <a:buClr>
                <a:srgbClr val="F09208"/>
              </a:buClr>
              <a:buFont typeface="Arial" panose="020B0604020202020204" pitchFamily="34" charset="0"/>
              <a:buChar char="•"/>
              <a:defRPr/>
            </a:pPr>
            <a:r>
              <a:rPr lang="en-US" sz="2000" b="1" kern="0" dirty="0" smtClean="0">
                <a:solidFill>
                  <a:schemeClr val="tx1">
                    <a:lumMod val="65000"/>
                    <a:lumOff val="35000"/>
                  </a:schemeClr>
                </a:solidFill>
                <a:latin typeface="Arial  "/>
                <a:cs typeface="Arial" pitchFamily="34" charset="0"/>
              </a:rPr>
              <a:t>Advocate toolkit</a:t>
            </a:r>
          </a:p>
          <a:p>
            <a:pPr marL="342900" lvl="1" indent="-342900" defTabSz="457200" eaLnBrk="0" fontAlgn="base" hangingPunct="0">
              <a:buClr>
                <a:srgbClr val="F09208"/>
              </a:buClr>
              <a:buFont typeface="Arial" panose="020B0604020202020204" pitchFamily="34" charset="0"/>
              <a:buChar char="•"/>
              <a:defRPr/>
            </a:pPr>
            <a:r>
              <a:rPr lang="en-US" sz="2000" b="1" kern="0" dirty="0" smtClean="0">
                <a:solidFill>
                  <a:schemeClr val="tx1">
                    <a:lumMod val="65000"/>
                    <a:lumOff val="35000"/>
                  </a:schemeClr>
                </a:solidFill>
                <a:latin typeface="Arial  "/>
                <a:cs typeface="Arial" pitchFamily="34" charset="0"/>
              </a:rPr>
              <a:t>Webinar series</a:t>
            </a:r>
          </a:p>
          <a:p>
            <a:pPr marL="342900" lvl="1" indent="-342900" defTabSz="457200" eaLnBrk="0" fontAlgn="base" hangingPunct="0">
              <a:buClr>
                <a:srgbClr val="F09208"/>
              </a:buClr>
              <a:buFont typeface="Arial" panose="020B0604020202020204" pitchFamily="34" charset="0"/>
              <a:buChar char="•"/>
              <a:defRPr/>
            </a:pPr>
            <a:r>
              <a:rPr lang="en-US" sz="2000" b="1" kern="0" dirty="0" smtClean="0">
                <a:solidFill>
                  <a:schemeClr val="tx1">
                    <a:lumMod val="65000"/>
                    <a:lumOff val="35000"/>
                  </a:schemeClr>
                </a:solidFill>
                <a:latin typeface="Arial  "/>
                <a:cs typeface="Arial" pitchFamily="34" charset="0"/>
              </a:rPr>
              <a:t>Training </a:t>
            </a:r>
            <a:r>
              <a:rPr lang="en-US" sz="2000" b="1" kern="0" dirty="0">
                <a:solidFill>
                  <a:schemeClr val="tx1">
                    <a:lumMod val="65000"/>
                    <a:lumOff val="35000"/>
                  </a:schemeClr>
                </a:solidFill>
                <a:latin typeface="Arial  "/>
                <a:cs typeface="Arial" pitchFamily="34" charset="0"/>
              </a:rPr>
              <a:t>curricula + videos</a:t>
            </a:r>
          </a:p>
          <a:p>
            <a:pPr marL="342900" lvl="1" indent="-342900" defTabSz="457200" eaLnBrk="0" fontAlgn="base" hangingPunct="0">
              <a:buClr>
                <a:srgbClr val="F09208"/>
              </a:buClr>
              <a:buFont typeface="Arial" panose="020B0604020202020204" pitchFamily="34" charset="0"/>
              <a:buChar char="•"/>
              <a:defRPr/>
            </a:pPr>
            <a:r>
              <a:rPr lang="en-US" sz="2000" b="1" kern="0" dirty="0" smtClean="0">
                <a:solidFill>
                  <a:schemeClr val="tx1">
                    <a:lumMod val="65000"/>
                    <a:lumOff val="35000"/>
                  </a:schemeClr>
                </a:solidFill>
                <a:latin typeface="Arial  "/>
                <a:cs typeface="Arial" pitchFamily="34" charset="0"/>
              </a:rPr>
              <a:t>Posters</a:t>
            </a:r>
            <a:endParaRPr lang="en-US" sz="2000" b="1" kern="0" dirty="0">
              <a:solidFill>
                <a:schemeClr val="tx1">
                  <a:lumMod val="65000"/>
                  <a:lumOff val="35000"/>
                </a:schemeClr>
              </a:solidFill>
              <a:latin typeface="Arial  "/>
              <a:cs typeface="Arial" pitchFamily="34" charset="0"/>
            </a:endParaRPr>
          </a:p>
          <a:p>
            <a:pPr marL="342900" lvl="1" indent="-342900" defTabSz="457200" eaLnBrk="0" fontAlgn="base" hangingPunct="0">
              <a:buClr>
                <a:srgbClr val="F09208"/>
              </a:buClr>
              <a:buFont typeface="Arial" panose="020B0604020202020204" pitchFamily="34" charset="0"/>
              <a:buChar char="•"/>
              <a:defRPr/>
            </a:pPr>
            <a:r>
              <a:rPr lang="en-US" sz="2000" b="1" kern="0" dirty="0">
                <a:solidFill>
                  <a:schemeClr val="tx1">
                    <a:lumMod val="65000"/>
                    <a:lumOff val="35000"/>
                  </a:schemeClr>
                </a:solidFill>
                <a:latin typeface="Arial  "/>
                <a:cs typeface="Arial" pitchFamily="34" charset="0"/>
              </a:rPr>
              <a:t>Technical </a:t>
            </a:r>
            <a:r>
              <a:rPr lang="en-US" sz="2000" b="1" kern="0" dirty="0" smtClean="0">
                <a:solidFill>
                  <a:schemeClr val="tx1">
                    <a:lumMod val="65000"/>
                    <a:lumOff val="35000"/>
                  </a:schemeClr>
                </a:solidFill>
                <a:latin typeface="Arial  "/>
                <a:cs typeface="Arial" pitchFamily="34" charset="0"/>
              </a:rPr>
              <a:t>assistance</a:t>
            </a:r>
          </a:p>
          <a:p>
            <a:pPr marL="342900" lvl="1" indent="-342900" defTabSz="457200" eaLnBrk="0" fontAlgn="base" hangingPunct="0">
              <a:buClr>
                <a:srgbClr val="F09208"/>
              </a:buClr>
              <a:buFont typeface="Arial" panose="020B0604020202020204" pitchFamily="34" charset="0"/>
              <a:buChar char="•"/>
              <a:defRPr/>
            </a:pPr>
            <a:r>
              <a:rPr lang="en-US" sz="2000" b="1" kern="0" dirty="0">
                <a:solidFill>
                  <a:schemeClr val="tx1">
                    <a:lumMod val="65000"/>
                    <a:lumOff val="35000"/>
                  </a:schemeClr>
                </a:solidFill>
                <a:latin typeface="Arial  "/>
                <a:cs typeface="Arial" pitchFamily="34" charset="0"/>
              </a:rPr>
              <a:t>a</a:t>
            </a:r>
            <a:r>
              <a:rPr lang="en-US" sz="2000" b="1" kern="0" dirty="0" smtClean="0">
                <a:solidFill>
                  <a:schemeClr val="tx1">
                    <a:lumMod val="65000"/>
                    <a:lumOff val="35000"/>
                  </a:schemeClr>
                </a:solidFill>
                <a:latin typeface="Arial  "/>
                <a:cs typeface="Arial" pitchFamily="34" charset="0"/>
              </a:rPr>
              <a:t>nd more!</a:t>
            </a:r>
            <a:endParaRPr lang="en-US" b="1" dirty="0"/>
          </a:p>
        </p:txBody>
      </p:sp>
      <p:grpSp>
        <p:nvGrpSpPr>
          <p:cNvPr id="8" name="Group 10"/>
          <p:cNvGrpSpPr/>
          <p:nvPr/>
        </p:nvGrpSpPr>
        <p:grpSpPr>
          <a:xfrm>
            <a:off x="221751" y="3810000"/>
            <a:ext cx="3285832" cy="2556699"/>
            <a:chOff x="205084" y="4301301"/>
            <a:chExt cx="3285832" cy="2556699"/>
          </a:xfrm>
        </p:grpSpPr>
        <p:pic>
          <p:nvPicPr>
            <p:cNvPr id="9" name="Picture 8"/>
            <p:cNvPicPr>
              <a:picLocks noChangeAspect="1"/>
            </p:cNvPicPr>
            <p:nvPr/>
          </p:nvPicPr>
          <p:blipFill>
            <a:blip r:embed="rId4" cstate="print"/>
            <a:stretch>
              <a:fillRect/>
            </a:stretch>
          </p:blipFill>
          <p:spPr>
            <a:xfrm>
              <a:off x="205084" y="4301301"/>
              <a:ext cx="3285832" cy="2556699"/>
            </a:xfrm>
            <a:prstGeom prst="rect">
              <a:avLst/>
            </a:prstGeom>
          </p:spPr>
        </p:pic>
        <p:pic>
          <p:nvPicPr>
            <p:cNvPr id="10" name="Picture 9" descr="PregWheel_draft 6.jpg"/>
            <p:cNvPicPr>
              <a:picLocks noChangeAspect="1"/>
            </p:cNvPicPr>
            <p:nvPr/>
          </p:nvPicPr>
          <p:blipFill>
            <a:blip r:embed="rId5" cstate="print"/>
            <a:stretch>
              <a:fillRect/>
            </a:stretch>
          </p:blipFill>
          <p:spPr>
            <a:xfrm>
              <a:off x="1143000" y="5486400"/>
              <a:ext cx="914400" cy="1219200"/>
            </a:xfrm>
            <a:prstGeom prst="rect">
              <a:avLst/>
            </a:prstGeom>
          </p:spPr>
        </p:pic>
      </p:grpSp>
      <p:sp>
        <p:nvSpPr>
          <p:cNvPr id="3" name="Rectangle 2"/>
          <p:cNvSpPr/>
          <p:nvPr/>
        </p:nvSpPr>
        <p:spPr>
          <a:xfrm>
            <a:off x="3507583" y="4550817"/>
            <a:ext cx="5560109" cy="1815882"/>
          </a:xfrm>
          <a:prstGeom prst="rect">
            <a:avLst/>
          </a:prstGeom>
        </p:spPr>
        <p:txBody>
          <a:bodyPr wrap="square">
            <a:spAutoFit/>
          </a:bodyPr>
          <a:lstStyle/>
          <a:p>
            <a:pPr algn="r"/>
            <a:r>
              <a:rPr lang="en-US" sz="2000" b="1" dirty="0">
                <a:solidFill>
                  <a:srgbClr val="E98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order cards, or for more information, resources and support:</a:t>
            </a:r>
          </a:p>
          <a:p>
            <a:pPr algn="r"/>
            <a:r>
              <a:rPr lang="en-US" dirty="0">
                <a:latin typeface="Arial" panose="020B0604020202020204" pitchFamily="34" charset="0"/>
                <a:cs typeface="Arial" panose="020B0604020202020204" pitchFamily="34" charset="0"/>
              </a:rPr>
              <a:t>E-mail: </a:t>
            </a:r>
            <a:r>
              <a:rPr lang="en-US" dirty="0" smtClean="0">
                <a:solidFill>
                  <a:srgbClr val="E98A00"/>
                </a:solidFill>
                <a:latin typeface="Arial" panose="020B0604020202020204" pitchFamily="34" charset="0"/>
                <a:cs typeface="Arial" panose="020B0604020202020204" pitchFamily="34" charset="0"/>
                <a:hlinkClick r:id="rId6"/>
              </a:rPr>
              <a:t>health@futureswithoutviolence.org</a:t>
            </a:r>
            <a:r>
              <a:rPr lang="en-US" dirty="0" smtClean="0">
                <a:solidFill>
                  <a:srgbClr val="E98A00"/>
                </a:solidFill>
                <a:latin typeface="Arial" panose="020B0604020202020204" pitchFamily="34" charset="0"/>
                <a:cs typeface="Arial" panose="020B0604020202020204" pitchFamily="34" charset="0"/>
              </a:rPr>
              <a:t> </a:t>
            </a:r>
          </a:p>
          <a:p>
            <a:pPr algn="r"/>
            <a:r>
              <a:rPr lang="en-US" dirty="0" smtClean="0">
                <a:latin typeface="Arial" panose="020B0604020202020204" pitchFamily="34" charset="0"/>
                <a:cs typeface="Arial" panose="020B0604020202020204" pitchFamily="34" charset="0"/>
              </a:rPr>
              <a:t>Visit: </a:t>
            </a:r>
            <a:r>
              <a:rPr lang="en-US" dirty="0" smtClean="0">
                <a:solidFill>
                  <a:srgbClr val="E98A00"/>
                </a:solidFill>
                <a:latin typeface="Arial" panose="020B0604020202020204" pitchFamily="34" charset="0"/>
                <a:cs typeface="Arial" panose="020B0604020202020204" pitchFamily="34" charset="0"/>
                <a:hlinkClick r:id="rId7"/>
              </a:rPr>
              <a:t>www.IPVHealthPartners.org</a:t>
            </a:r>
            <a:r>
              <a:rPr lang="en-US" dirty="0" smtClean="0">
                <a:solidFill>
                  <a:srgbClr val="E98A00"/>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a:t>
            </a:r>
            <a:endParaRPr lang="en-US" dirty="0">
              <a:latin typeface="Arial" panose="020B0604020202020204" pitchFamily="34" charset="0"/>
              <a:cs typeface="Arial" panose="020B0604020202020204" pitchFamily="34" charset="0"/>
            </a:endParaRPr>
          </a:p>
          <a:p>
            <a:pPr algn="r"/>
            <a:r>
              <a:rPr lang="en-US" dirty="0" smtClean="0">
                <a:latin typeface="Arial" panose="020B0604020202020204" pitchFamily="34" charset="0"/>
                <a:cs typeface="Arial" panose="020B0604020202020204" pitchFamily="34" charset="0"/>
                <a:hlinkClick r:id="rId8"/>
              </a:rPr>
              <a:t>www.futureswithoutviolence.org/health</a:t>
            </a:r>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lgn="r"/>
            <a:r>
              <a:rPr lang="en-US" dirty="0">
                <a:latin typeface="Arial" panose="020B0604020202020204" pitchFamily="34" charset="0"/>
                <a:cs typeface="Arial" panose="020B0604020202020204" pitchFamily="34" charset="0"/>
              </a:rPr>
              <a:t>Phone: 415-678-5500  TTY: (866) 678-8901</a:t>
            </a:r>
          </a:p>
        </p:txBody>
      </p:sp>
    </p:spTree>
    <p:extLst>
      <p:ext uri="{BB962C8B-B14F-4D97-AF65-F5344CB8AC3E}">
        <p14:creationId xmlns:p14="http://schemas.microsoft.com/office/powerpoint/2010/main" val="418835973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9872" y="76200"/>
            <a:ext cx="8644128" cy="1295400"/>
          </a:xfrm>
        </p:spPr>
        <p:txBody>
          <a:bodyPr>
            <a:normAutofit fontScale="90000"/>
          </a:bodyPr>
          <a:lstStyle/>
          <a:p>
            <a:r>
              <a:rPr lang="en-US" dirty="0" smtClean="0">
                <a:solidFill>
                  <a:schemeClr val="tx1">
                    <a:lumMod val="65000"/>
                    <a:lumOff val="35000"/>
                  </a:schemeClr>
                </a:solidFill>
              </a:rPr>
              <a:t/>
            </a:r>
            <a:br>
              <a:rPr lang="en-US" dirty="0" smtClean="0">
                <a:solidFill>
                  <a:schemeClr val="tx1">
                    <a:lumMod val="65000"/>
                    <a:lumOff val="35000"/>
                  </a:schemeClr>
                </a:solidFill>
              </a:rPr>
            </a:br>
            <a:endParaRPr lang="en-US" dirty="0">
              <a:solidFill>
                <a:schemeClr val="tx1">
                  <a:lumMod val="65000"/>
                  <a:lumOff val="35000"/>
                </a:schemeClr>
              </a:solidFill>
            </a:endParaRPr>
          </a:p>
        </p:txBody>
      </p:sp>
      <p:sp>
        <p:nvSpPr>
          <p:cNvPr id="3" name="Text Placeholder 2"/>
          <p:cNvSpPr>
            <a:spLocks noGrp="1"/>
          </p:cNvSpPr>
          <p:nvPr>
            <p:ph sz="quarter" idx="13"/>
          </p:nvPr>
        </p:nvSpPr>
        <p:spPr>
          <a:xfrm>
            <a:off x="762000" y="3562530"/>
            <a:ext cx="8022336" cy="2304869"/>
          </a:xfrm>
        </p:spPr>
        <p:txBody>
          <a:bodyPr>
            <a:normAutofit fontScale="32500" lnSpcReduction="20000"/>
          </a:bodyPr>
          <a:lstStyle/>
          <a:p>
            <a:pPr marL="857250" indent="-857250">
              <a:buFont typeface="Wingdings" panose="05000000000000000000" pitchFamily="2" charset="2"/>
              <a:buChar char="ü"/>
            </a:pPr>
            <a:r>
              <a:rPr lang="en-US" sz="6400" dirty="0">
                <a:solidFill>
                  <a:schemeClr val="tx1">
                    <a:lumMod val="65000"/>
                    <a:lumOff val="35000"/>
                  </a:schemeClr>
                </a:solidFill>
              </a:rPr>
              <a:t>Substance Abuse and Mental Health Services Administration (SAMHSA) r</a:t>
            </a:r>
            <a:r>
              <a:rPr lang="en-US" sz="6400" dirty="0" smtClean="0">
                <a:solidFill>
                  <a:schemeClr val="tx1">
                    <a:lumMod val="65000"/>
                    <a:lumOff val="35000"/>
                  </a:schemeClr>
                </a:solidFill>
              </a:rPr>
              <a:t>ecognizes </a:t>
            </a:r>
            <a:r>
              <a:rPr lang="en-US" sz="6400" dirty="0">
                <a:solidFill>
                  <a:schemeClr val="tx1">
                    <a:lumMod val="65000"/>
                    <a:lumOff val="35000"/>
                  </a:schemeClr>
                </a:solidFill>
              </a:rPr>
              <a:t>how trauma affects all individuals involved with the program, organization, or system, including its own workforce. </a:t>
            </a:r>
          </a:p>
          <a:p>
            <a:pPr marL="0" indent="0"/>
            <a:endParaRPr lang="en-US" sz="6400" b="1" dirty="0" smtClean="0">
              <a:solidFill>
                <a:schemeClr val="tx1">
                  <a:lumMod val="65000"/>
                  <a:lumOff val="35000"/>
                </a:schemeClr>
              </a:solidFill>
              <a:latin typeface="Arial" panose="020B0604020202020204" pitchFamily="34" charset="0"/>
              <a:cs typeface="Arial" panose="020B0604020202020204" pitchFamily="34" charset="0"/>
            </a:endParaRPr>
          </a:p>
          <a:p>
            <a:pPr marL="0" indent="0"/>
            <a:r>
              <a:rPr lang="en-US" sz="6400" b="1" dirty="0" smtClean="0">
                <a:solidFill>
                  <a:schemeClr val="tx1">
                    <a:lumMod val="65000"/>
                    <a:lumOff val="35000"/>
                  </a:schemeClr>
                </a:solidFill>
                <a:latin typeface="Arial" panose="020B0604020202020204" pitchFamily="34" charset="0"/>
                <a:cs typeface="Arial" panose="020B0604020202020204" pitchFamily="34" charset="0"/>
              </a:rPr>
              <a:t>See </a:t>
            </a:r>
            <a:r>
              <a:rPr lang="en-US" sz="6400" b="1" dirty="0">
                <a:solidFill>
                  <a:schemeClr val="tx1">
                    <a:lumMod val="65000"/>
                    <a:lumOff val="35000"/>
                  </a:schemeClr>
                </a:solidFill>
                <a:latin typeface="Arial" panose="020B0604020202020204" pitchFamily="34" charset="0"/>
                <a:cs typeface="Arial" panose="020B0604020202020204" pitchFamily="34" charset="0"/>
              </a:rPr>
              <a:t>handout and visit: </a:t>
            </a:r>
            <a:endParaRPr lang="en-US" sz="6400" b="1" dirty="0">
              <a:solidFill>
                <a:schemeClr val="tx1">
                  <a:lumMod val="65000"/>
                  <a:lumOff val="35000"/>
                </a:schemeClr>
              </a:solidFill>
              <a:latin typeface="Arial" panose="020B0604020202020204" pitchFamily="34" charset="0"/>
              <a:cs typeface="Arial" panose="020B0604020202020204" pitchFamily="34" charset="0"/>
              <a:hlinkClick r:id="rId3"/>
            </a:endParaRPr>
          </a:p>
          <a:p>
            <a:r>
              <a:rPr lang="en-US" sz="6400" b="1" dirty="0">
                <a:latin typeface="Arial" panose="020B0604020202020204" pitchFamily="34" charset="0"/>
                <a:cs typeface="Arial" panose="020B0604020202020204" pitchFamily="34" charset="0"/>
                <a:hlinkClick r:id="rId3"/>
              </a:rPr>
              <a:t>www.samhsa.gov/nctic/trauma-interventions</a:t>
            </a:r>
            <a:r>
              <a:rPr lang="en-US" sz="6400" b="1" dirty="0">
                <a:latin typeface="Arial" panose="020B0604020202020204" pitchFamily="34" charset="0"/>
                <a:cs typeface="Arial" panose="020B0604020202020204" pitchFamily="34" charset="0"/>
              </a:rPr>
              <a:t> </a:t>
            </a:r>
            <a:r>
              <a:rPr lang="en-US" sz="2800" b="1" dirty="0" smtClean="0">
                <a:solidFill>
                  <a:schemeClr val="bg1"/>
                </a:solidFill>
              </a:rPr>
              <a:t>more </a:t>
            </a:r>
            <a:r>
              <a:rPr lang="en-US" sz="2800" b="1" dirty="0">
                <a:solidFill>
                  <a:schemeClr val="bg1"/>
                </a:solidFill>
              </a:rPr>
              <a:t>info visit:</a:t>
            </a:r>
          </a:p>
        </p:txBody>
      </p:sp>
      <p:sp>
        <p:nvSpPr>
          <p:cNvPr id="5" name="Rectangle 4"/>
          <p:cNvSpPr/>
          <p:nvPr/>
        </p:nvSpPr>
        <p:spPr>
          <a:xfrm>
            <a:off x="609600" y="1676401"/>
            <a:ext cx="8174736" cy="1815882"/>
          </a:xfrm>
          <a:prstGeom prst="rect">
            <a:avLst/>
          </a:prstGeom>
        </p:spPr>
        <p:txBody>
          <a:bodyPr wrap="square">
            <a:spAutoFit/>
          </a:bodyPr>
          <a:lstStyle/>
          <a:p>
            <a:pPr algn="ctr"/>
            <a:r>
              <a:rPr lang="en-US" sz="2800" b="1" dirty="0" smtClean="0">
                <a:solidFill>
                  <a:schemeClr val="tx1">
                    <a:lumMod val="65000"/>
                    <a:lumOff val="35000"/>
                  </a:schemeClr>
                </a:solidFill>
                <a:latin typeface="Arial  "/>
                <a:cs typeface="Arial" panose="020B0604020202020204" pitchFamily="34" charset="0"/>
              </a:rPr>
              <a:t>Becoming trauma </a:t>
            </a:r>
            <a:r>
              <a:rPr lang="en-US" sz="2800" b="1" dirty="0">
                <a:solidFill>
                  <a:schemeClr val="tx1">
                    <a:lumMod val="65000"/>
                    <a:lumOff val="35000"/>
                  </a:schemeClr>
                </a:solidFill>
                <a:latin typeface="Arial  "/>
                <a:cs typeface="Arial" panose="020B0604020202020204" pitchFamily="34" charset="0"/>
              </a:rPr>
              <a:t>informed with patients or clients </a:t>
            </a:r>
            <a:r>
              <a:rPr lang="en-US" sz="2800" b="1" dirty="0" smtClean="0">
                <a:solidFill>
                  <a:schemeClr val="tx1">
                    <a:lumMod val="65000"/>
                    <a:lumOff val="35000"/>
                  </a:schemeClr>
                </a:solidFill>
                <a:latin typeface="Arial  "/>
                <a:cs typeface="Arial" panose="020B0604020202020204" pitchFamily="34" charset="0"/>
              </a:rPr>
              <a:t>begins </a:t>
            </a:r>
            <a:r>
              <a:rPr lang="en-US" sz="2800" b="1" dirty="0">
                <a:solidFill>
                  <a:schemeClr val="tx1">
                    <a:lumMod val="65000"/>
                    <a:lumOff val="35000"/>
                  </a:schemeClr>
                </a:solidFill>
                <a:latin typeface="Arial  "/>
                <a:cs typeface="Arial" panose="020B0604020202020204" pitchFamily="34" charset="0"/>
              </a:rPr>
              <a:t>by recognizing staff experiences with personal and vicarious </a:t>
            </a:r>
            <a:r>
              <a:rPr lang="en-US" sz="2800" b="1" dirty="0" smtClean="0">
                <a:solidFill>
                  <a:schemeClr val="tx1">
                    <a:lumMod val="65000"/>
                    <a:lumOff val="35000"/>
                  </a:schemeClr>
                </a:solidFill>
                <a:latin typeface="Arial  "/>
                <a:cs typeface="Arial" panose="020B0604020202020204" pitchFamily="34" charset="0"/>
              </a:rPr>
              <a:t>trauma. </a:t>
            </a:r>
            <a:endParaRPr lang="en-US" sz="2800" b="1" dirty="0">
              <a:solidFill>
                <a:schemeClr val="tx1">
                  <a:lumMod val="65000"/>
                  <a:lumOff val="35000"/>
                </a:schemeClr>
              </a:solidFill>
            </a:endParaRPr>
          </a:p>
        </p:txBody>
      </p:sp>
    </p:spTree>
    <p:extLst>
      <p:ext uri="{BB962C8B-B14F-4D97-AF65-F5344CB8AC3E}">
        <p14:creationId xmlns:p14="http://schemas.microsoft.com/office/powerpoint/2010/main" val="8145204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93778" cy="4389120"/>
          </a:xfrm>
          <a:prstGeom prst="rect">
            <a:avLst/>
          </a:prstGeom>
        </p:spPr>
      </p:pic>
      <p:sp>
        <p:nvSpPr>
          <p:cNvPr id="3" name="Title 1"/>
          <p:cNvSpPr txBox="1">
            <a:spLocks/>
          </p:cNvSpPr>
          <p:nvPr/>
        </p:nvSpPr>
        <p:spPr>
          <a:xfrm>
            <a:off x="310640" y="4648200"/>
            <a:ext cx="8572500" cy="1674421"/>
          </a:xfrm>
          <a:prstGeom prst="rect">
            <a:avLst/>
          </a:prstGeom>
        </p:spPr>
        <p:txBody>
          <a:bodyPr>
            <a:normAutofit/>
          </a:bodyPr>
          <a:lstStyle>
            <a:lvl1pPr algn="l" rtl="0" eaLnBrk="1" fontAlgn="base" hangingPunct="1">
              <a:spcBef>
                <a:spcPct val="0"/>
              </a:spcBef>
              <a:spcAft>
                <a:spcPct val="0"/>
              </a:spcAft>
              <a:defRPr sz="4400" kern="1200">
                <a:solidFill>
                  <a:srgbClr val="58595B"/>
                </a:solidFill>
                <a:latin typeface="+mj-lt"/>
                <a:ea typeface="MS PGothic" pitchFamily="34" charset="-128"/>
                <a:cs typeface="+mj-cs"/>
              </a:defRPr>
            </a:lvl1pPr>
            <a:lvl2pPr algn="l" rtl="0" eaLnBrk="1" fontAlgn="base" hangingPunct="1">
              <a:spcBef>
                <a:spcPct val="0"/>
              </a:spcBef>
              <a:spcAft>
                <a:spcPct val="0"/>
              </a:spcAft>
              <a:defRPr sz="4400">
                <a:solidFill>
                  <a:srgbClr val="58595B"/>
                </a:solidFill>
                <a:latin typeface="Arial" charset="0"/>
                <a:ea typeface="MS PGothic" pitchFamily="34" charset="-128"/>
              </a:defRPr>
            </a:lvl2pPr>
            <a:lvl3pPr algn="l" rtl="0" eaLnBrk="1" fontAlgn="base" hangingPunct="1">
              <a:spcBef>
                <a:spcPct val="0"/>
              </a:spcBef>
              <a:spcAft>
                <a:spcPct val="0"/>
              </a:spcAft>
              <a:defRPr sz="4400">
                <a:solidFill>
                  <a:srgbClr val="58595B"/>
                </a:solidFill>
                <a:latin typeface="Arial" charset="0"/>
                <a:ea typeface="MS PGothic" pitchFamily="34" charset="-128"/>
              </a:defRPr>
            </a:lvl3pPr>
            <a:lvl4pPr algn="l" rtl="0" eaLnBrk="1" fontAlgn="base" hangingPunct="1">
              <a:spcBef>
                <a:spcPct val="0"/>
              </a:spcBef>
              <a:spcAft>
                <a:spcPct val="0"/>
              </a:spcAft>
              <a:defRPr sz="4400">
                <a:solidFill>
                  <a:srgbClr val="58595B"/>
                </a:solidFill>
                <a:latin typeface="Arial" charset="0"/>
                <a:ea typeface="MS PGothic" pitchFamily="34" charset="-128"/>
              </a:defRPr>
            </a:lvl4pPr>
            <a:lvl5pPr algn="l" rtl="0" eaLnBrk="1" fontAlgn="base" hangingPunct="1">
              <a:spcBef>
                <a:spcPct val="0"/>
              </a:spcBef>
              <a:spcAft>
                <a:spcPct val="0"/>
              </a:spcAft>
              <a:defRPr sz="4400">
                <a:solidFill>
                  <a:srgbClr val="58595B"/>
                </a:solidFill>
                <a:latin typeface="Arial" charset="0"/>
                <a:ea typeface="MS PGothic" pitchFamily="34" charset="-128"/>
              </a:defRPr>
            </a:lvl5pPr>
            <a:lvl6pPr marL="457200" algn="l" rtl="0" eaLnBrk="1" fontAlgn="base" hangingPunct="1">
              <a:spcBef>
                <a:spcPct val="0"/>
              </a:spcBef>
              <a:spcAft>
                <a:spcPct val="0"/>
              </a:spcAft>
              <a:defRPr sz="4400">
                <a:solidFill>
                  <a:srgbClr val="58595B"/>
                </a:solidFill>
                <a:latin typeface="Arial" charset="0"/>
              </a:defRPr>
            </a:lvl6pPr>
            <a:lvl7pPr marL="914400" algn="l" rtl="0" eaLnBrk="1" fontAlgn="base" hangingPunct="1">
              <a:spcBef>
                <a:spcPct val="0"/>
              </a:spcBef>
              <a:spcAft>
                <a:spcPct val="0"/>
              </a:spcAft>
              <a:defRPr sz="4400">
                <a:solidFill>
                  <a:srgbClr val="58595B"/>
                </a:solidFill>
                <a:latin typeface="Arial" charset="0"/>
              </a:defRPr>
            </a:lvl7pPr>
            <a:lvl8pPr marL="1371600" algn="l" rtl="0" eaLnBrk="1" fontAlgn="base" hangingPunct="1">
              <a:spcBef>
                <a:spcPct val="0"/>
              </a:spcBef>
              <a:spcAft>
                <a:spcPct val="0"/>
              </a:spcAft>
              <a:defRPr sz="4400">
                <a:solidFill>
                  <a:srgbClr val="58595B"/>
                </a:solidFill>
                <a:latin typeface="Arial" charset="0"/>
              </a:defRPr>
            </a:lvl8pPr>
            <a:lvl9pPr marL="1828800" algn="l" rtl="0" eaLnBrk="1" fontAlgn="base" hangingPunct="1">
              <a:spcBef>
                <a:spcPct val="0"/>
              </a:spcBef>
              <a:spcAft>
                <a:spcPct val="0"/>
              </a:spcAft>
              <a:defRPr sz="4400">
                <a:solidFill>
                  <a:srgbClr val="58595B"/>
                </a:solidFill>
                <a:latin typeface="Arial" charset="0"/>
              </a:defRPr>
            </a:lvl9pPr>
          </a:lstStyle>
          <a:p>
            <a:pPr algn="ctr"/>
            <a:r>
              <a:rPr lang="en-US" sz="3200" b="1" dirty="0">
                <a:solidFill>
                  <a:srgbClr val="E98A00"/>
                </a:solidFill>
                <a:effectLst>
                  <a:outerShdw blurRad="38100" dist="38100" dir="2700000" algn="tl">
                    <a:srgbClr val="000000">
                      <a:alpha val="43137"/>
                    </a:srgbClr>
                  </a:outerShdw>
                </a:effectLst>
                <a:latin typeface="Calibri" panose="020F0502020204030204" pitchFamily="34" charset="0"/>
                <a:hlinkClick r:id="rId4"/>
              </a:rPr>
              <a:t>www.ipvhealthpartners.org</a:t>
            </a:r>
            <a:r>
              <a:rPr lang="en-US" sz="3200" b="1" dirty="0">
                <a:solidFill>
                  <a:srgbClr val="E98A00"/>
                </a:solidFill>
                <a:effectLst>
                  <a:outerShdw blurRad="38100" dist="38100" dir="2700000" algn="tl">
                    <a:srgbClr val="000000">
                      <a:alpha val="43137"/>
                    </a:srgbClr>
                  </a:outerShdw>
                </a:effectLst>
                <a:latin typeface="Calibri" panose="020F0502020204030204" pitchFamily="34" charset="0"/>
              </a:rPr>
              <a:t> </a:t>
            </a:r>
          </a:p>
          <a:p>
            <a:pPr algn="ctr"/>
            <a:r>
              <a:rPr lang="en-US" sz="3200" dirty="0">
                <a:solidFill>
                  <a:schemeClr val="tx1">
                    <a:lumMod val="65000"/>
                    <a:lumOff val="35000"/>
                  </a:schemeClr>
                </a:solidFill>
                <a:latin typeface="Calibri" panose="020F0502020204030204" pitchFamily="34" charset="0"/>
              </a:rPr>
              <a:t>Developed by and for community health centers in partnership with domestic violence programs</a:t>
            </a:r>
            <a:endParaRPr lang="en-US" sz="3200" i="1" dirty="0">
              <a:solidFill>
                <a:schemeClr val="tx1">
                  <a:lumMod val="65000"/>
                  <a:lumOff val="35000"/>
                </a:schemeClr>
              </a:solidFill>
              <a:latin typeface="Calibri" panose="020F050202020403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0" y="27039"/>
            <a:ext cx="1379933" cy="675968"/>
          </a:xfrm>
          <a:prstGeom prst="rect">
            <a:avLst/>
          </a:prstGeom>
        </p:spPr>
      </p:pic>
    </p:spTree>
    <p:extLst>
      <p:ext uri="{BB962C8B-B14F-4D97-AF65-F5344CB8AC3E}">
        <p14:creationId xmlns:p14="http://schemas.microsoft.com/office/powerpoint/2010/main" val="119523724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SOAR to Health and Wellness Training </a:t>
            </a:r>
            <a:endParaRPr lang="en-US" dirty="0"/>
          </a:p>
        </p:txBody>
      </p:sp>
      <p:pic>
        <p:nvPicPr>
          <p:cNvPr id="1026" name="Picture 2" descr="SOA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209800" y="2182586"/>
            <a:ext cx="4461164" cy="1752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085" y="4495800"/>
            <a:ext cx="6486525" cy="942975"/>
          </a:xfrm>
          <a:prstGeom prst="rect">
            <a:avLst/>
          </a:prstGeom>
        </p:spPr>
      </p:pic>
      <p:sp>
        <p:nvSpPr>
          <p:cNvPr id="3" name="Rectangle 2"/>
          <p:cNvSpPr/>
          <p:nvPr/>
        </p:nvSpPr>
        <p:spPr>
          <a:xfrm>
            <a:off x="690371" y="5658131"/>
            <a:ext cx="7997952" cy="369332"/>
          </a:xfrm>
          <a:prstGeom prst="rect">
            <a:avLst/>
          </a:prstGeom>
        </p:spPr>
        <p:txBody>
          <a:bodyPr wrap="square">
            <a:spAutoFit/>
          </a:bodyPr>
          <a:lstStyle/>
          <a:p>
            <a:r>
              <a:rPr lang="en-US" dirty="0">
                <a:hlinkClick r:id="rId5"/>
              </a:rPr>
              <a:t>https://www.acf.hhs.gov/otip/training/soar-to-health-and-wellness-training</a:t>
            </a:r>
            <a:r>
              <a:rPr lang="en-US" dirty="0"/>
              <a:t> </a:t>
            </a:r>
            <a:endParaRPr lang="en-US" b="1" dirty="0"/>
          </a:p>
        </p:txBody>
      </p:sp>
    </p:spTree>
    <p:extLst>
      <p:ext uri="{BB962C8B-B14F-4D97-AF65-F5344CB8AC3E}">
        <p14:creationId xmlns:p14="http://schemas.microsoft.com/office/powerpoint/2010/main" val="27657301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1"/>
          <p:cNvSpPr>
            <a:spLocks noGrp="1"/>
          </p:cNvSpPr>
          <p:nvPr>
            <p:ph type="title"/>
          </p:nvPr>
        </p:nvSpPr>
        <p:spPr>
          <a:xfrm>
            <a:off x="533400" y="609600"/>
            <a:ext cx="8229600" cy="612775"/>
          </a:xfrm>
        </p:spPr>
        <p:txBody>
          <a:bodyPr>
            <a:noAutofit/>
          </a:bodyPr>
          <a:lstStyle/>
          <a:p>
            <a:r>
              <a:rPr lang="en-US" sz="3600" dirty="0"/>
              <a:t>Defining Success</a:t>
            </a:r>
          </a:p>
        </p:txBody>
      </p:sp>
      <p:pic>
        <p:nvPicPr>
          <p:cNvPr id="35841" name="Picture 1" descr="C:\Users\kate\Downloads\shutterstock_254745787.jpg"/>
          <p:cNvPicPr>
            <a:picLocks noChangeAspect="1" noChangeArrowheads="1"/>
          </p:cNvPicPr>
          <p:nvPr/>
        </p:nvPicPr>
        <p:blipFill>
          <a:blip r:embed="rId3" cstate="print"/>
          <a:srcRect/>
          <a:stretch>
            <a:fillRect/>
          </a:stretch>
        </p:blipFill>
        <p:spPr bwMode="auto">
          <a:xfrm>
            <a:off x="304800" y="3141031"/>
            <a:ext cx="2362200" cy="2362200"/>
          </a:xfrm>
          <a:prstGeom prst="rect">
            <a:avLst/>
          </a:prstGeom>
          <a:noFill/>
        </p:spPr>
      </p:pic>
      <p:sp>
        <p:nvSpPr>
          <p:cNvPr id="5" name="Content Placeholder 2"/>
          <p:cNvSpPr txBox="1">
            <a:spLocks/>
          </p:cNvSpPr>
          <p:nvPr/>
        </p:nvSpPr>
        <p:spPr>
          <a:xfrm>
            <a:off x="2667000" y="2305587"/>
            <a:ext cx="6400800" cy="3750094"/>
          </a:xfrm>
          <a:prstGeom prst="rect">
            <a:avLst/>
          </a:prstGeom>
        </p:spPr>
        <p:txBody>
          <a:bodyPr>
            <a:noAutofit/>
          </a:bodyPr>
          <a:lstStyle>
            <a:lvl1pPr marL="342900" indent="-342900" algn="l" rtl="0" eaLnBrk="1" fontAlgn="base" hangingPunct="1">
              <a:spcBef>
                <a:spcPts val="700"/>
              </a:spcBef>
              <a:spcAft>
                <a:spcPct val="0"/>
              </a:spcAft>
              <a:buClr>
                <a:srgbClr val="F58220"/>
              </a:buClr>
              <a:buSzPct val="125000"/>
              <a:buFont typeface="Wingdings"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defTabSz="914400">
              <a:buFont typeface="Wingdings" pitchFamily="2" charset="2"/>
              <a:buChar char="ü"/>
            </a:pPr>
            <a:r>
              <a:rPr lang="en-US" sz="2000" dirty="0"/>
              <a:t>Trauma informed workplace</a:t>
            </a:r>
          </a:p>
          <a:p>
            <a:pPr defTabSz="914400">
              <a:buFont typeface="Wingdings" pitchFamily="2" charset="2"/>
              <a:buChar char="ü"/>
            </a:pPr>
            <a:r>
              <a:rPr lang="en-US" sz="2000" dirty="0"/>
              <a:t>Grow strong partnerships with local CHCs</a:t>
            </a:r>
          </a:p>
          <a:p>
            <a:pPr defTabSz="914400">
              <a:buFont typeface="Wingdings" pitchFamily="2" charset="2"/>
              <a:buChar char="ü"/>
            </a:pPr>
            <a:r>
              <a:rPr lang="en-US" sz="2000" dirty="0" smtClean="0"/>
              <a:t>Assessment </a:t>
            </a:r>
            <a:r>
              <a:rPr lang="en-US" sz="2000" dirty="0"/>
              <a:t>for </a:t>
            </a:r>
            <a:r>
              <a:rPr lang="en-US" sz="2000" dirty="0" smtClean="0"/>
              <a:t>urgent health </a:t>
            </a:r>
            <a:r>
              <a:rPr lang="en-US" sz="2000" dirty="0"/>
              <a:t>needs: TBI/strangulation, reproductive coercion and need for </a:t>
            </a:r>
            <a:r>
              <a:rPr lang="en-US" sz="2000" dirty="0" smtClean="0"/>
              <a:t>EC</a:t>
            </a:r>
          </a:p>
          <a:p>
            <a:pPr defTabSz="914400">
              <a:buFont typeface="Wingdings" pitchFamily="2" charset="2"/>
              <a:buChar char="ü"/>
            </a:pPr>
            <a:r>
              <a:rPr lang="en-US" sz="2000" dirty="0" smtClean="0"/>
              <a:t>Assessment for other primary care, mental health and substance use health needs (non-urgent)</a:t>
            </a:r>
            <a:endParaRPr lang="en-US" sz="2000" dirty="0"/>
          </a:p>
          <a:p>
            <a:pPr defTabSz="914400">
              <a:buFont typeface="Wingdings" pitchFamily="2" charset="2"/>
              <a:buChar char="ü"/>
            </a:pPr>
            <a:r>
              <a:rPr lang="en-US" sz="2000" dirty="0" smtClean="0"/>
              <a:t>Offer clients </a:t>
            </a:r>
            <a:r>
              <a:rPr lang="en-US" sz="2000" dirty="0"/>
              <a:t>warm, supported referrals to CHCs to promote medical home, </a:t>
            </a:r>
            <a:r>
              <a:rPr lang="en-US" sz="2000" dirty="0" smtClean="0"/>
              <a:t>health care enrollment</a:t>
            </a:r>
            <a:r>
              <a:rPr lang="en-US" sz="2000" dirty="0"/>
              <a:t>, and primary care </a:t>
            </a:r>
            <a:r>
              <a:rPr lang="en-US" sz="2000" dirty="0" smtClean="0"/>
              <a:t>provider</a:t>
            </a:r>
          </a:p>
          <a:p>
            <a:pPr defTabSz="914400">
              <a:buFont typeface="Wingdings" pitchFamily="2" charset="2"/>
              <a:buChar char="ü"/>
            </a:pPr>
            <a:r>
              <a:rPr lang="en-US" sz="2000" dirty="0" smtClean="0"/>
              <a:t>Promote holistic approaches </a:t>
            </a:r>
            <a:r>
              <a:rPr lang="en-US" sz="2000" dirty="0"/>
              <a:t>to healing and support</a:t>
            </a:r>
          </a:p>
          <a:p>
            <a:pPr defTabSz="914400">
              <a:buFont typeface="Wingdings" pitchFamily="2" charset="2"/>
              <a:buChar char="ü"/>
            </a:pPr>
            <a:endParaRPr lang="en-US" sz="2000" dirty="0"/>
          </a:p>
        </p:txBody>
      </p:sp>
      <p:sp>
        <p:nvSpPr>
          <p:cNvPr id="2" name="TextBox 1"/>
          <p:cNvSpPr txBox="1"/>
          <p:nvPr/>
        </p:nvSpPr>
        <p:spPr>
          <a:xfrm>
            <a:off x="533400" y="1443813"/>
            <a:ext cx="8610600" cy="861774"/>
          </a:xfrm>
          <a:prstGeom prst="rect">
            <a:avLst/>
          </a:prstGeom>
          <a:noFill/>
        </p:spPr>
        <p:txBody>
          <a:bodyPr wrap="square" rtlCol="0">
            <a:spAutoFit/>
          </a:bodyPr>
          <a:lstStyle/>
          <a:p>
            <a:pPr algn="ctr" defTabSz="914400"/>
            <a:r>
              <a:rPr lang="en-US" sz="2500" b="1" dirty="0">
                <a:solidFill>
                  <a:srgbClr val="F09208"/>
                </a:solidFill>
                <a:effectLst>
                  <a:outerShdw blurRad="38100" dist="38100" dir="2700000" algn="tl">
                    <a:srgbClr val="000000">
                      <a:alpha val="43137"/>
                    </a:srgbClr>
                  </a:outerShdw>
                </a:effectLst>
              </a:rPr>
              <a:t>Success is measured by our efforts to reduce isolation and improve outcomes for safety and health. </a:t>
            </a:r>
          </a:p>
        </p:txBody>
      </p:sp>
    </p:spTree>
    <p:extLst>
      <p:ext uri="{BB962C8B-B14F-4D97-AF65-F5344CB8AC3E}">
        <p14:creationId xmlns:p14="http://schemas.microsoft.com/office/powerpoint/2010/main" val="4087696270"/>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612775"/>
          </a:xfrm>
        </p:spPr>
        <p:txBody>
          <a:bodyPr>
            <a:noAutofit/>
          </a:bodyPr>
          <a:lstStyle/>
          <a:p>
            <a:pPr algn="l"/>
            <a:r>
              <a:rPr lang="en-US" sz="3600" dirty="0">
                <a:solidFill>
                  <a:schemeClr val="tx1">
                    <a:lumMod val="65000"/>
                    <a:lumOff val="35000"/>
                  </a:schemeClr>
                </a:solidFill>
              </a:rPr>
              <a:t>Revisit the Comfort Meter: </a:t>
            </a:r>
            <a:br>
              <a:rPr lang="en-US" sz="3600" dirty="0">
                <a:solidFill>
                  <a:schemeClr val="tx1">
                    <a:lumMod val="65000"/>
                    <a:lumOff val="35000"/>
                  </a:schemeClr>
                </a:solidFill>
              </a:rPr>
            </a:br>
            <a:r>
              <a:rPr lang="en-US" sz="3600" dirty="0">
                <a:solidFill>
                  <a:schemeClr val="tx1">
                    <a:lumMod val="65000"/>
                    <a:lumOff val="35000"/>
                  </a:schemeClr>
                </a:solidFill>
              </a:rPr>
              <a:t>Where Am I Now?</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00400"/>
            <a:ext cx="6686550" cy="2781300"/>
          </a:xfrm>
          <a:prstGeom prst="rect">
            <a:avLst/>
          </a:prstGeom>
        </p:spPr>
      </p:pic>
      <p:sp>
        <p:nvSpPr>
          <p:cNvPr id="8" name="Shape 1550"/>
          <p:cNvSpPr txBox="1">
            <a:spLocks/>
          </p:cNvSpPr>
          <p:nvPr/>
        </p:nvSpPr>
        <p:spPr bwMode="auto">
          <a:xfrm>
            <a:off x="304800" y="874713"/>
            <a:ext cx="8839200" cy="15636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4762" indent="-4762" algn="ctr" rtl="0" eaLnBrk="1" fontAlgn="base" hangingPunct="1">
              <a:spcBef>
                <a:spcPts val="800"/>
              </a:spcBef>
              <a:spcAft>
                <a:spcPct val="0"/>
              </a:spcAft>
              <a:buClr>
                <a:srgbClr val="F58220"/>
              </a:buClr>
              <a:buSzTx/>
              <a:buFont typeface="Wingdings" pitchFamily="2" charset="2"/>
              <a:buNone/>
              <a:defRPr sz="3600" b="1" kern="1200">
                <a:solidFill>
                  <a:srgbClr val="E98A00"/>
                </a:solidFill>
                <a:effectLst>
                  <a:outerShdw blurRad="38100" dist="38100" dir="2700000" rotWithShape="0">
                    <a:srgbClr val="000000">
                      <a:alpha val="43137"/>
                    </a:srgbClr>
                  </a:outerShdw>
                </a:effectLst>
                <a:latin typeface="Calibri"/>
                <a:ea typeface="Calibri"/>
                <a:cs typeface="Calibri"/>
                <a:sym typeface="Calibri"/>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defTabSz="914400"/>
            <a:endParaRPr lang="en-US" sz="3200" dirty="0" smtClean="0"/>
          </a:p>
          <a:p>
            <a:pPr defTabSz="914400"/>
            <a:r>
              <a:rPr lang="en-US" sz="2800" dirty="0" smtClean="0">
                <a:solidFill>
                  <a:srgbClr val="F09208"/>
                </a:solidFill>
                <a:effectLst>
                  <a:outerShdw blurRad="38100" dist="38100" dir="2700000" algn="tl">
                    <a:srgbClr val="000000">
                      <a:alpha val="43137"/>
                    </a:srgbClr>
                  </a:outerShdw>
                </a:effectLst>
              </a:rPr>
              <a:t>How</a:t>
            </a:r>
            <a:r>
              <a:rPr lang="en-US" sz="3200" dirty="0" smtClean="0">
                <a:solidFill>
                  <a:srgbClr val="F09208"/>
                </a:solidFill>
                <a:effectLst>
                  <a:outerShdw blurRad="38100" dist="38100" dir="2700000" algn="tl">
                    <a:srgbClr val="000000">
                      <a:alpha val="43137"/>
                    </a:srgbClr>
                  </a:outerShdw>
                </a:effectLst>
              </a:rPr>
              <a:t> comfortable are you talking to your clients about health and in particular, reproductive and sexual health issues and emergency contraception?</a:t>
            </a:r>
            <a:endParaRPr lang="en-US" sz="3200" dirty="0">
              <a:solidFill>
                <a:srgbClr val="F09208"/>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40" y="593158"/>
            <a:ext cx="8229600" cy="612775"/>
          </a:xfrm>
        </p:spPr>
        <p:txBody>
          <a:bodyPr>
            <a:noAutofit/>
          </a:bodyPr>
          <a:lstStyle/>
          <a:p>
            <a:r>
              <a:rPr lang="en-US" sz="3600" dirty="0">
                <a:solidFill>
                  <a:schemeClr val="tx1">
                    <a:lumMod val="65000"/>
                    <a:lumOff val="35000"/>
                  </a:schemeClr>
                </a:solidFill>
              </a:rPr>
              <a:t>Voices o</a:t>
            </a:r>
            <a:r>
              <a:rPr lang="en-US" sz="3600" dirty="0"/>
              <a:t>f Advocates</a:t>
            </a:r>
          </a:p>
        </p:txBody>
      </p:sp>
      <p:sp>
        <p:nvSpPr>
          <p:cNvPr id="4" name="Rectangle 3"/>
          <p:cNvSpPr txBox="1">
            <a:spLocks noChangeArrowheads="1"/>
          </p:cNvSpPr>
          <p:nvPr/>
        </p:nvSpPr>
        <p:spPr>
          <a:xfrm>
            <a:off x="630174" y="1527148"/>
            <a:ext cx="6304026" cy="4389120"/>
          </a:xfrm>
          <a:prstGeom prst="rect">
            <a:avLst/>
          </a:prstGeom>
        </p:spPr>
        <p:txBody>
          <a:bodyPr>
            <a:noAutofit/>
          </a:bodyPr>
          <a:lstStyle>
            <a:lvl1pPr marL="342900" indent="-342900" algn="l" rtl="0" eaLnBrk="1" fontAlgn="base" hangingPunct="1">
              <a:spcBef>
                <a:spcPts val="700"/>
              </a:spcBef>
              <a:spcAft>
                <a:spcPct val="0"/>
              </a:spcAft>
              <a:buClr>
                <a:srgbClr val="F58220"/>
              </a:buClr>
              <a:buSzPct val="125000"/>
              <a:buFont typeface="Wingdings" pitchFamily="2" charset="2"/>
              <a:defRPr sz="2900" kern="1200">
                <a:solidFill>
                  <a:srgbClr val="58595B"/>
                </a:solidFill>
                <a:latin typeface="+mn-lt"/>
                <a:ea typeface="MS PGothic" pitchFamily="34" charset="-128"/>
                <a:cs typeface="+mn-cs"/>
              </a:defRPr>
            </a:lvl1pPr>
            <a:lvl2pPr marL="639763" indent="-273050" algn="l" rtl="0" eaLnBrk="1" fontAlgn="base" hangingPunct="1">
              <a:spcBef>
                <a:spcPts val="550"/>
              </a:spcBef>
              <a:spcAft>
                <a:spcPct val="0"/>
              </a:spcAft>
              <a:buClr>
                <a:srgbClr val="F58220"/>
              </a:buClr>
              <a:buSzPct val="100000"/>
              <a:buFont typeface="Wingdings" pitchFamily="2" charset="2"/>
              <a:buChar char="§"/>
              <a:defRPr sz="2600" kern="1200">
                <a:solidFill>
                  <a:srgbClr val="58595B"/>
                </a:solidFill>
                <a:latin typeface="+mn-lt"/>
                <a:ea typeface="MS PGothic" pitchFamily="34" charset="-128"/>
                <a:cs typeface="+mn-cs"/>
              </a:defRPr>
            </a:lvl2pPr>
            <a:lvl3pPr marL="914400" indent="-228600" algn="l" rtl="0" eaLnBrk="1" fontAlgn="base" hangingPunct="1">
              <a:spcBef>
                <a:spcPts val="500"/>
              </a:spcBef>
              <a:spcAft>
                <a:spcPct val="0"/>
              </a:spcAft>
              <a:buClr>
                <a:srgbClr val="73A533"/>
              </a:buClr>
              <a:buSzPct val="90000"/>
              <a:buFont typeface="Wingdings" pitchFamily="2" charset="2"/>
              <a:buChar char="Ø"/>
              <a:defRPr sz="2300" kern="1200">
                <a:solidFill>
                  <a:srgbClr val="58595B"/>
                </a:solidFill>
                <a:latin typeface="+mn-lt"/>
                <a:ea typeface="MS PGothic" pitchFamily="34" charset="-128"/>
                <a:cs typeface="+mn-cs"/>
              </a:defRPr>
            </a:lvl3pPr>
            <a:lvl4pPr marL="1371600" indent="-228600" algn="l" rtl="0" eaLnBrk="1" fontAlgn="base" hangingPunct="1">
              <a:spcBef>
                <a:spcPts val="400"/>
              </a:spcBef>
              <a:spcAft>
                <a:spcPct val="0"/>
              </a:spcAft>
              <a:buClr>
                <a:srgbClr val="F58220"/>
              </a:buClr>
              <a:buSzPct val="100000"/>
              <a:buFont typeface="Wingdings" pitchFamily="2" charset="2"/>
              <a:buChar char="−"/>
              <a:defRPr sz="2000" kern="1200">
                <a:solidFill>
                  <a:srgbClr val="58595B"/>
                </a:solidFill>
                <a:latin typeface="+mn-lt"/>
                <a:ea typeface="MS PGothic" pitchFamily="34" charset="-128"/>
                <a:cs typeface="+mn-cs"/>
              </a:defRPr>
            </a:lvl4pPr>
            <a:lvl5pPr marL="1828800" indent="-228600" algn="l" rtl="0" eaLnBrk="1" fontAlgn="base" hangingPunct="1">
              <a:spcBef>
                <a:spcPts val="400"/>
              </a:spcBef>
              <a:spcAft>
                <a:spcPct val="0"/>
              </a:spcAft>
              <a:buClr>
                <a:srgbClr val="73A533"/>
              </a:buClr>
              <a:buSzPct val="100000"/>
              <a:buFont typeface="Arial" charset="0"/>
              <a:buChar char="•"/>
              <a:defRPr sz="2000" kern="1200">
                <a:solidFill>
                  <a:srgbClr val="58595B"/>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a:lstStyle>
          <a:p>
            <a:pPr marL="0" indent="0" defTabSz="914400">
              <a:lnSpc>
                <a:spcPct val="114000"/>
              </a:lnSpc>
              <a:spcAft>
                <a:spcPts val="0"/>
              </a:spcAft>
            </a:pPr>
            <a:r>
              <a:rPr lang="en-US" sz="2400" b="1" dirty="0">
                <a:solidFill>
                  <a:schemeClr val="tx1">
                    <a:lumMod val="65000"/>
                    <a:lumOff val="35000"/>
                  </a:schemeClr>
                </a:solidFill>
                <a:cs typeface="Arial" pitchFamily="34" charset="0"/>
              </a:rPr>
              <a:t>“Once we became aware of </a:t>
            </a:r>
            <a:r>
              <a:rPr lang="en-US" sz="2400" b="1" dirty="0">
                <a:solidFill>
                  <a:schemeClr val="tx1">
                    <a:lumMod val="65000"/>
                    <a:lumOff val="35000"/>
                  </a:schemeClr>
                </a:solidFill>
              </a:rPr>
              <a:t>[</a:t>
            </a:r>
            <a:r>
              <a:rPr lang="en-US" sz="2400" b="1" dirty="0">
                <a:solidFill>
                  <a:schemeClr val="tx1">
                    <a:lumMod val="65000"/>
                    <a:lumOff val="35000"/>
                  </a:schemeClr>
                </a:solidFill>
                <a:cs typeface="Arial" pitchFamily="34" charset="0"/>
              </a:rPr>
              <a:t>reproductive coercion] it just made sense to change the questions we were asking clients. For our women in shelter having access to medical services in a safe way without looking over their shoulder– it’s part of rebuilding and taking control back. What do these medical resources mean to these women? They are priceless.” </a:t>
            </a:r>
          </a:p>
          <a:p>
            <a:pPr marL="0" indent="0" algn="r" defTabSz="914400">
              <a:spcAft>
                <a:spcPts val="0"/>
              </a:spcAft>
            </a:pPr>
            <a:r>
              <a:rPr lang="en-US" sz="2000" b="1" i="1" dirty="0">
                <a:solidFill>
                  <a:schemeClr val="tx1">
                    <a:lumMod val="65000"/>
                    <a:lumOff val="35000"/>
                  </a:schemeClr>
                </a:solidFill>
              </a:rPr>
              <a:t>Sara Sheen, Director of Bridge Program </a:t>
            </a:r>
          </a:p>
          <a:p>
            <a:pPr marL="0" indent="0" algn="r" defTabSz="914400">
              <a:spcAft>
                <a:spcPts val="0"/>
              </a:spcAft>
            </a:pPr>
            <a:r>
              <a:rPr lang="en-US" sz="2000" b="1" i="1" dirty="0">
                <a:solidFill>
                  <a:schemeClr val="tx1">
                    <a:lumMod val="65000"/>
                    <a:lumOff val="35000"/>
                  </a:schemeClr>
                </a:solidFill>
              </a:rPr>
              <a:t>Rose Brooks Center, St Louis, MO</a:t>
            </a:r>
            <a:endParaRPr lang="en-US" sz="2000" b="1" i="1" dirty="0">
              <a:solidFill>
                <a:schemeClr val="tx1">
                  <a:lumMod val="65000"/>
                  <a:lumOff val="35000"/>
                </a:schemeClr>
              </a:solidFill>
              <a:cs typeface="Arial" pitchFamily="34" charset="0"/>
            </a:endParaRPr>
          </a:p>
        </p:txBody>
      </p:sp>
      <p:pic>
        <p:nvPicPr>
          <p:cNvPr id="5" name="Picture 2"/>
          <p:cNvPicPr>
            <a:picLocks noChangeAspect="1" noChangeArrowheads="1"/>
          </p:cNvPicPr>
          <p:nvPr/>
        </p:nvPicPr>
        <p:blipFill>
          <a:blip r:embed="rId3" cstate="print"/>
          <a:srcRect l="37728"/>
          <a:stretch>
            <a:fillRect/>
          </a:stretch>
        </p:blipFill>
        <p:spPr bwMode="auto">
          <a:xfrm>
            <a:off x="6934200" y="1700233"/>
            <a:ext cx="2156308" cy="3108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3569663"/>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62000"/>
            <a:ext cx="6405995" cy="459581"/>
          </a:xfrm>
        </p:spPr>
        <p:txBody>
          <a:bodyPr>
            <a:noAutofit/>
          </a:bodyPr>
          <a:lstStyle/>
          <a:p>
            <a:r>
              <a:rPr lang="en-US" sz="3600" dirty="0">
                <a:solidFill>
                  <a:schemeClr val="tx1">
                    <a:lumMod val="65000"/>
                    <a:lumOff val="35000"/>
                  </a:schemeClr>
                </a:solidFill>
              </a:rPr>
              <a:t>Thank You!</a:t>
            </a:r>
          </a:p>
        </p:txBody>
      </p:sp>
      <p:sp>
        <p:nvSpPr>
          <p:cNvPr id="6" name="TextBox 5"/>
          <p:cNvSpPr txBox="1"/>
          <p:nvPr/>
        </p:nvSpPr>
        <p:spPr>
          <a:xfrm>
            <a:off x="304800" y="5199254"/>
            <a:ext cx="8686799" cy="13003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342900" latinLnBrk="1" hangingPunct="0"/>
            <a:r>
              <a:rPr lang="en-US" sz="2000" b="1" dirty="0" smtClean="0">
                <a:solidFill>
                  <a:prstClr val="black">
                    <a:lumMod val="65000"/>
                    <a:lumOff val="35000"/>
                  </a:prstClr>
                </a:solidFill>
                <a:ea typeface="Calibri"/>
                <a:cs typeface="Calibri"/>
                <a:sym typeface="Calibri"/>
              </a:rPr>
              <a:t>Add trainer names </a:t>
            </a:r>
            <a:r>
              <a:rPr lang="en-US" sz="2000" b="1" smtClean="0">
                <a:solidFill>
                  <a:prstClr val="black">
                    <a:lumMod val="65000"/>
                    <a:lumOff val="35000"/>
                  </a:prstClr>
                </a:solidFill>
                <a:ea typeface="Calibri"/>
                <a:cs typeface="Calibri"/>
                <a:sym typeface="Calibri"/>
              </a:rPr>
              <a:t>and emails here</a:t>
            </a:r>
            <a:endParaRPr lang="en-US" sz="2000" b="1" dirty="0">
              <a:solidFill>
                <a:prstClr val="black">
                  <a:lumMod val="65000"/>
                  <a:lumOff val="35000"/>
                </a:prstClr>
              </a:solidFill>
              <a:ea typeface="Calibri"/>
              <a:cs typeface="Calibri"/>
              <a:sym typeface="Calibri"/>
            </a:endParaRPr>
          </a:p>
          <a:p>
            <a:pPr algn="ctr" defTabSz="342900" latinLnBrk="1" hangingPunct="0"/>
            <a:r>
              <a:rPr lang="en-US" sz="2000" b="1" dirty="0" smtClean="0">
                <a:solidFill>
                  <a:prstClr val="black">
                    <a:lumMod val="65000"/>
                    <a:lumOff val="35000"/>
                  </a:prstClr>
                </a:solidFill>
                <a:ea typeface="Calibri"/>
                <a:cs typeface="Calibri"/>
                <a:sym typeface="Calibri"/>
              </a:rPr>
              <a:t> </a:t>
            </a:r>
          </a:p>
          <a:p>
            <a:pPr defTabSz="342900" latinLnBrk="1" hangingPunct="0"/>
            <a:endParaRPr lang="en-US" sz="2000" b="1" dirty="0" smtClean="0">
              <a:solidFill>
                <a:prstClr val="black">
                  <a:lumMod val="65000"/>
                  <a:lumOff val="35000"/>
                </a:prstClr>
              </a:solidFill>
              <a:ea typeface="Calibri"/>
              <a:cs typeface="Calibri"/>
              <a:sym typeface="Calibri"/>
            </a:endParaRPr>
          </a:p>
          <a:p>
            <a:pPr defTabSz="342900" latinLnBrk="1" hangingPunct="0"/>
            <a:endParaRPr lang="en-US" sz="2000" b="1" dirty="0">
              <a:solidFill>
                <a:prstClr val="black">
                  <a:lumMod val="65000"/>
                  <a:lumOff val="35000"/>
                </a:prstClr>
              </a:solidFill>
              <a:ea typeface="Calibri"/>
              <a:cs typeface="Calibri"/>
              <a:sym typeface="Calibri"/>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1362"/>
          <a:stretch/>
        </p:blipFill>
        <p:spPr>
          <a:xfrm>
            <a:off x="5142642" y="2070448"/>
            <a:ext cx="3745905" cy="2490238"/>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195" y="2070448"/>
            <a:ext cx="3750004" cy="249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725412"/>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UDIO_IMPORT" val="T:\Projects\E-Learning\California\Family_Violence_Prevention_Fund\STI Course\Original_Files\Audio_Files\STI Elearning Audio Files Renumbered Sep 24\STI Elearning Audio Files Renumbered Sep 24\VO_STIVignette_P1.wav"/>
  <p:tag name="AUDIO_ID" val="761"/>
  <p:tag name="ELAPSEDTIME" val="11.991"/>
  <p:tag name="ARTICULATE_SLIDE_GUID" val="29b3b65d-39ca-48c7-aa20-bd55236dfdba"/>
  <p:tag name="ARTICULATE_SLIDE_PAUSE" val="0"/>
  <p:tag name="ARTICULATE_NAV_LEVEL" val="1"/>
  <p:tag name="ARTICULATE_PLAYLIST_ID" val="-1"/>
  <p:tag name="ARTICULATE_LOCK_SLIDE" val="0"/>
  <p:tag name="ARTICULATE_SLIDE_NAV"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10.xml><?xml version="1.0" encoding="utf-8"?>
<a:theme xmlns:a="http://schemas.openxmlformats.org/drawingml/2006/main" name="1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3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4.xml><?xml version="1.0" encoding="utf-8"?>
<a:theme xmlns:a="http://schemas.openxmlformats.org/drawingml/2006/main" name="4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5.xml><?xml version="1.0" encoding="utf-8"?>
<a:theme xmlns:a="http://schemas.openxmlformats.org/drawingml/2006/main" name="6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6.xml><?xml version="1.0" encoding="utf-8"?>
<a:theme xmlns:a="http://schemas.openxmlformats.org/drawingml/2006/main" name="8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7.xml><?xml version="1.0" encoding="utf-8"?>
<a:theme xmlns:a="http://schemas.openxmlformats.org/drawingml/2006/main" name="5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ppt/theme/theme9.xml><?xml version="1.0" encoding="utf-8"?>
<a:theme xmlns:a="http://schemas.openxmlformats.org/drawingml/2006/main" name="5_Theme1">
  <a:themeElements>
    <a:clrScheme name="Workplaces Respond">
      <a:dk1>
        <a:sysClr val="windowText" lastClr="000000"/>
      </a:dk1>
      <a:lt1>
        <a:srgbClr val="F8F8F8"/>
      </a:lt1>
      <a:dk2>
        <a:srgbClr val="000000"/>
      </a:dk2>
      <a:lt2>
        <a:srgbClr val="F55505"/>
      </a:lt2>
      <a:accent1>
        <a:srgbClr val="FFC702"/>
      </a:accent1>
      <a:accent2>
        <a:srgbClr val="388606"/>
      </a:accent2>
      <a:accent3>
        <a:srgbClr val="A5AB81"/>
      </a:accent3>
      <a:accent4>
        <a:srgbClr val="D8B25C"/>
      </a:accent4>
      <a:accent5>
        <a:srgbClr val="7BA79D"/>
      </a:accent5>
      <a:accent6>
        <a:srgbClr val="968C8C"/>
      </a:accent6>
      <a:hlink>
        <a:srgbClr val="FF7915"/>
      </a:hlink>
      <a:folHlink>
        <a:srgbClr val="99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FWV_ACOG</Template>
  <TotalTime>43510</TotalTime>
  <Words>18976</Words>
  <Application>Microsoft Office PowerPoint</Application>
  <PresentationFormat>On-screen Show (4:3)</PresentationFormat>
  <Paragraphs>1394</Paragraphs>
  <Slides>95</Slides>
  <Notes>94</Notes>
  <HiddenSlides>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95</vt:i4>
      </vt:variant>
    </vt:vector>
  </HeadingPairs>
  <TitlesOfParts>
    <vt:vector size="121" baseType="lpstr">
      <vt:lpstr>ＭＳ Ｐゴシック</vt:lpstr>
      <vt:lpstr>ＭＳ Ｐゴシック</vt:lpstr>
      <vt:lpstr>Arial</vt:lpstr>
      <vt:lpstr>Arial  </vt:lpstr>
      <vt:lpstr>Arial (heading)</vt:lpstr>
      <vt:lpstr>Arial Black</vt:lpstr>
      <vt:lpstr>Avenir Roman</vt:lpstr>
      <vt:lpstr>Calibri</vt:lpstr>
      <vt:lpstr>Corbel</vt:lpstr>
      <vt:lpstr>Franklin Gothic Book</vt:lpstr>
      <vt:lpstr>Franklin Gothic Demi</vt:lpstr>
      <vt:lpstr>Helvetica</vt:lpstr>
      <vt:lpstr>Helvetica Neue</vt:lpstr>
      <vt:lpstr>Symbol</vt:lpstr>
      <vt:lpstr>Times New Roman</vt:lpstr>
      <vt:lpstr>Wingdings</vt:lpstr>
      <vt:lpstr>Theme1</vt:lpstr>
      <vt:lpstr>2_Theme1</vt:lpstr>
      <vt:lpstr>3_Theme1</vt:lpstr>
      <vt:lpstr>4_Theme1</vt:lpstr>
      <vt:lpstr>6_Theme1</vt:lpstr>
      <vt:lpstr>8_Theme1</vt:lpstr>
      <vt:lpstr>58_Office Theme</vt:lpstr>
      <vt:lpstr>7_Theme1</vt:lpstr>
      <vt:lpstr>5_Theme1</vt:lpstr>
      <vt:lpstr>1_Theme1</vt:lpstr>
      <vt:lpstr>PowerPoint Presentation</vt:lpstr>
      <vt:lpstr>Trainer Introductions</vt:lpstr>
      <vt:lpstr>Workshop Agreements</vt:lpstr>
      <vt:lpstr>Why Health?</vt:lpstr>
      <vt:lpstr>Today’s Learning Objectives:</vt:lpstr>
      <vt:lpstr>Road Map for This Morning</vt:lpstr>
      <vt:lpstr>PowerPoint Presentation</vt:lpstr>
      <vt:lpstr>Pair and Share</vt:lpstr>
      <vt:lpstr> </vt:lpstr>
      <vt:lpstr> Vicarious Trauma </vt:lpstr>
      <vt:lpstr>Call and Response</vt:lpstr>
      <vt:lpstr>Common Reactions to Caring for Survivors of Trauma</vt:lpstr>
      <vt:lpstr> Personal Exposures to Violence and  Secondary Traumatic Stress are Connected</vt:lpstr>
      <vt:lpstr>   </vt:lpstr>
      <vt:lpstr>Trauma-Informed Organizational Tool</vt:lpstr>
      <vt:lpstr>Three Keys to Trauma Informed Organizational Practice</vt:lpstr>
      <vt:lpstr>“Home Visitation: Supervision“ video</vt:lpstr>
      <vt:lpstr>Audience Call and Response</vt:lpstr>
      <vt:lpstr>A Trauma-Informed Workplace is Essential</vt:lpstr>
      <vt:lpstr>4 Steps for Low-Impact Debriefing </vt:lpstr>
      <vt:lpstr>High Stress Health Care Setting: Surgical Nurses</vt:lpstr>
      <vt:lpstr> Mindfulness Based Intervention (MBI): To Increase Resiliency and Work Engagement</vt:lpstr>
      <vt:lpstr>Call and Response: Mindful Self Regulation </vt:lpstr>
      <vt:lpstr>Prevalence of Intimate Partner Violence</vt:lpstr>
      <vt:lpstr>PowerPoint Presentation</vt:lpstr>
      <vt:lpstr>You Know the Stats!</vt:lpstr>
      <vt:lpstr>Male Victims of IPV</vt:lpstr>
      <vt:lpstr> LGBTQ Communities </vt:lpstr>
      <vt:lpstr>Elders and IPV</vt:lpstr>
      <vt:lpstr>Considerations for Immigrant Survivors of IPV/HT</vt:lpstr>
      <vt:lpstr>PowerPoint Presentation</vt:lpstr>
      <vt:lpstr>Victims of Trafficking and Violence Protection Act of 2000 (TVPA)</vt:lpstr>
      <vt:lpstr>Trafficking Prevalence Data is Complicated</vt:lpstr>
      <vt:lpstr>Labor Trafficking—Dynamics</vt:lpstr>
      <vt:lpstr>Slide Template: Trafficking Prevalence</vt:lpstr>
      <vt:lpstr>Homeless Youth and Their Traffickers</vt:lpstr>
      <vt:lpstr>Audience Call and Response</vt:lpstr>
      <vt:lpstr>Mindful Movement</vt:lpstr>
      <vt:lpstr>PowerPoint Presentation</vt:lpstr>
      <vt:lpstr>Group Discussion</vt:lpstr>
      <vt:lpstr>More Than Broken Bones and Black Eyes</vt:lpstr>
      <vt:lpstr>Traumatic Brain Injury and Strangulation </vt:lpstr>
      <vt:lpstr>Understanding Strangulation and  Traumatic Brain Injuries</vt:lpstr>
      <vt:lpstr>How does TBI affect someone?</vt:lpstr>
      <vt:lpstr>IPV, HT and Behavioral Health </vt:lpstr>
      <vt:lpstr>Women, Opioids, and Violence</vt:lpstr>
      <vt:lpstr>IPV and Substance Use Coercion</vt:lpstr>
      <vt:lpstr>Perinatal, Reproductive, and Sexual Health</vt:lpstr>
      <vt:lpstr>Tobacco Cessation and DV</vt:lpstr>
      <vt:lpstr>DV and Breastfeeding </vt:lpstr>
      <vt:lpstr>Youth, Substance Abuse, and Cumulative Trauma</vt:lpstr>
      <vt:lpstr> Call and Response </vt:lpstr>
      <vt:lpstr>Group Discussion</vt:lpstr>
      <vt:lpstr>PowerPoint Presentation</vt:lpstr>
      <vt:lpstr> </vt:lpstr>
      <vt:lpstr>PowerPoint Presentation</vt:lpstr>
      <vt:lpstr>Health Assessment at Intake</vt:lpstr>
      <vt:lpstr>Overview of Community Health Centers (CHC) </vt:lpstr>
      <vt:lpstr>Additional Points About CHCs:</vt:lpstr>
      <vt:lpstr>Template: Community Health Center  </vt:lpstr>
      <vt:lpstr>Medical Health Coverage Enrollment</vt:lpstr>
      <vt:lpstr>Trauma-Informed Client Health Brochure</vt:lpstr>
      <vt:lpstr>Trauma Informed Practice Change: Begins With You</vt:lpstr>
      <vt:lpstr> </vt:lpstr>
      <vt:lpstr>Group Discussion</vt:lpstr>
      <vt:lpstr>PowerPoint Presentation</vt:lpstr>
      <vt:lpstr>Definition: Reproductive and Sexual Coercion</vt:lpstr>
      <vt:lpstr>Hotline Callers Made the Connection</vt:lpstr>
      <vt:lpstr>Self Reflection: On a Scale of 1 to 5</vt:lpstr>
      <vt:lpstr>Barriers to Addressing Reproductive Health With Survivors</vt:lpstr>
      <vt:lpstr>“The Science of 'Plan B' - Emergency Contraception” video</vt:lpstr>
      <vt:lpstr>Debunking Myths About Plan B</vt:lpstr>
      <vt:lpstr>Harm Reduction and EC: Three Options</vt:lpstr>
      <vt:lpstr>Key Consideration: IUD Harm Reduction Strategy</vt:lpstr>
      <vt:lpstr>“Redefining Safety Planning to Include Emergency Contraception: Part I” video</vt:lpstr>
      <vt:lpstr>Video Debrief</vt:lpstr>
      <vt:lpstr>Women Want to Talk About Reproductive Health</vt:lpstr>
      <vt:lpstr>Survivor Story</vt:lpstr>
      <vt:lpstr>Redefining Safety Planning Part II</vt:lpstr>
      <vt:lpstr>Video Debrief</vt:lpstr>
      <vt:lpstr>Recap: Health Assessment at Intake</vt:lpstr>
      <vt:lpstr>How Can Advocates Use This Card?</vt:lpstr>
      <vt:lpstr>Hand Every Client Two Cards</vt:lpstr>
      <vt:lpstr>A Two-Card Approach</vt:lpstr>
      <vt:lpstr>Client Interviews</vt:lpstr>
      <vt:lpstr> Small Group Activity: Practice Using Cards</vt:lpstr>
      <vt:lpstr>Hand Every Client Two Cards</vt:lpstr>
      <vt:lpstr>National Health Resource Center on DV: Setting/Population-specific Safety Cards</vt:lpstr>
      <vt:lpstr>National Health Resource Center on DV: Technical Assistance and Tools </vt:lpstr>
      <vt:lpstr>PowerPoint Presentation</vt:lpstr>
      <vt:lpstr>SOAR to Health and Wellness Training </vt:lpstr>
      <vt:lpstr>Defining Success</vt:lpstr>
      <vt:lpstr>Revisit the Comfort Meter:  Where Am I Now?</vt:lpstr>
      <vt:lpstr>Voices of Advocates</vt:lpstr>
      <vt:lpstr>Thank You!</vt:lpstr>
    </vt:vector>
  </TitlesOfParts>
  <Company>Pros From Dover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Moms, Happy Babies</dc:title>
  <dc:creator>Brian Eveslage</dc:creator>
  <cp:lastModifiedBy>Anisa Ali</cp:lastModifiedBy>
  <cp:revision>1648</cp:revision>
  <cp:lastPrinted>2018-05-24T21:17:51Z</cp:lastPrinted>
  <dcterms:created xsi:type="dcterms:W3CDTF">2014-03-26T21:21:50Z</dcterms:created>
  <dcterms:modified xsi:type="dcterms:W3CDTF">2019-12-18T19:26:26Z</dcterms:modified>
</cp:coreProperties>
</file>